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4.xml" ContentType="application/vnd.openxmlformats-officedocument.drawingml.chart+xml"/>
  <Override PartName="/ppt/drawings/drawing2.xml" ContentType="application/vnd.openxmlformats-officedocument.drawingml.chartshapes+xml"/>
  <Override PartName="/ppt/notesSlides/notesSlide15.xml" ContentType="application/vnd.openxmlformats-officedocument.presentationml.notesSlide+xml"/>
  <Override PartName="/ppt/charts/chart5.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6.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7.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1.xml" ContentType="application/vnd.openxmlformats-officedocument.presentationml.notesSlid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charts/chart13.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xml" ContentType="application/vnd.openxmlformats-officedocument.themeOverride+xml"/>
  <Override PartName="/ppt/notesSlides/notesSlide39.xml" ContentType="application/vnd.openxmlformats-officedocument.presentationml.notesSlide+xml"/>
  <Override PartName="/ppt/charts/chart14.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2.xml" ContentType="application/vnd.openxmlformats-officedocument.themeOverride+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Lst>
  <p:notesMasterIdLst>
    <p:notesMasterId r:id="rId48"/>
  </p:notesMasterIdLst>
  <p:handoutMasterIdLst>
    <p:handoutMasterId r:id="rId49"/>
  </p:handoutMasterIdLst>
  <p:sldIdLst>
    <p:sldId id="360" r:id="rId5"/>
    <p:sldId id="297" r:id="rId6"/>
    <p:sldId id="361" r:id="rId7"/>
    <p:sldId id="299" r:id="rId8"/>
    <p:sldId id="300" r:id="rId9"/>
    <p:sldId id="301" r:id="rId10"/>
    <p:sldId id="303" r:id="rId11"/>
    <p:sldId id="298" r:id="rId12"/>
    <p:sldId id="308" r:id="rId13"/>
    <p:sldId id="340" r:id="rId14"/>
    <p:sldId id="341" r:id="rId15"/>
    <p:sldId id="342" r:id="rId16"/>
    <p:sldId id="343" r:id="rId17"/>
    <p:sldId id="345" r:id="rId18"/>
    <p:sldId id="344" r:id="rId19"/>
    <p:sldId id="310" r:id="rId20"/>
    <p:sldId id="347" r:id="rId21"/>
    <p:sldId id="311" r:id="rId22"/>
    <p:sldId id="348" r:id="rId23"/>
    <p:sldId id="265" r:id="rId24"/>
    <p:sldId id="326" r:id="rId25"/>
    <p:sldId id="327" r:id="rId26"/>
    <p:sldId id="404" r:id="rId27"/>
    <p:sldId id="405" r:id="rId28"/>
    <p:sldId id="353" r:id="rId29"/>
    <p:sldId id="407" r:id="rId30"/>
    <p:sldId id="336" r:id="rId31"/>
    <p:sldId id="337" r:id="rId32"/>
    <p:sldId id="338" r:id="rId33"/>
    <p:sldId id="339" r:id="rId34"/>
    <p:sldId id="349" r:id="rId35"/>
    <p:sldId id="422" r:id="rId36"/>
    <p:sldId id="374" r:id="rId37"/>
    <p:sldId id="375" r:id="rId38"/>
    <p:sldId id="357" r:id="rId39"/>
    <p:sldId id="410" r:id="rId40"/>
    <p:sldId id="420" r:id="rId41"/>
    <p:sldId id="421" r:id="rId42"/>
    <p:sldId id="423" r:id="rId43"/>
    <p:sldId id="424" r:id="rId44"/>
    <p:sldId id="351" r:id="rId45"/>
    <p:sldId id="352" r:id="rId46"/>
    <p:sldId id="284" r:id="rId47"/>
  </p:sldIdLst>
  <p:sldSz cx="17348200" cy="9753600"/>
  <p:notesSz cx="9601200" cy="7315200"/>
  <p:defaultTextStyle>
    <a:defPPr>
      <a:defRPr kern="0"/>
    </a:def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549C0D-FEA6-CB0E-5D00-F2FE6D04B7E8}" name="Matteo Russo" initials="MR" userId="S::mrusso@sprianocommunication.com::3b817ab5-ed75-4e39-ab6f-39e31ba4a61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F3F"/>
    <a:srgbClr val="5DC8CC"/>
    <a:srgbClr val="FF7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0247" autoAdjust="0"/>
  </p:normalViewPr>
  <p:slideViewPr>
    <p:cSldViewPr>
      <p:cViewPr varScale="1">
        <p:scale>
          <a:sx n="46" d="100"/>
          <a:sy n="46" d="100"/>
        </p:scale>
        <p:origin x="1098" y="54"/>
      </p:cViewPr>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5.xml"/><Relationship Id="rId1" Type="http://schemas.microsoft.com/office/2011/relationships/chartStyle" Target="style5.xml"/></Relationships>
</file>

<file path=ppt/charts/_rels/chart11.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6.xml"/><Relationship Id="rId1" Type="http://schemas.microsoft.com/office/2011/relationships/chartStyle" Target="style6.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7.xml"/><Relationship Id="rId1" Type="http://schemas.microsoft.com/office/2011/relationships/chartStyle" Target="style7.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18.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20.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7.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378384028937179E-2"/>
          <c:y val="8.0767818574373984E-2"/>
          <c:w val="0.93478283237503512"/>
          <c:h val="0.88018369168247557"/>
        </c:manualLayout>
      </c:layout>
      <c:bubbleChart>
        <c:varyColors val="0"/>
        <c:ser>
          <c:idx val="0"/>
          <c:order val="0"/>
          <c:tx>
            <c:strRef>
              <c:f>Foglio1!$B$1</c:f>
              <c:strCache>
                <c:ptCount val="1"/>
                <c:pt idx="0">
                  <c:v>Marginalità</c:v>
                </c:pt>
              </c:strCache>
            </c:strRef>
          </c:tx>
          <c:spPr>
            <a:solidFill>
              <a:schemeClr val="accent1">
                <a:alpha val="75000"/>
              </a:schemeClr>
            </a:solidFill>
            <a:ln>
              <a:solidFill>
                <a:schemeClr val="tx1"/>
              </a:solidFill>
            </a:ln>
            <a:effectLst/>
          </c:spPr>
          <c:invertIfNegative val="0"/>
          <c:dPt>
            <c:idx val="0"/>
            <c:invertIfNegative val="0"/>
            <c:bubble3D val="0"/>
            <c:spPr>
              <a:solidFill>
                <a:schemeClr val="bg1"/>
              </a:solidFill>
              <a:ln>
                <a:solidFill>
                  <a:schemeClr val="tx1"/>
                </a:solidFill>
              </a:ln>
              <a:effectLst/>
            </c:spPr>
            <c:extLst>
              <c:ext xmlns:c16="http://schemas.microsoft.com/office/drawing/2014/chart" uri="{C3380CC4-5D6E-409C-BE32-E72D297353CC}">
                <c16:uniqueId val="{00000001-7B26-4663-8ED8-43CFC0A38D4F}"/>
              </c:ext>
            </c:extLst>
          </c:dPt>
          <c:dPt>
            <c:idx val="6"/>
            <c:invertIfNegative val="0"/>
            <c:bubble3D val="0"/>
            <c:spPr>
              <a:solidFill>
                <a:srgbClr val="C00000"/>
              </a:solidFill>
              <a:ln>
                <a:solidFill>
                  <a:schemeClr val="tx1"/>
                </a:solidFill>
              </a:ln>
              <a:effectLst/>
            </c:spPr>
            <c:extLst>
              <c:ext xmlns:c16="http://schemas.microsoft.com/office/drawing/2014/chart" uri="{C3380CC4-5D6E-409C-BE32-E72D297353CC}">
                <c16:uniqueId val="{00000003-7B26-4663-8ED8-43CFC0A38D4F}"/>
              </c:ext>
            </c:extLst>
          </c:dPt>
          <c:dLbls>
            <c:dLbl>
              <c:idx val="0"/>
              <c:tx>
                <c:rich>
                  <a:bodyPr/>
                  <a:lstStyle/>
                  <a:p>
                    <a:fld id="{52E9FDC6-FFE9-4154-A17E-A182C228D116}" type="CELLRANGE">
                      <a:rPr lang="en-US">
                        <a:solidFill>
                          <a:schemeClr val="tx1"/>
                        </a:solidFill>
                      </a:rPr>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7B26-4663-8ED8-43CFC0A38D4F}"/>
                </c:ext>
              </c:extLst>
            </c:dLbl>
            <c:dLbl>
              <c:idx val="1"/>
              <c:tx>
                <c:rich>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fld id="{76266600-C62B-4533-A292-240E9DC72343}" type="CELLRANGE">
                      <a:rPr lang="en-US"/>
                      <a:pPr>
                        <a:defRPr/>
                      </a:pPr>
                      <a:t>[INTERVALLOCELLE]</a:t>
                    </a:fld>
                    <a:endParaRPr lang="it-IT"/>
                  </a:p>
                </c:rich>
              </c:tx>
              <c:numFmt formatCode="_-* #,##0.0_-;\-* #,##0.0_-;_-* &quot;-&quot;??_-;_-@_-" sourceLinked="0"/>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endParaRPr lang="it-IT"/>
                </a:p>
              </c:txPr>
              <c:dLblPos val="ctr"/>
              <c:showLegendKey val="0"/>
              <c:showVal val="0"/>
              <c:showCatName val="0"/>
              <c:showSerName val="0"/>
              <c:showPercent val="0"/>
              <c:showBubbleSize val="0"/>
              <c:extLst>
                <c:ext xmlns:c15="http://schemas.microsoft.com/office/drawing/2012/chart" uri="{CE6537A1-D6FC-4f65-9D91-7224C49458BB}">
                  <c15:layout>
                    <c:manualLayout>
                      <c:w val="9.4558843537414963E-2"/>
                      <c:h val="7.9848730158730147E-2"/>
                    </c:manualLayout>
                  </c15:layout>
                  <c15:dlblFieldTable/>
                  <c15:showDataLabelsRange val="1"/>
                </c:ext>
                <c:ext xmlns:c16="http://schemas.microsoft.com/office/drawing/2014/chart" uri="{C3380CC4-5D6E-409C-BE32-E72D297353CC}">
                  <c16:uniqueId val="{00000004-7B26-4663-8ED8-43CFC0A38D4F}"/>
                </c:ext>
              </c:extLst>
            </c:dLbl>
            <c:dLbl>
              <c:idx val="2"/>
              <c:tx>
                <c:rich>
                  <a:bodyPr/>
                  <a:lstStyle/>
                  <a:p>
                    <a:fld id="{5BB67C61-C91D-4305-B43B-250DBB468F4F}"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7B26-4663-8ED8-43CFC0A38D4F}"/>
                </c:ext>
              </c:extLst>
            </c:dLbl>
            <c:dLbl>
              <c:idx val="3"/>
              <c:tx>
                <c:rich>
                  <a:bodyPr/>
                  <a:lstStyle/>
                  <a:p>
                    <a:fld id="{2B925886-C3CC-481A-933B-5AB8B85F5CEE}"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7B26-4663-8ED8-43CFC0A38D4F}"/>
                </c:ext>
              </c:extLst>
            </c:dLbl>
            <c:dLbl>
              <c:idx val="4"/>
              <c:tx>
                <c:rich>
                  <a:bodyPr/>
                  <a:lstStyle/>
                  <a:p>
                    <a:fld id="{EB8CCC2B-1B2E-4800-A625-3C97D2DC2977}"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B26-4663-8ED8-43CFC0A38D4F}"/>
                </c:ext>
              </c:extLst>
            </c:dLbl>
            <c:dLbl>
              <c:idx val="5"/>
              <c:tx>
                <c:rich>
                  <a:bodyPr/>
                  <a:lstStyle/>
                  <a:p>
                    <a:fld id="{7ACD346B-3F1C-4D16-BD47-2675F0357884}"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B26-4663-8ED8-43CFC0A38D4F}"/>
                </c:ext>
              </c:extLst>
            </c:dLbl>
            <c:dLbl>
              <c:idx val="6"/>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97FCEF99-3620-4AE2-A9A8-BA6C73E2D23A}" type="CELLRANGE">
                      <a:rPr lang="it-IT"/>
                      <a:pPr>
                        <a:defRPr>
                          <a:solidFill>
                            <a:schemeClr val="bg1"/>
                          </a:solidFill>
                        </a:defRPr>
                      </a:pPr>
                      <a:t>[INTERVALLOCELLE]</a:t>
                    </a:fld>
                    <a:endParaRPr lang="it-IT"/>
                  </a:p>
                </c:rich>
              </c:tx>
              <c:numFmt formatCode="_-* #,##0.0_-;\-* #,##0.0_-;_-* &quot;-&quot;??_-;_-@_-"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it-IT"/>
                </a:p>
              </c:txPr>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7B26-4663-8ED8-43CFC0A38D4F}"/>
                </c:ext>
              </c:extLst>
            </c:dLbl>
            <c:numFmt formatCode="_-* #,##0.0_-;\-* #,##0.0_-;_-* &quot;-&quot;??_-;_-@_-"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Foglio1!$A$2:$A$8</c:f>
              <c:numCache>
                <c:formatCode>_-* #,##0.0_-;\-* #,##0.0_-;_-* "-"??_-;_-@_-</c:formatCode>
                <c:ptCount val="7"/>
                <c:pt idx="0">
                  <c:v>4</c:v>
                </c:pt>
                <c:pt idx="1">
                  <c:v>2</c:v>
                </c:pt>
                <c:pt idx="2">
                  <c:v>2.5</c:v>
                </c:pt>
                <c:pt idx="3">
                  <c:v>3</c:v>
                </c:pt>
                <c:pt idx="4">
                  <c:v>1</c:v>
                </c:pt>
                <c:pt idx="5">
                  <c:v>5</c:v>
                </c:pt>
                <c:pt idx="6">
                  <c:v>1</c:v>
                </c:pt>
              </c:numCache>
            </c:numRef>
          </c:xVal>
          <c:yVal>
            <c:numRef>
              <c:f>Foglio1!$B$2:$B$8</c:f>
              <c:numCache>
                <c:formatCode>_-* #,##0.0_-;\-* #,##0.0_-;_-* "-"??_-;_-@_-</c:formatCode>
                <c:ptCount val="7"/>
                <c:pt idx="0">
                  <c:v>5</c:v>
                </c:pt>
                <c:pt idx="1">
                  <c:v>3</c:v>
                </c:pt>
                <c:pt idx="2">
                  <c:v>2</c:v>
                </c:pt>
                <c:pt idx="3">
                  <c:v>3</c:v>
                </c:pt>
                <c:pt idx="4">
                  <c:v>1</c:v>
                </c:pt>
                <c:pt idx="5">
                  <c:v>4</c:v>
                </c:pt>
                <c:pt idx="6">
                  <c:v>4</c:v>
                </c:pt>
              </c:numCache>
            </c:numRef>
          </c:yVal>
          <c:bubbleSize>
            <c:numRef>
              <c:f>Foglio1!$C$2:$C$8</c:f>
              <c:numCache>
                <c:formatCode>_(* #,##0.00_);_(* \(#,##0.00\);_(* "-"??_);_(@_)</c:formatCode>
                <c:ptCount val="7"/>
                <c:pt idx="0">
                  <c:v>450</c:v>
                </c:pt>
                <c:pt idx="1">
                  <c:v>800</c:v>
                </c:pt>
                <c:pt idx="2">
                  <c:v>800</c:v>
                </c:pt>
                <c:pt idx="3">
                  <c:v>832</c:v>
                </c:pt>
                <c:pt idx="4">
                  <c:v>717</c:v>
                </c:pt>
                <c:pt idx="5">
                  <c:v>650</c:v>
                </c:pt>
                <c:pt idx="6">
                  <c:v>2000</c:v>
                </c:pt>
              </c:numCache>
            </c:numRef>
          </c:bubbleSize>
          <c:bubble3D val="0"/>
          <c:extLst>
            <c:ext xmlns:c15="http://schemas.microsoft.com/office/drawing/2012/chart" uri="{02D57815-91ED-43cb-92C2-25804820EDAC}">
              <c15:datalabelsRange>
                <c15:f>Foglio1!$D$2:$D$8</c15:f>
                <c15:dlblRangeCache>
                  <c:ptCount val="7"/>
                  <c:pt idx="0">
                    <c:v>T&amp;R</c:v>
                  </c:pt>
                  <c:pt idx="1">
                    <c:v>Portable Audio</c:v>
                  </c:pt>
                  <c:pt idx="2">
                    <c:v>MI</c:v>
                  </c:pt>
                  <c:pt idx="3">
                    <c:v>Installed
Leisure</c:v>
                  </c:pt>
                  <c:pt idx="4">
                    <c:v>Commercial 
Audio</c:v>
                  </c:pt>
                  <c:pt idx="5">
                    <c:v>Prosumer</c:v>
                  </c:pt>
                  <c:pt idx="6">
                    <c:v>Car AM</c:v>
                  </c:pt>
                </c15:dlblRangeCache>
              </c15:datalabelsRange>
            </c:ext>
            <c:ext xmlns:c16="http://schemas.microsoft.com/office/drawing/2014/chart" uri="{C3380CC4-5D6E-409C-BE32-E72D297353CC}">
              <c16:uniqueId val="{00000009-7B26-4663-8ED8-43CFC0A38D4F}"/>
            </c:ext>
          </c:extLst>
        </c:ser>
        <c:dLbls>
          <c:showLegendKey val="0"/>
          <c:showVal val="0"/>
          <c:showCatName val="0"/>
          <c:showSerName val="0"/>
          <c:showPercent val="0"/>
          <c:showBubbleSize val="0"/>
        </c:dLbls>
        <c:bubbleScale val="100"/>
        <c:showNegBubbles val="0"/>
        <c:axId val="939375088"/>
        <c:axId val="939375504"/>
      </c:bubbleChart>
      <c:valAx>
        <c:axId val="939375088"/>
        <c:scaling>
          <c:orientation val="minMax"/>
        </c:scaling>
        <c:delete val="0"/>
        <c:axPos val="b"/>
        <c:title>
          <c:tx>
            <c:rich>
              <a:bodyPr rot="0" spcFirstLastPara="1" vertOverflow="ellipsis" vert="horz" wrap="square" anchor="b" anchorCtr="1"/>
              <a:lstStyle/>
              <a:p>
                <a:pPr>
                  <a:defRPr sz="1330" b="0" i="0" u="none" strike="noStrike" kern="1200" baseline="0">
                    <a:solidFill>
                      <a:schemeClr val="tx1"/>
                    </a:solidFill>
                    <a:latin typeface="+mn-lt"/>
                    <a:ea typeface="+mn-ea"/>
                    <a:cs typeface="+mn-cs"/>
                  </a:defRPr>
                </a:pPr>
                <a:r>
                  <a:rPr lang="en-GB" sz="1400" dirty="0"/>
                  <a:t>Level of personalization</a:t>
                </a:r>
              </a:p>
            </c:rich>
          </c:tx>
          <c:layout>
            <c:manualLayout>
              <c:xMode val="edge"/>
              <c:yMode val="edge"/>
              <c:x val="0.73084852607709749"/>
              <c:y val="0.95950111111111114"/>
            </c:manualLayout>
          </c:layout>
          <c:overlay val="0"/>
          <c:spPr>
            <a:noFill/>
            <a:ln>
              <a:noFill/>
            </a:ln>
            <a:effectLst/>
          </c:spPr>
          <c:txPr>
            <a:bodyPr rot="0" spcFirstLastPara="1" vertOverflow="ellipsis" vert="horz" wrap="square" anchor="b" anchorCtr="1"/>
            <a:lstStyle/>
            <a:p>
              <a:pPr>
                <a:defRPr sz="1330" b="0" i="0" u="none" strike="noStrike" kern="1200" baseline="0">
                  <a:solidFill>
                    <a:schemeClr val="tx1"/>
                  </a:solidFill>
                  <a:latin typeface="+mn-lt"/>
                  <a:ea typeface="+mn-ea"/>
                  <a:cs typeface="+mn-cs"/>
                </a:defRPr>
              </a:pPr>
              <a:endParaRPr lang="it-IT"/>
            </a:p>
          </c:txPr>
        </c:title>
        <c:numFmt formatCode="_-* #,##0.0_-;\-* #,##0.0_-;_-* &quot;-&quot;??_-;_-@_-" sourceLinked="1"/>
        <c:majorTickMark val="none"/>
        <c:minorTickMark val="none"/>
        <c:tickLblPos val="nextTo"/>
        <c:spPr>
          <a:noFill/>
          <a:ln w="9525" cap="flat" cmpd="sng" algn="ctr">
            <a:solidFill>
              <a:schemeClr val="tx1"/>
            </a:solidFill>
            <a:round/>
            <a:tailEnd type="triangle"/>
          </a:ln>
          <a:effectLst/>
        </c:spPr>
        <c:txPr>
          <a:bodyPr rot="0" spcFirstLastPara="1" vertOverflow="ellipsis" wrap="square" anchor="ctr" anchorCtr="1"/>
          <a:lstStyle/>
          <a:p>
            <a:pPr>
              <a:defRPr sz="1197" b="0" i="0" u="none" strike="noStrike" kern="1200" baseline="0">
                <a:noFill/>
                <a:latin typeface="+mn-lt"/>
                <a:ea typeface="+mn-ea"/>
                <a:cs typeface="+mn-cs"/>
              </a:defRPr>
            </a:pPr>
            <a:endParaRPr lang="it-IT"/>
          </a:p>
        </c:txPr>
        <c:crossAx val="939375504"/>
        <c:crosses val="autoZero"/>
        <c:crossBetween val="midCat"/>
      </c:valAx>
      <c:valAx>
        <c:axId val="93937550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GB" sz="1400" dirty="0"/>
                  <a:t>Price</a:t>
                </a:r>
              </a:p>
            </c:rich>
          </c:tx>
          <c:layout>
            <c:manualLayout>
              <c:xMode val="edge"/>
              <c:yMode val="edge"/>
              <c:x val="9.3519503418800585E-3"/>
              <c:y val="9.1696968304506979E-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it-IT"/>
            </a:p>
          </c:txPr>
        </c:title>
        <c:numFmt formatCode="_-* #,##0.0_-;\-* #,##0.0_-;_-* &quot;-&quot;??_-;_-@_-" sourceLinked="1"/>
        <c:majorTickMark val="none"/>
        <c:minorTickMark val="none"/>
        <c:tickLblPos val="nextTo"/>
        <c:spPr>
          <a:noFill/>
          <a:ln w="9525" cap="flat" cmpd="sng" algn="ctr">
            <a:solidFill>
              <a:schemeClr val="tx1"/>
            </a:solidFill>
            <a:round/>
            <a:tailEnd type="triangle"/>
          </a:ln>
          <a:effectLst/>
        </c:spPr>
        <c:txPr>
          <a:bodyPr rot="-60000000" spcFirstLastPara="1" vertOverflow="ellipsis" vert="horz" wrap="square" anchor="ctr" anchorCtr="1"/>
          <a:lstStyle/>
          <a:p>
            <a:pPr>
              <a:defRPr sz="1197" b="0" i="0" u="none" strike="noStrike" kern="1200" baseline="0">
                <a:noFill/>
                <a:latin typeface="+mn-lt"/>
                <a:ea typeface="+mn-ea"/>
                <a:cs typeface="+mn-cs"/>
              </a:defRPr>
            </a:pPr>
            <a:endParaRPr lang="it-IT"/>
          </a:p>
        </c:txPr>
        <c:crossAx val="939375088"/>
        <c:crosses val="autoZero"/>
        <c:crossBetween val="midCat"/>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it-I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Foglio1!$B$1</c:f>
              <c:strCache>
                <c:ptCount val="1"/>
                <c:pt idx="0">
                  <c:v>Revenues (€m)</c:v>
                </c:pt>
              </c:strCache>
            </c:strRef>
          </c:tx>
          <c:spPr>
            <a:solidFill>
              <a:srgbClr val="C00000"/>
            </a:solidFill>
            <a:ln>
              <a:noFill/>
            </a:ln>
            <a:effectLst/>
          </c:spPr>
          <c:invertIfNegative val="0"/>
          <c:dLbls>
            <c:dLbl>
              <c:idx val="17"/>
              <c:layout>
                <c:manualLayout>
                  <c:x val="-1.7987122919560176E-2"/>
                  <c:y val="4.6005950898989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C9A-406A-8B64-FF0A3BE27B38}"/>
                </c:ext>
              </c:extLst>
            </c:dLbl>
            <c:dLbl>
              <c:idx val="18"/>
              <c:layout>
                <c:manualLayout>
                  <c:x val="-1.3190556807677526E-2"/>
                  <c:y val="1.34986863799626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9A-406A-8B64-FF0A3BE27B38}"/>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Foglio1!$A$2:$A$21</c:f>
              <c:strCache>
                <c:ptCount val="20"/>
                <c:pt idx="0">
                  <c:v>19 1Q</c:v>
                </c:pt>
                <c:pt idx="1">
                  <c:v>19 2Q</c:v>
                </c:pt>
                <c:pt idx="2">
                  <c:v>19 3Q</c:v>
                </c:pt>
                <c:pt idx="3">
                  <c:v>19 4Q</c:v>
                </c:pt>
                <c:pt idx="4">
                  <c:v>20 1Q</c:v>
                </c:pt>
                <c:pt idx="5">
                  <c:v>20 2Q</c:v>
                </c:pt>
                <c:pt idx="6">
                  <c:v>20 3Q</c:v>
                </c:pt>
                <c:pt idx="7">
                  <c:v>20 4Q</c:v>
                </c:pt>
                <c:pt idx="8">
                  <c:v>21 1Q</c:v>
                </c:pt>
                <c:pt idx="9">
                  <c:v>21 2Q</c:v>
                </c:pt>
                <c:pt idx="10">
                  <c:v>21 3Q</c:v>
                </c:pt>
                <c:pt idx="11">
                  <c:v>21 4Q</c:v>
                </c:pt>
                <c:pt idx="12">
                  <c:v>22 1Q</c:v>
                </c:pt>
                <c:pt idx="13">
                  <c:v>22 2Q</c:v>
                </c:pt>
                <c:pt idx="14">
                  <c:v>22 3Q</c:v>
                </c:pt>
                <c:pt idx="15">
                  <c:v>22 4Q</c:v>
                </c:pt>
                <c:pt idx="16">
                  <c:v>23 1Q</c:v>
                </c:pt>
                <c:pt idx="17">
                  <c:v>23 2Q</c:v>
                </c:pt>
                <c:pt idx="18">
                  <c:v>23 3Q</c:v>
                </c:pt>
                <c:pt idx="19">
                  <c:v>23 4Q</c:v>
                </c:pt>
              </c:strCache>
            </c:strRef>
          </c:cat>
          <c:val>
            <c:numRef>
              <c:f>Foglio1!$B$2:$B$21</c:f>
              <c:numCache>
                <c:formatCode>_-* #,##0.0_-;\-* #,##0.0_-;_-* "-"??_-;_-@_-</c:formatCode>
                <c:ptCount val="20"/>
                <c:pt idx="0">
                  <c:v>14</c:v>
                </c:pt>
                <c:pt idx="1">
                  <c:v>14.4</c:v>
                </c:pt>
                <c:pt idx="2">
                  <c:v>14.6</c:v>
                </c:pt>
                <c:pt idx="3">
                  <c:v>13.3</c:v>
                </c:pt>
                <c:pt idx="4">
                  <c:v>11.8</c:v>
                </c:pt>
                <c:pt idx="5">
                  <c:v>5.2</c:v>
                </c:pt>
                <c:pt idx="6">
                  <c:v>7.9</c:v>
                </c:pt>
                <c:pt idx="7">
                  <c:v>7.1</c:v>
                </c:pt>
                <c:pt idx="8">
                  <c:v>8.1999999999999993</c:v>
                </c:pt>
                <c:pt idx="9">
                  <c:v>11.3</c:v>
                </c:pt>
                <c:pt idx="10">
                  <c:v>12.2</c:v>
                </c:pt>
                <c:pt idx="11">
                  <c:v>13.5</c:v>
                </c:pt>
                <c:pt idx="12">
                  <c:v>17.236000000000001</c:v>
                </c:pt>
                <c:pt idx="13">
                  <c:v>20.149999999999999</c:v>
                </c:pt>
                <c:pt idx="14">
                  <c:v>20.7</c:v>
                </c:pt>
                <c:pt idx="15">
                  <c:v>24</c:v>
                </c:pt>
                <c:pt idx="16">
                  <c:v>24.2</c:v>
                </c:pt>
                <c:pt idx="17">
                  <c:v>24.3</c:v>
                </c:pt>
                <c:pt idx="18">
                  <c:v>22.700000000000006</c:v>
                </c:pt>
                <c:pt idx="19">
                  <c:v>22.773</c:v>
                </c:pt>
              </c:numCache>
            </c:numRef>
          </c:val>
          <c:extLst>
            <c:ext xmlns:c16="http://schemas.microsoft.com/office/drawing/2014/chart" uri="{C3380CC4-5D6E-409C-BE32-E72D297353CC}">
              <c16:uniqueId val="{00000002-4C9A-406A-8B64-FF0A3BE27B38}"/>
            </c:ext>
          </c:extLst>
        </c:ser>
        <c:ser>
          <c:idx val="1"/>
          <c:order val="1"/>
          <c:tx>
            <c:strRef>
              <c:f>Foglio1!$C$1</c:f>
              <c:strCache>
                <c:ptCount val="1"/>
                <c:pt idx="0">
                  <c:v>EBITDA (€m)</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Foglio1!$A$2:$A$21</c:f>
              <c:strCache>
                <c:ptCount val="20"/>
                <c:pt idx="0">
                  <c:v>19 1Q</c:v>
                </c:pt>
                <c:pt idx="1">
                  <c:v>19 2Q</c:v>
                </c:pt>
                <c:pt idx="2">
                  <c:v>19 3Q</c:v>
                </c:pt>
                <c:pt idx="3">
                  <c:v>19 4Q</c:v>
                </c:pt>
                <c:pt idx="4">
                  <c:v>20 1Q</c:v>
                </c:pt>
                <c:pt idx="5">
                  <c:v>20 2Q</c:v>
                </c:pt>
                <c:pt idx="6">
                  <c:v>20 3Q</c:v>
                </c:pt>
                <c:pt idx="7">
                  <c:v>20 4Q</c:v>
                </c:pt>
                <c:pt idx="8">
                  <c:v>21 1Q</c:v>
                </c:pt>
                <c:pt idx="9">
                  <c:v>21 2Q</c:v>
                </c:pt>
                <c:pt idx="10">
                  <c:v>21 3Q</c:v>
                </c:pt>
                <c:pt idx="11">
                  <c:v>21 4Q</c:v>
                </c:pt>
                <c:pt idx="12">
                  <c:v>22 1Q</c:v>
                </c:pt>
                <c:pt idx="13">
                  <c:v>22 2Q</c:v>
                </c:pt>
                <c:pt idx="14">
                  <c:v>22 3Q</c:v>
                </c:pt>
                <c:pt idx="15">
                  <c:v>22 4Q</c:v>
                </c:pt>
                <c:pt idx="16">
                  <c:v>23 1Q</c:v>
                </c:pt>
                <c:pt idx="17">
                  <c:v>23 2Q</c:v>
                </c:pt>
                <c:pt idx="18">
                  <c:v>23 3Q</c:v>
                </c:pt>
                <c:pt idx="19">
                  <c:v>23 4Q</c:v>
                </c:pt>
              </c:strCache>
            </c:strRef>
          </c:cat>
          <c:val>
            <c:numRef>
              <c:f>Foglio1!$C$2:$C$21</c:f>
              <c:numCache>
                <c:formatCode>_-* #,##0.0_-;\-* #,##0.0_-;_-* "-"??_-;_-@_-</c:formatCode>
                <c:ptCount val="20"/>
                <c:pt idx="0">
                  <c:v>3.2</c:v>
                </c:pt>
                <c:pt idx="1">
                  <c:v>3.3</c:v>
                </c:pt>
                <c:pt idx="2">
                  <c:v>3.6</c:v>
                </c:pt>
                <c:pt idx="3">
                  <c:v>2.5</c:v>
                </c:pt>
                <c:pt idx="4">
                  <c:v>2.4</c:v>
                </c:pt>
                <c:pt idx="5">
                  <c:v>0.5</c:v>
                </c:pt>
                <c:pt idx="6">
                  <c:v>1.6</c:v>
                </c:pt>
                <c:pt idx="7">
                  <c:v>0.7</c:v>
                </c:pt>
                <c:pt idx="8">
                  <c:v>1</c:v>
                </c:pt>
                <c:pt idx="9">
                  <c:v>2.6</c:v>
                </c:pt>
                <c:pt idx="10">
                  <c:v>2.5</c:v>
                </c:pt>
                <c:pt idx="11">
                  <c:v>2.5</c:v>
                </c:pt>
                <c:pt idx="12">
                  <c:v>3.9689999999999999</c:v>
                </c:pt>
                <c:pt idx="13">
                  <c:v>4.3290000000000006</c:v>
                </c:pt>
                <c:pt idx="14">
                  <c:v>5.5</c:v>
                </c:pt>
                <c:pt idx="15">
                  <c:v>6.4</c:v>
                </c:pt>
                <c:pt idx="16">
                  <c:v>6.3</c:v>
                </c:pt>
                <c:pt idx="17">
                  <c:v>5.8</c:v>
                </c:pt>
                <c:pt idx="18">
                  <c:v>5.3999999999999995</c:v>
                </c:pt>
                <c:pt idx="19">
                  <c:v>4.2949999999999999</c:v>
                </c:pt>
              </c:numCache>
            </c:numRef>
          </c:val>
          <c:extLst>
            <c:ext xmlns:c16="http://schemas.microsoft.com/office/drawing/2014/chart" uri="{C3380CC4-5D6E-409C-BE32-E72D297353CC}">
              <c16:uniqueId val="{00000003-4C9A-406A-8B64-FF0A3BE27B38}"/>
            </c:ext>
          </c:extLst>
        </c:ser>
        <c:dLbls>
          <c:showLegendKey val="0"/>
          <c:showVal val="1"/>
          <c:showCatName val="0"/>
          <c:showSerName val="0"/>
          <c:showPercent val="0"/>
          <c:showBubbleSize val="0"/>
        </c:dLbls>
        <c:gapWidth val="269"/>
        <c:overlap val="-20"/>
        <c:axId val="530520304"/>
        <c:axId val="530517024"/>
      </c:barChart>
      <c:lineChart>
        <c:grouping val="standard"/>
        <c:varyColors val="0"/>
        <c:ser>
          <c:idx val="2"/>
          <c:order val="2"/>
          <c:tx>
            <c:strRef>
              <c:f>Foglio1!$D$1</c:f>
              <c:strCache>
                <c:ptCount val="1"/>
                <c:pt idx="0">
                  <c:v>EBITDA Margin (%)</c:v>
                </c:pt>
              </c:strCache>
            </c:strRef>
          </c:tx>
          <c:spPr>
            <a:ln w="38100" cap="rnd">
              <a:solidFill>
                <a:schemeClr val="bg1">
                  <a:lumMod val="65000"/>
                </a:schemeClr>
              </a:solidFill>
              <a:round/>
            </a:ln>
            <a:effectLst/>
          </c:spPr>
          <c:marker>
            <c:symbol val="circle"/>
            <c:size val="8"/>
            <c:spPr>
              <a:solidFill>
                <a:schemeClr val="bg1">
                  <a:lumMod val="65000"/>
                </a:schemeClr>
              </a:solidFill>
              <a:ln>
                <a:solidFill>
                  <a:schemeClr val="bg1">
                    <a:lumMod val="65000"/>
                  </a:schemeClr>
                </a:solidFill>
              </a:ln>
              <a:effectLst/>
            </c:spPr>
          </c:marker>
          <c:dLbls>
            <c:dLbl>
              <c:idx val="11"/>
              <c:layout>
                <c:manualLayout>
                  <c:x val="-6.6499315919102686E-2"/>
                  <c:y val="-2.14038116614507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C9A-406A-8B64-FF0A3BE27B38}"/>
                </c:ext>
              </c:extLst>
            </c:dLbl>
            <c:dLbl>
              <c:idx val="17"/>
              <c:layout>
                <c:manualLayout>
                  <c:x val="-1.8397852498038589E-2"/>
                  <c:y val="-6.03445171335267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C9A-406A-8B64-FF0A3BE27B38}"/>
                </c:ext>
              </c:extLst>
            </c:dLbl>
            <c:dLbl>
              <c:idx val="19"/>
              <c:layout>
                <c:manualLayout>
                  <c:x val="-7.6055787463022535E-3"/>
                  <c:y val="4.02315940853147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358-458D-87BE-89552C28868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Foglio1!$A$2:$A$21</c:f>
              <c:strCache>
                <c:ptCount val="20"/>
                <c:pt idx="0">
                  <c:v>19 1Q</c:v>
                </c:pt>
                <c:pt idx="1">
                  <c:v>19 2Q</c:v>
                </c:pt>
                <c:pt idx="2">
                  <c:v>19 3Q</c:v>
                </c:pt>
                <c:pt idx="3">
                  <c:v>19 4Q</c:v>
                </c:pt>
                <c:pt idx="4">
                  <c:v>20 1Q</c:v>
                </c:pt>
                <c:pt idx="5">
                  <c:v>20 2Q</c:v>
                </c:pt>
                <c:pt idx="6">
                  <c:v>20 3Q</c:v>
                </c:pt>
                <c:pt idx="7">
                  <c:v>20 4Q</c:v>
                </c:pt>
                <c:pt idx="8">
                  <c:v>21 1Q</c:v>
                </c:pt>
                <c:pt idx="9">
                  <c:v>21 2Q</c:v>
                </c:pt>
                <c:pt idx="10">
                  <c:v>21 3Q</c:v>
                </c:pt>
                <c:pt idx="11">
                  <c:v>21 4Q</c:v>
                </c:pt>
                <c:pt idx="12">
                  <c:v>22 1Q</c:v>
                </c:pt>
                <c:pt idx="13">
                  <c:v>22 2Q</c:v>
                </c:pt>
                <c:pt idx="14">
                  <c:v>22 3Q</c:v>
                </c:pt>
                <c:pt idx="15">
                  <c:v>22 4Q</c:v>
                </c:pt>
                <c:pt idx="16">
                  <c:v>23 1Q</c:v>
                </c:pt>
                <c:pt idx="17">
                  <c:v>23 2Q</c:v>
                </c:pt>
                <c:pt idx="18">
                  <c:v>23 3Q</c:v>
                </c:pt>
                <c:pt idx="19">
                  <c:v>23 4Q</c:v>
                </c:pt>
              </c:strCache>
            </c:strRef>
          </c:cat>
          <c:val>
            <c:numRef>
              <c:f>Foglio1!$D$2:$D$21</c:f>
              <c:numCache>
                <c:formatCode>0.0%</c:formatCode>
                <c:ptCount val="20"/>
                <c:pt idx="0">
                  <c:v>0.22857142857142859</c:v>
                </c:pt>
                <c:pt idx="1">
                  <c:v>0.22916666666666666</c:v>
                </c:pt>
                <c:pt idx="2">
                  <c:v>0.24657534246575344</c:v>
                </c:pt>
                <c:pt idx="3">
                  <c:v>0.18796992481203006</c:v>
                </c:pt>
                <c:pt idx="4">
                  <c:v>0.20338983050847456</c:v>
                </c:pt>
                <c:pt idx="5">
                  <c:v>9.6153846153846145E-2</c:v>
                </c:pt>
                <c:pt idx="6">
                  <c:v>0.20253164556962025</c:v>
                </c:pt>
                <c:pt idx="7">
                  <c:v>9.8591549295774641E-2</c:v>
                </c:pt>
                <c:pt idx="8">
                  <c:v>0.12195121951219513</c:v>
                </c:pt>
                <c:pt idx="9">
                  <c:v>0.23008849557522124</c:v>
                </c:pt>
                <c:pt idx="10" formatCode="0%">
                  <c:v>0.20491803278688525</c:v>
                </c:pt>
                <c:pt idx="11" formatCode="0%">
                  <c:v>0.18518518518518517</c:v>
                </c:pt>
                <c:pt idx="12" formatCode="0%">
                  <c:v>0.23027384543977719</c:v>
                </c:pt>
                <c:pt idx="13" formatCode="0%">
                  <c:v>0.21483870967741939</c:v>
                </c:pt>
                <c:pt idx="14" formatCode="0%">
                  <c:v>0.26570048309178745</c:v>
                </c:pt>
                <c:pt idx="15" formatCode="0%">
                  <c:v>0.26666666666666666</c:v>
                </c:pt>
                <c:pt idx="16" formatCode="0%">
                  <c:v>0.26033057851239672</c:v>
                </c:pt>
                <c:pt idx="17" formatCode="0%">
                  <c:v>0.23868312757201646</c:v>
                </c:pt>
                <c:pt idx="18" formatCode="0%">
                  <c:v>0.23788546255506599</c:v>
                </c:pt>
                <c:pt idx="19" formatCode="0%">
                  <c:v>0.18860053572212707</c:v>
                </c:pt>
              </c:numCache>
            </c:numRef>
          </c:val>
          <c:smooth val="0"/>
          <c:extLst>
            <c:ext xmlns:c16="http://schemas.microsoft.com/office/drawing/2014/chart" uri="{C3380CC4-5D6E-409C-BE32-E72D297353CC}">
              <c16:uniqueId val="{00000006-4C9A-406A-8B64-FF0A3BE27B38}"/>
            </c:ext>
          </c:extLst>
        </c:ser>
        <c:dLbls>
          <c:showLegendKey val="0"/>
          <c:showVal val="1"/>
          <c:showCatName val="0"/>
          <c:showSerName val="0"/>
          <c:showPercent val="0"/>
          <c:showBubbleSize val="0"/>
        </c:dLbls>
        <c:marker val="1"/>
        <c:smooth val="0"/>
        <c:axId val="530525880"/>
        <c:axId val="530528504"/>
      </c:lineChart>
      <c:catAx>
        <c:axId val="53052030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solidFill>
                <a:latin typeface="+mn-lt"/>
                <a:ea typeface="+mn-ea"/>
                <a:cs typeface="+mn-cs"/>
              </a:defRPr>
            </a:pPr>
            <a:endParaRPr lang="it-IT"/>
          </a:p>
        </c:txPr>
        <c:crossAx val="530517024"/>
        <c:crosses val="autoZero"/>
        <c:auto val="1"/>
        <c:lblAlgn val="ctr"/>
        <c:lblOffset val="100"/>
        <c:noMultiLvlLbl val="0"/>
      </c:catAx>
      <c:valAx>
        <c:axId val="530517024"/>
        <c:scaling>
          <c:orientation val="minMax"/>
          <c:max val="30"/>
        </c:scaling>
        <c:delete val="0"/>
        <c:axPos val="l"/>
        <c:minorGridlines>
          <c:spPr>
            <a:ln w="9525" cap="flat" cmpd="sng" algn="ctr">
              <a:solidFill>
                <a:schemeClr val="tx1">
                  <a:alpha val="10000"/>
                </a:schemeClr>
              </a:solidFill>
              <a:round/>
            </a:ln>
            <a:effectLst/>
          </c:spPr>
        </c:minorGridlines>
        <c:numFmt formatCode="_-* #,##0.0_-;\-* #,##0.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530520304"/>
        <c:crosses val="autoZero"/>
        <c:crossBetween val="between"/>
      </c:valAx>
      <c:valAx>
        <c:axId val="530528504"/>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530525880"/>
        <c:crosses val="max"/>
        <c:crossBetween val="between"/>
      </c:valAx>
      <c:catAx>
        <c:axId val="530525880"/>
        <c:scaling>
          <c:orientation val="minMax"/>
        </c:scaling>
        <c:delete val="1"/>
        <c:axPos val="b"/>
        <c:numFmt formatCode="General" sourceLinked="1"/>
        <c:majorTickMark val="out"/>
        <c:minorTickMark val="none"/>
        <c:tickLblPos val="nextTo"/>
        <c:crossAx val="530528504"/>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a:solidFill>
            <a:schemeClr val="tx1"/>
          </a:solidFill>
        </a:defRPr>
      </a:pPr>
      <a:endParaRPr lang="it-I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210671067106711E-2"/>
          <c:y val="4.4521222955628895E-2"/>
          <c:w val="0.96157865786578656"/>
          <c:h val="0.87714177667766779"/>
        </c:manualLayout>
      </c:layout>
      <c:barChart>
        <c:barDir val="col"/>
        <c:grouping val="clustered"/>
        <c:varyColors val="0"/>
        <c:ser>
          <c:idx val="0"/>
          <c:order val="0"/>
          <c:tx>
            <c:strRef>
              <c:f>Foglio1!$D$4</c:f>
              <c:strCache>
                <c:ptCount val="1"/>
                <c:pt idx="0">
                  <c:v>FCF/EBITDA (%)</c:v>
                </c:pt>
              </c:strCache>
            </c:strRef>
          </c:tx>
          <c:spPr>
            <a:solidFill>
              <a:schemeClr val="bg1">
                <a:lumMod val="85000"/>
              </a:schemeClr>
            </a:solidFill>
            <a:ln>
              <a:noFill/>
            </a:ln>
            <a:effectLst/>
          </c:spPr>
          <c:invertIfNegative val="0"/>
          <c:dLbls>
            <c:dLbl>
              <c:idx val="8"/>
              <c:layout>
                <c:manualLayout>
                  <c:x val="-8.7321232123212314E-3"/>
                  <c:y val="-2.12349116278937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39C-40AA-8031-FC162A8227F1}"/>
                </c:ext>
              </c:extLst>
            </c:dLbl>
            <c:dLbl>
              <c:idx val="9"/>
              <c:layout>
                <c:manualLayout>
                  <c:x val="-6.985698569857114E-3"/>
                  <c:y val="-2.4268470431878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39C-40AA-8031-FC162A8227F1}"/>
                </c:ext>
              </c:extLst>
            </c:dLbl>
            <c:dLbl>
              <c:idx val="10"/>
              <c:layout>
                <c:manualLayout>
                  <c:x val="-1.0478547854785478E-2"/>
                  <c:y val="-2.73020292358632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39C-40AA-8031-FC162A8227F1}"/>
                </c:ext>
              </c:extLst>
            </c:dLbl>
            <c:dLbl>
              <c:idx val="11"/>
              <c:layout>
                <c:manualLayout>
                  <c:x val="-1.7464246424642464E-3"/>
                  <c:y val="-2.12349116278936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39C-40AA-8031-FC162A8227F1}"/>
                </c:ext>
              </c:extLst>
            </c:dLbl>
            <c:spPr>
              <a:noFill/>
              <a:ln>
                <a:noFill/>
              </a:ln>
              <a:effectLst/>
            </c:spPr>
            <c:txPr>
              <a:bodyPr rot="0" spcFirstLastPara="1" vertOverflow="ellipsis" horzOverflow="clip" vert="horz" wrap="square" lIns="0" tIns="19050" rIns="0" bIns="19050" anchor="ctr" anchorCtr="1">
                <a:spAutoFit/>
              </a:bodyPr>
              <a:lstStyle/>
              <a:p>
                <a:pPr>
                  <a:defRPr sz="1300" b="0" i="0" u="none" strike="noStrike" kern="1200" baseline="0">
                    <a:solidFill>
                      <a:sysClr val="windowText" lastClr="000000"/>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numRef>
              <c:f>Foglio1!$C$5:$C$18</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Foglio1!$D$5:$D$18</c:f>
              <c:numCache>
                <c:formatCode>0%</c:formatCode>
                <c:ptCount val="14"/>
                <c:pt idx="0">
                  <c:v>0.2</c:v>
                </c:pt>
                <c:pt idx="1">
                  <c:v>0.37</c:v>
                </c:pt>
                <c:pt idx="2">
                  <c:v>0.39</c:v>
                </c:pt>
                <c:pt idx="3">
                  <c:v>0.45</c:v>
                </c:pt>
                <c:pt idx="4">
                  <c:v>0.45</c:v>
                </c:pt>
                <c:pt idx="5">
                  <c:v>0.48</c:v>
                </c:pt>
                <c:pt idx="6">
                  <c:v>0.86</c:v>
                </c:pt>
                <c:pt idx="7">
                  <c:v>0.46</c:v>
                </c:pt>
                <c:pt idx="8">
                  <c:v>0.72</c:v>
                </c:pt>
                <c:pt idx="9">
                  <c:v>0.91</c:v>
                </c:pt>
                <c:pt idx="10">
                  <c:v>1.4</c:v>
                </c:pt>
                <c:pt idx="11">
                  <c:v>0.29230769230769227</c:v>
                </c:pt>
                <c:pt idx="12">
                  <c:v>8.9108910891089119E-2</c:v>
                </c:pt>
                <c:pt idx="13">
                  <c:v>0.84</c:v>
                </c:pt>
              </c:numCache>
            </c:numRef>
          </c:val>
          <c:extLst>
            <c:ext xmlns:c16="http://schemas.microsoft.com/office/drawing/2014/chart" uri="{C3380CC4-5D6E-409C-BE32-E72D297353CC}">
              <c16:uniqueId val="{00000000-539C-40AA-8031-FC162A8227F1}"/>
            </c:ext>
          </c:extLst>
        </c:ser>
        <c:ser>
          <c:idx val="1"/>
          <c:order val="1"/>
          <c:tx>
            <c:strRef>
              <c:f>Foglio1!$E$4</c:f>
              <c:strCache>
                <c:ptCount val="1"/>
                <c:pt idx="0">
                  <c:v>FCF/Net Profit (%)</c:v>
                </c:pt>
              </c:strCache>
            </c:strRef>
          </c:tx>
          <c:spPr>
            <a:solidFill>
              <a:srgbClr val="C00000"/>
            </a:solidFill>
            <a:ln>
              <a:noFill/>
            </a:ln>
            <a:effectLst/>
          </c:spPr>
          <c:invertIfNegative val="0"/>
          <c:dLbls>
            <c:dLbl>
              <c:idx val="8"/>
              <c:layout>
                <c:manualLayout>
                  <c:x val="0"/>
                  <c:y val="-2.4268470431878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39C-40AA-8031-FC162A8227F1}"/>
                </c:ext>
              </c:extLst>
            </c:dLbl>
            <c:dLbl>
              <c:idx val="11"/>
              <c:layout>
                <c:manualLayout>
                  <c:x val="-1.7464246424642464E-3"/>
                  <c:y val="-3.640270564781767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39C-40AA-8031-FC162A8227F1}"/>
                </c:ext>
              </c:extLst>
            </c:dLbl>
            <c:dLbl>
              <c:idx val="12"/>
              <c:layout>
                <c:manualLayout>
                  <c:x val="-1.2806966097572587E-16"/>
                  <c:y val="-2.4268470431878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39C-40AA-8031-FC162A8227F1}"/>
                </c:ext>
              </c:extLst>
            </c:dLbl>
            <c:spPr>
              <a:noFill/>
              <a:ln>
                <a:noFill/>
              </a:ln>
              <a:effectLst/>
            </c:spPr>
            <c:txPr>
              <a:bodyPr rot="0" spcFirstLastPara="1" vertOverflow="ellipsis" horzOverflow="clip" vert="horz" wrap="square" lIns="0" tIns="19050" rIns="0" bIns="19050" anchor="ctr" anchorCtr="1">
                <a:spAutoFit/>
              </a:bodyPr>
              <a:lstStyle/>
              <a:p>
                <a:pPr>
                  <a:defRPr sz="1300" b="0" i="0" u="none" strike="noStrike" kern="1200" baseline="0">
                    <a:solidFill>
                      <a:srgbClr val="C00000"/>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numRef>
              <c:f>Foglio1!$C$5:$C$18</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Foglio1!$E$5:$E$18</c:f>
              <c:numCache>
                <c:formatCode>0%</c:formatCode>
                <c:ptCount val="14"/>
                <c:pt idx="0">
                  <c:v>0.48</c:v>
                </c:pt>
                <c:pt idx="1">
                  <c:v>0.62</c:v>
                </c:pt>
                <c:pt idx="2">
                  <c:v>0.63</c:v>
                </c:pt>
                <c:pt idx="3">
                  <c:v>0.8</c:v>
                </c:pt>
                <c:pt idx="4">
                  <c:v>0.74</c:v>
                </c:pt>
                <c:pt idx="5">
                  <c:v>0.74</c:v>
                </c:pt>
                <c:pt idx="6">
                  <c:v>1.28</c:v>
                </c:pt>
                <c:pt idx="7">
                  <c:v>0.7</c:v>
                </c:pt>
                <c:pt idx="8">
                  <c:v>0.83</c:v>
                </c:pt>
                <c:pt idx="9">
                  <c:v>1.33</c:v>
                </c:pt>
                <c:pt idx="10">
                  <c:v>4.3600000000000003</c:v>
                </c:pt>
                <c:pt idx="11">
                  <c:v>0.38</c:v>
                </c:pt>
                <c:pt idx="12">
                  <c:v>0.15</c:v>
                </c:pt>
                <c:pt idx="13">
                  <c:v>1.31</c:v>
                </c:pt>
              </c:numCache>
            </c:numRef>
          </c:val>
          <c:extLst>
            <c:ext xmlns:c16="http://schemas.microsoft.com/office/drawing/2014/chart" uri="{C3380CC4-5D6E-409C-BE32-E72D297353CC}">
              <c16:uniqueId val="{00000001-539C-40AA-8031-FC162A8227F1}"/>
            </c:ext>
          </c:extLst>
        </c:ser>
        <c:dLbls>
          <c:dLblPos val="outEnd"/>
          <c:showLegendKey val="0"/>
          <c:showVal val="1"/>
          <c:showCatName val="0"/>
          <c:showSerName val="0"/>
          <c:showPercent val="0"/>
          <c:showBubbleSize val="0"/>
        </c:dLbls>
        <c:gapWidth val="219"/>
        <c:overlap val="-27"/>
        <c:axId val="1366557663"/>
        <c:axId val="1366558143"/>
      </c:barChart>
      <c:catAx>
        <c:axId val="136655766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it-IT"/>
          </a:p>
        </c:txPr>
        <c:crossAx val="1366558143"/>
        <c:crosses val="autoZero"/>
        <c:auto val="1"/>
        <c:lblAlgn val="ctr"/>
        <c:lblOffset val="100"/>
        <c:noMultiLvlLbl val="0"/>
      </c:catAx>
      <c:valAx>
        <c:axId val="1366558143"/>
        <c:scaling>
          <c:orientation val="minMax"/>
          <c:max val="1.8"/>
        </c:scaling>
        <c:delete val="1"/>
        <c:axPos val="l"/>
        <c:numFmt formatCode="0%" sourceLinked="1"/>
        <c:majorTickMark val="none"/>
        <c:minorTickMark val="none"/>
        <c:tickLblPos val="nextTo"/>
        <c:crossAx val="1366557663"/>
        <c:crosses val="autoZero"/>
        <c:crossBetween val="between"/>
      </c:valAx>
      <c:spPr>
        <a:noFill/>
        <a:ln>
          <a:noFill/>
        </a:ln>
        <a:effectLst/>
      </c:spPr>
    </c:plotArea>
    <c:legend>
      <c:legendPos val="t"/>
      <c:legendEntry>
        <c:idx val="1"/>
        <c:txPr>
          <a:bodyPr rot="0" spcFirstLastPara="1" vertOverflow="ellipsis" vert="horz" wrap="square" anchor="ctr" anchorCtr="1"/>
          <a:lstStyle/>
          <a:p>
            <a:pPr>
              <a:defRPr sz="1300" b="0" i="0" u="none" strike="noStrike" kern="1200" baseline="0">
                <a:solidFill>
                  <a:srgbClr val="C00000"/>
                </a:solidFill>
                <a:latin typeface="+mn-lt"/>
                <a:ea typeface="+mn-ea"/>
                <a:cs typeface="+mn-cs"/>
              </a:defRPr>
            </a:pPr>
            <a:endParaRPr lang="it-IT"/>
          </a:p>
        </c:txPr>
      </c:legendEntry>
      <c:layout>
        <c:manualLayout>
          <c:xMode val="edge"/>
          <c:yMode val="edge"/>
          <c:x val="0.29415181518151817"/>
          <c:y val="7.6869185778485241E-2"/>
          <c:w val="0.37502131463146315"/>
          <c:h val="4.911853685368537E-2"/>
        </c:manualLayout>
      </c:layout>
      <c:overlay val="0"/>
      <c:spPr>
        <a:noFill/>
        <a:ln>
          <a:noFill/>
        </a:ln>
        <a:effectLst/>
      </c:spPr>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6.4227397107276485E-2"/>
          <c:y val="5.6628840512582983E-2"/>
          <c:w val="0.90146030370683528"/>
          <c:h val="0.79018493160956604"/>
        </c:manualLayout>
      </c:layout>
      <c:barChart>
        <c:barDir val="col"/>
        <c:grouping val="clustered"/>
        <c:varyColors val="0"/>
        <c:ser>
          <c:idx val="0"/>
          <c:order val="0"/>
          <c:tx>
            <c:strRef>
              <c:f>Foglio1!$B$1</c:f>
              <c:strCache>
                <c:ptCount val="1"/>
                <c:pt idx="0">
                  <c:v>FCF</c:v>
                </c:pt>
              </c:strCache>
            </c:strRef>
          </c:tx>
          <c:spPr>
            <a:solidFill>
              <a:srgbClr val="C00000"/>
            </a:solidFill>
            <a:ln>
              <a:noFill/>
            </a:ln>
            <a:effectLst/>
          </c:spPr>
          <c:invertIfNegative val="0"/>
          <c:dPt>
            <c:idx val="10"/>
            <c:invertIfNegative val="0"/>
            <c:bubble3D val="0"/>
            <c:spPr>
              <a:solidFill>
                <a:schemeClr val="bg1">
                  <a:lumMod val="50000"/>
                </a:schemeClr>
              </a:solidFill>
              <a:ln>
                <a:noFill/>
              </a:ln>
              <a:effectLst/>
            </c:spPr>
            <c:extLst>
              <c:ext xmlns:c16="http://schemas.microsoft.com/office/drawing/2014/chart" uri="{C3380CC4-5D6E-409C-BE32-E72D297353CC}">
                <c16:uniqueId val="{00000004-6217-4874-B6BB-6BEA64610971}"/>
              </c:ext>
            </c:extLst>
          </c:dPt>
          <c:dPt>
            <c:idx val="11"/>
            <c:invertIfNegative val="0"/>
            <c:bubble3D val="0"/>
            <c:spPr>
              <a:solidFill>
                <a:schemeClr val="bg1">
                  <a:lumMod val="50000"/>
                </a:schemeClr>
              </a:solidFill>
              <a:ln>
                <a:noFill/>
              </a:ln>
              <a:effectLst/>
            </c:spPr>
            <c:extLst>
              <c:ext xmlns:c16="http://schemas.microsoft.com/office/drawing/2014/chart" uri="{C3380CC4-5D6E-409C-BE32-E72D297353CC}">
                <c16:uniqueId val="{00000005-6217-4874-B6BB-6BEA64610971}"/>
              </c:ext>
            </c:extLst>
          </c:dPt>
          <c:dPt>
            <c:idx val="12"/>
            <c:invertIfNegative val="0"/>
            <c:bubble3D val="0"/>
            <c:spPr>
              <a:solidFill>
                <a:schemeClr val="bg1">
                  <a:lumMod val="50000"/>
                </a:schemeClr>
              </a:solidFill>
              <a:ln>
                <a:noFill/>
              </a:ln>
              <a:effectLst/>
            </c:spPr>
            <c:extLst>
              <c:ext xmlns:c16="http://schemas.microsoft.com/office/drawing/2014/chart" uri="{C3380CC4-5D6E-409C-BE32-E72D297353CC}">
                <c16:uniqueId val="{00000006-6217-4874-B6BB-6BEA64610971}"/>
              </c:ext>
            </c:extLst>
          </c:dPt>
          <c:dLbls>
            <c:spPr>
              <a:noFill/>
              <a:ln>
                <a:noFill/>
              </a:ln>
              <a:effectLst/>
            </c:spPr>
            <c:txPr>
              <a:bodyPr rot="-5400000" spcFirstLastPara="1" vertOverflow="clip" horzOverflow="clip" vert="horz" wrap="square" lIns="38100" tIns="19050" rIns="38100" bIns="19050" anchor="ctr" anchorCtr="1">
                <a:spAutoFit/>
              </a:bodyPr>
              <a:lstStyle/>
              <a:p>
                <a:pPr>
                  <a:defRPr sz="1300" b="0" i="0" u="none" strike="noStrike" kern="1200" baseline="0">
                    <a:solidFill>
                      <a:schemeClr val="tx1"/>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trendline>
            <c:spPr>
              <a:ln w="22225" cap="flat" cmpd="thickThin">
                <a:solidFill>
                  <a:schemeClr val="tx1"/>
                </a:solidFill>
                <a:prstDash val="dash"/>
                <a:bevel/>
              </a:ln>
              <a:effectLst/>
            </c:spPr>
            <c:trendlineType val="exp"/>
            <c:intercept val="0.8"/>
            <c:dispRSqr val="0"/>
            <c:dispEq val="0"/>
          </c:trendline>
          <c:cat>
            <c:numRef>
              <c:f>Foglio1!$A$2:$A$15</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Foglio1!$B$2:$B$15</c:f>
              <c:numCache>
                <c:formatCode>General</c:formatCode>
                <c:ptCount val="14"/>
                <c:pt idx="0">
                  <c:v>1.4</c:v>
                </c:pt>
                <c:pt idx="1">
                  <c:v>2.5</c:v>
                </c:pt>
                <c:pt idx="2">
                  <c:v>2.8</c:v>
                </c:pt>
                <c:pt idx="3">
                  <c:v>3.6</c:v>
                </c:pt>
                <c:pt idx="4">
                  <c:v>3.4</c:v>
                </c:pt>
                <c:pt idx="5">
                  <c:v>3.9</c:v>
                </c:pt>
                <c:pt idx="6">
                  <c:v>8</c:v>
                </c:pt>
                <c:pt idx="7">
                  <c:v>4.3</c:v>
                </c:pt>
                <c:pt idx="8">
                  <c:v>7.8</c:v>
                </c:pt>
                <c:pt idx="9">
                  <c:v>11.5</c:v>
                </c:pt>
                <c:pt idx="10">
                  <c:v>7.2</c:v>
                </c:pt>
                <c:pt idx="11">
                  <c:v>1.9</c:v>
                </c:pt>
                <c:pt idx="12">
                  <c:v>1.8</c:v>
                </c:pt>
                <c:pt idx="13">
                  <c:v>18.3</c:v>
                </c:pt>
              </c:numCache>
            </c:numRef>
          </c:val>
          <c:extLst>
            <c:ext xmlns:c16="http://schemas.microsoft.com/office/drawing/2014/chart" uri="{C3380CC4-5D6E-409C-BE32-E72D297353CC}">
              <c16:uniqueId val="{00000000-C520-4106-9665-AB44832D95A5}"/>
            </c:ext>
          </c:extLst>
        </c:ser>
        <c:dLbls>
          <c:dLblPos val="outEnd"/>
          <c:showLegendKey val="0"/>
          <c:showVal val="1"/>
          <c:showCatName val="0"/>
          <c:showSerName val="0"/>
          <c:showPercent val="0"/>
          <c:showBubbleSize val="0"/>
        </c:dLbls>
        <c:gapWidth val="100"/>
        <c:overlap val="-90"/>
        <c:axId val="851640704"/>
        <c:axId val="851641360"/>
      </c:barChart>
      <c:catAx>
        <c:axId val="8516407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300" b="0" i="0" u="none" strike="noStrike" kern="1200" cap="all" spc="120" normalizeH="0" baseline="0">
                <a:solidFill>
                  <a:schemeClr val="tx1"/>
                </a:solidFill>
                <a:latin typeface="+mn-lt"/>
                <a:ea typeface="+mn-ea"/>
                <a:cs typeface="+mn-cs"/>
              </a:defRPr>
            </a:pPr>
            <a:endParaRPr lang="it-IT"/>
          </a:p>
        </c:txPr>
        <c:crossAx val="851641360"/>
        <c:crosses val="autoZero"/>
        <c:auto val="1"/>
        <c:lblAlgn val="ctr"/>
        <c:lblOffset val="100"/>
        <c:noMultiLvlLbl val="0"/>
      </c:catAx>
      <c:valAx>
        <c:axId val="851641360"/>
        <c:scaling>
          <c:orientation val="minMax"/>
        </c:scaling>
        <c:delete val="1"/>
        <c:axPos val="l"/>
        <c:numFmt formatCode="General" sourceLinked="1"/>
        <c:majorTickMark val="none"/>
        <c:minorTickMark val="none"/>
        <c:tickLblPos val="nextTo"/>
        <c:crossAx val="851640704"/>
        <c:crosses val="autoZero"/>
        <c:crossBetween val="between"/>
      </c:valAx>
      <c:spPr>
        <a:noFill/>
        <a:ln>
          <a:noFill/>
        </a:ln>
        <a:effectLst/>
      </c:spPr>
    </c:plotArea>
    <c:plotVisOnly val="1"/>
    <c:dispBlanksAs val="gap"/>
    <c:showDLblsOverMax val="0"/>
  </c:chart>
  <c:spPr>
    <a:noFill/>
    <a:ln>
      <a:noFill/>
    </a:ln>
    <a:effectLst/>
  </c:spPr>
  <c:txPr>
    <a:bodyPr/>
    <a:lstStyle/>
    <a:p>
      <a:pPr>
        <a:defRPr sz="1300" b="0">
          <a:solidFill>
            <a:schemeClr val="tx1"/>
          </a:solidFill>
          <a:latin typeface="+mn-lt"/>
        </a:defRPr>
      </a:pPr>
      <a:endParaRPr lang="it-I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
          <c:w val="1"/>
          <c:h val="1"/>
        </c:manualLayout>
      </c:layout>
      <c:pie3DChart>
        <c:varyColors val="1"/>
        <c:ser>
          <c:idx val="5"/>
          <c:order val="5"/>
          <c:spPr>
            <a:ln>
              <a:solidFill>
                <a:srgbClr val="000E2C"/>
              </a:solidFill>
            </a:ln>
          </c:spPr>
          <c:dPt>
            <c:idx val="0"/>
            <c:bubble3D val="0"/>
            <c:explosion val="11"/>
            <c:spPr>
              <a:solidFill>
                <a:srgbClr val="C00000"/>
              </a:solidFill>
              <a:ln w="25400">
                <a:solidFill>
                  <a:srgbClr val="000E2C"/>
                </a:solidFill>
              </a:ln>
              <a:effectLst/>
              <a:sp3d contourW="25400">
                <a:contourClr>
                  <a:srgbClr val="000E2C"/>
                </a:contourClr>
              </a:sp3d>
            </c:spPr>
            <c:extLst>
              <c:ext xmlns:c16="http://schemas.microsoft.com/office/drawing/2014/chart" uri="{C3380CC4-5D6E-409C-BE32-E72D297353CC}">
                <c16:uniqueId val="{00000001-6407-4A61-88E7-F4E689CB17B9}"/>
              </c:ext>
            </c:extLst>
          </c:dPt>
          <c:dPt>
            <c:idx val="1"/>
            <c:bubble3D val="0"/>
            <c:spPr>
              <a:solidFill>
                <a:sysClr val="window" lastClr="FFFFFF">
                  <a:lumMod val="95000"/>
                </a:sysClr>
              </a:solidFill>
              <a:ln w="25400">
                <a:solidFill>
                  <a:srgbClr val="000E2C"/>
                </a:solidFill>
              </a:ln>
              <a:effectLst/>
              <a:sp3d contourW="25400">
                <a:contourClr>
                  <a:srgbClr val="000E2C"/>
                </a:contourClr>
              </a:sp3d>
            </c:spPr>
            <c:extLst>
              <c:ext xmlns:c16="http://schemas.microsoft.com/office/drawing/2014/chart" uri="{C3380CC4-5D6E-409C-BE32-E72D297353CC}">
                <c16:uniqueId val="{00000003-6407-4A61-88E7-F4E689CB17B9}"/>
              </c:ext>
            </c:extLst>
          </c:dPt>
          <c:dPt>
            <c:idx val="2"/>
            <c:bubble3D val="0"/>
            <c:spPr>
              <a:solidFill>
                <a:sysClr val="window" lastClr="FFFFFF">
                  <a:lumMod val="65000"/>
                </a:sysClr>
              </a:solidFill>
              <a:ln w="25400">
                <a:solidFill>
                  <a:srgbClr val="000E2C"/>
                </a:solidFill>
              </a:ln>
              <a:effectLst/>
              <a:sp3d contourW="25400">
                <a:contourClr>
                  <a:srgbClr val="000E2C"/>
                </a:contourClr>
              </a:sp3d>
            </c:spPr>
            <c:extLst>
              <c:ext xmlns:c16="http://schemas.microsoft.com/office/drawing/2014/chart" uri="{C3380CC4-5D6E-409C-BE32-E72D297353CC}">
                <c16:uniqueId val="{00000005-6407-4A61-88E7-F4E689CB17B9}"/>
              </c:ext>
            </c:extLst>
          </c:dPt>
          <c:dPt>
            <c:idx val="3"/>
            <c:bubble3D val="0"/>
            <c:spPr>
              <a:solidFill>
                <a:sysClr val="window" lastClr="FFFFFF">
                  <a:lumMod val="75000"/>
                </a:sysClr>
              </a:solidFill>
              <a:ln w="25400">
                <a:solidFill>
                  <a:srgbClr val="000E2C"/>
                </a:solidFill>
              </a:ln>
              <a:effectLst/>
              <a:sp3d contourW="25400">
                <a:contourClr>
                  <a:srgbClr val="000E2C"/>
                </a:contourClr>
              </a:sp3d>
            </c:spPr>
            <c:extLst>
              <c:ext xmlns:c16="http://schemas.microsoft.com/office/drawing/2014/chart" uri="{C3380CC4-5D6E-409C-BE32-E72D297353CC}">
                <c16:uniqueId val="{00000007-6407-4A61-88E7-F4E689CB17B9}"/>
              </c:ext>
            </c:extLst>
          </c:dPt>
          <c:dPt>
            <c:idx val="4"/>
            <c:bubble3D val="0"/>
            <c:spPr>
              <a:solidFill>
                <a:sysClr val="window" lastClr="FFFFFF">
                  <a:lumMod val="85000"/>
                </a:sysClr>
              </a:solidFill>
              <a:ln w="25400">
                <a:solidFill>
                  <a:srgbClr val="000E2C"/>
                </a:solidFill>
              </a:ln>
              <a:effectLst/>
              <a:sp3d contourW="25400">
                <a:contourClr>
                  <a:srgbClr val="000E2C"/>
                </a:contourClr>
              </a:sp3d>
            </c:spPr>
            <c:extLst>
              <c:ext xmlns:c16="http://schemas.microsoft.com/office/drawing/2014/chart" uri="{C3380CC4-5D6E-409C-BE32-E72D297353CC}">
                <c16:uniqueId val="{00000009-6407-4A61-88E7-F4E689CB17B9}"/>
              </c:ext>
            </c:extLst>
          </c:dPt>
          <c:dPt>
            <c:idx val="5"/>
            <c:bubble3D val="0"/>
            <c:spPr>
              <a:solidFill>
                <a:sysClr val="window" lastClr="FFFFFF">
                  <a:lumMod val="85000"/>
                </a:sysClr>
              </a:solidFill>
              <a:ln w="25400">
                <a:solidFill>
                  <a:srgbClr val="000E2C"/>
                </a:solidFill>
              </a:ln>
              <a:effectLst/>
              <a:sp3d contourW="25400">
                <a:contourClr>
                  <a:srgbClr val="000E2C"/>
                </a:contourClr>
              </a:sp3d>
            </c:spPr>
            <c:extLst>
              <c:ext xmlns:c16="http://schemas.microsoft.com/office/drawing/2014/chart" uri="{C3380CC4-5D6E-409C-BE32-E72D297353CC}">
                <c16:uniqueId val="{0000000B-6407-4A61-88E7-F4E689CB17B9}"/>
              </c:ext>
            </c:extLst>
          </c:dPt>
          <c:dPt>
            <c:idx val="6"/>
            <c:bubble3D val="0"/>
            <c:spPr>
              <a:solidFill>
                <a:sysClr val="window" lastClr="FFFFFF">
                  <a:lumMod val="95000"/>
                </a:sysClr>
              </a:solidFill>
              <a:ln w="25400">
                <a:solidFill>
                  <a:srgbClr val="000E2C"/>
                </a:solidFill>
              </a:ln>
              <a:effectLst/>
              <a:sp3d contourW="25400">
                <a:contourClr>
                  <a:srgbClr val="000E2C"/>
                </a:contourClr>
              </a:sp3d>
            </c:spPr>
            <c:extLst>
              <c:ext xmlns:c16="http://schemas.microsoft.com/office/drawing/2014/chart" uri="{C3380CC4-5D6E-409C-BE32-E72D297353CC}">
                <c16:uniqueId val="{0000000D-6407-4A61-88E7-F4E689CB17B9}"/>
              </c:ext>
            </c:extLst>
          </c:dPt>
          <c:dPt>
            <c:idx val="7"/>
            <c:bubble3D val="0"/>
            <c:spPr>
              <a:solidFill>
                <a:sysClr val="window" lastClr="FFFFFF">
                  <a:lumMod val="50000"/>
                </a:sysClr>
              </a:solidFill>
              <a:ln w="25400">
                <a:solidFill>
                  <a:srgbClr val="000E2C"/>
                </a:solidFill>
              </a:ln>
              <a:effectLst/>
              <a:sp3d contourW="25400">
                <a:contourClr>
                  <a:srgbClr val="000E2C"/>
                </a:contourClr>
              </a:sp3d>
            </c:spPr>
            <c:extLst>
              <c:ext xmlns:c16="http://schemas.microsoft.com/office/drawing/2014/chart" uri="{C3380CC4-5D6E-409C-BE32-E72D297353CC}">
                <c16:uniqueId val="{0000000F-6407-4A61-88E7-F4E689CB17B9}"/>
              </c:ext>
            </c:extLst>
          </c:dPt>
          <c:dLbls>
            <c:dLbl>
              <c:idx val="0"/>
              <c:layout>
                <c:manualLayout>
                  <c:x val="-0.17603929798307513"/>
                  <c:y val="-0.11214426402529788"/>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07-4A61-88E7-F4E689CB17B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s>
          <c:cat>
            <c:strRef>
              <c:f>(Foglio1!$B$4,Foglio1!$B$6,Foglio1!$B$8,Foglio1!$B$10,Foglio1!$B$12,Foglio1!$B$14,Foglio1!$B$16,Foglio1!$B$18)</c:f>
              <c:strCache>
                <c:ptCount val="8"/>
                <c:pt idx="0">
                  <c:v>Research&amp;Development Internation s.r.l.</c:v>
                </c:pt>
                <c:pt idx="1">
                  <c:v>Lazard Freres Banque SA</c:v>
                </c:pt>
                <c:pt idx="2">
                  <c:v>Joh. Berenberg, Gossler &amp; Co. KG (European Micro Cap)  </c:v>
                </c:pt>
                <c:pt idx="3">
                  <c:v>First capital SpA</c:v>
                </c:pt>
                <c:pt idx="4">
                  <c:v>Allianz Global Inverstorsseries</c:v>
                </c:pt>
                <c:pt idx="5">
                  <c:v>Financiere de l'Echiquier (Echiquer Excelsior)</c:v>
                </c:pt>
                <c:pt idx="6">
                  <c:v>Marlborough European Multi-Cap Fund</c:v>
                </c:pt>
                <c:pt idx="7">
                  <c:v>Others </c:v>
                </c:pt>
              </c:strCache>
              <c:extLst/>
            </c:strRef>
          </c:cat>
          <c:val>
            <c:numRef>
              <c:f>(Foglio1!$H$4,Foglio1!$H$6,Foglio1!$H$8,Foglio1!$H$10,Foglio1!$H$12,Foglio1!$H$14,Foglio1!$H$16,Foglio1!$H$18)</c:f>
              <c:numCache>
                <c:formatCode>0.00%</c:formatCode>
                <c:ptCount val="8"/>
                <c:pt idx="0">
                  <c:v>0.54</c:v>
                </c:pt>
                <c:pt idx="1">
                  <c:v>4.5999999999999999E-2</c:v>
                </c:pt>
                <c:pt idx="2">
                  <c:v>3.5999999999999997E-2</c:v>
                </c:pt>
                <c:pt idx="3">
                  <c:v>3.2000000000000001E-2</c:v>
                </c:pt>
                <c:pt idx="4">
                  <c:v>2.8000000000000001E-2</c:v>
                </c:pt>
                <c:pt idx="5">
                  <c:v>2.5000000000000001E-2</c:v>
                </c:pt>
                <c:pt idx="6">
                  <c:v>2.3E-2</c:v>
                </c:pt>
                <c:pt idx="7">
                  <c:v>0.27</c:v>
                </c:pt>
              </c:numCache>
              <c:extLst/>
            </c:numRef>
          </c:val>
          <c:extLst>
            <c:ext xmlns:c16="http://schemas.microsoft.com/office/drawing/2014/chart" uri="{C3380CC4-5D6E-409C-BE32-E72D297353CC}">
              <c16:uniqueId val="{00000010-6407-4A61-88E7-F4E689CB17B9}"/>
            </c:ext>
          </c:extLst>
        </c:ser>
        <c:dLbls>
          <c:showLegendKey val="0"/>
          <c:showVal val="0"/>
          <c:showCatName val="0"/>
          <c:showSerName val="0"/>
          <c:showPercent val="0"/>
          <c:showBubbleSize val="0"/>
          <c:showLeaderLines val="1"/>
        </c:dLbls>
        <c:extLst>
          <c:ext xmlns:c15="http://schemas.microsoft.com/office/drawing/2012/chart" uri="{02D57815-91ED-43cb-92C2-25804820EDAC}">
            <c15:filteredPieSeries>
              <c15: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12-6407-4A61-88E7-F4E689CB17B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14-6407-4A61-88E7-F4E689CB17B9}"/>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16-6407-4A61-88E7-F4E689CB17B9}"/>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18-6407-4A61-88E7-F4E689CB17B9}"/>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1A-6407-4A61-88E7-F4E689CB17B9}"/>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1C-6407-4A61-88E7-F4E689CB17B9}"/>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E-6407-4A61-88E7-F4E689CB17B9}"/>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0-6407-4A61-88E7-F4E689CB17B9}"/>
                    </c:ext>
                  </c:extLst>
                </c:dPt>
                <c:cat>
                  <c:strRef>
                    <c:extLst>
                      <c:ext uri="{02D57815-91ED-43cb-92C2-25804820EDAC}">
                        <c15:formulaRef>
                          <c15:sqref>(Foglio1!$B$4,Foglio1!$B$6,Foglio1!$B$8,Foglio1!$B$10,Foglio1!$B$12,Foglio1!$B$14,Foglio1!$B$16,Foglio1!$B$18)</c15:sqref>
                        </c15:formulaRef>
                      </c:ext>
                    </c:extLst>
                    <c:strCache>
                      <c:ptCount val="8"/>
                      <c:pt idx="0">
                        <c:v>Research&amp;Development Internation s.r.l.</c:v>
                      </c:pt>
                      <c:pt idx="1">
                        <c:v>Lazard Freres Banque SA</c:v>
                      </c:pt>
                      <c:pt idx="2">
                        <c:v>Joh. Berenberg, Gossler &amp; Co. KG (European Micro Cap)  </c:v>
                      </c:pt>
                      <c:pt idx="3">
                        <c:v>First capital SpA</c:v>
                      </c:pt>
                      <c:pt idx="4">
                        <c:v>Allianz Global Inverstorsseries</c:v>
                      </c:pt>
                      <c:pt idx="5">
                        <c:v>Financiere de l'Echiquier (Echiquer Excelsior)</c:v>
                      </c:pt>
                      <c:pt idx="6">
                        <c:v>Marlborough European Multi-Cap Fund</c:v>
                      </c:pt>
                      <c:pt idx="7">
                        <c:v>Others </c:v>
                      </c:pt>
                    </c:strCache>
                  </c:strRef>
                </c:cat>
                <c:val>
                  <c:numRef>
                    <c:extLst>
                      <c:ext uri="{02D57815-91ED-43cb-92C2-25804820EDAC}">
                        <c15:formulaRef>
                          <c15:sqref>(Foglio1!$C$4,Foglio1!$C$6,Foglio1!$C$8,Foglio1!$C$10,Foglio1!$C$12,Foglio1!$C$14,Foglio1!$C$16,Foglio1!$C$18)</c15:sqref>
                        </c15:formulaRef>
                      </c:ext>
                    </c:extLst>
                    <c:numCache>
                      <c:formatCode>General</c:formatCode>
                      <c:ptCount val="8"/>
                    </c:numCache>
                  </c:numRef>
                </c:val>
                <c:extLst>
                  <c:ext xmlns:c16="http://schemas.microsoft.com/office/drawing/2014/chart" uri="{C3380CC4-5D6E-409C-BE32-E72D297353CC}">
                    <c16:uniqueId val="{00000021-6407-4A61-88E7-F4E689CB17B9}"/>
                  </c:ext>
                </c:extLst>
              </c15:ser>
            </c15:filteredPieSeries>
            <c15:filteredPieSeries>
              <c15:ser>
                <c:idx val="1"/>
                <c:order val="1"/>
                <c:dPt>
                  <c:idx val="0"/>
                  <c:bubble3D val="0"/>
                  <c:spPr>
                    <a:solidFill>
                      <a:schemeClr val="accent1"/>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23-6407-4A61-88E7-F4E689CB17B9}"/>
                    </c:ext>
                  </c:extLst>
                </c:dPt>
                <c:dPt>
                  <c:idx val="1"/>
                  <c:bubble3D val="0"/>
                  <c:spPr>
                    <a:solidFill>
                      <a:schemeClr val="accent2"/>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25-6407-4A61-88E7-F4E689CB17B9}"/>
                    </c:ext>
                  </c:extLst>
                </c:dPt>
                <c:dPt>
                  <c:idx val="2"/>
                  <c:bubble3D val="0"/>
                  <c:spPr>
                    <a:solidFill>
                      <a:schemeClr val="accent3"/>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27-6407-4A61-88E7-F4E689CB17B9}"/>
                    </c:ext>
                  </c:extLst>
                </c:dPt>
                <c:dPt>
                  <c:idx val="3"/>
                  <c:bubble3D val="0"/>
                  <c:spPr>
                    <a:solidFill>
                      <a:schemeClr val="accent4"/>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29-6407-4A61-88E7-F4E689CB17B9}"/>
                    </c:ext>
                  </c:extLst>
                </c:dPt>
                <c:dPt>
                  <c:idx val="4"/>
                  <c:bubble3D val="0"/>
                  <c:spPr>
                    <a:solidFill>
                      <a:schemeClr val="accent5"/>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2B-6407-4A61-88E7-F4E689CB17B9}"/>
                    </c:ext>
                  </c:extLst>
                </c:dPt>
                <c:dPt>
                  <c:idx val="5"/>
                  <c:bubble3D val="0"/>
                  <c:spPr>
                    <a:solidFill>
                      <a:schemeClr val="accent6"/>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2D-6407-4A61-88E7-F4E689CB17B9}"/>
                    </c:ext>
                  </c:extLst>
                </c:dPt>
                <c:dPt>
                  <c:idx val="6"/>
                  <c:bubble3D val="0"/>
                  <c:spPr>
                    <a:solidFill>
                      <a:schemeClr val="accent1">
                        <a:lumMod val="60000"/>
                      </a:schemeClr>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2F-6407-4A61-88E7-F4E689CB17B9}"/>
                    </c:ext>
                  </c:extLst>
                </c:dPt>
                <c:dPt>
                  <c:idx val="7"/>
                  <c:bubble3D val="0"/>
                  <c:spPr>
                    <a:solidFill>
                      <a:schemeClr val="accent2">
                        <a:lumMod val="60000"/>
                      </a:schemeClr>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31-6407-4A61-88E7-F4E689CB17B9}"/>
                    </c:ext>
                  </c:extLst>
                </c:dPt>
                <c:cat>
                  <c:strRef>
                    <c:extLst xmlns:c15="http://schemas.microsoft.com/office/drawing/2012/chart">
                      <c:ext xmlns:c15="http://schemas.microsoft.com/office/drawing/2012/chart" uri="{02D57815-91ED-43cb-92C2-25804820EDAC}">
                        <c15:formulaRef>
                          <c15:sqref>(Foglio1!$B$4,Foglio1!$B$6,Foglio1!$B$8,Foglio1!$B$10,Foglio1!$B$12,Foglio1!$B$14,Foglio1!$B$16,Foglio1!$B$18)</c15:sqref>
                        </c15:formulaRef>
                      </c:ext>
                    </c:extLst>
                    <c:strCache>
                      <c:ptCount val="8"/>
                      <c:pt idx="0">
                        <c:v>Research&amp;Development Internation s.r.l.</c:v>
                      </c:pt>
                      <c:pt idx="1">
                        <c:v>Lazard Freres Banque SA</c:v>
                      </c:pt>
                      <c:pt idx="2">
                        <c:v>Joh. Berenberg, Gossler &amp; Co. KG (European Micro Cap)  </c:v>
                      </c:pt>
                      <c:pt idx="3">
                        <c:v>First capital SpA</c:v>
                      </c:pt>
                      <c:pt idx="4">
                        <c:v>Allianz Global Inverstorsseries</c:v>
                      </c:pt>
                      <c:pt idx="5">
                        <c:v>Financiere de l'Echiquier (Echiquer Excelsior)</c:v>
                      </c:pt>
                      <c:pt idx="6">
                        <c:v>Marlborough European Multi-Cap Fund</c:v>
                      </c:pt>
                      <c:pt idx="7">
                        <c:v>Others </c:v>
                      </c:pt>
                    </c:strCache>
                  </c:strRef>
                </c:cat>
                <c:val>
                  <c:numRef>
                    <c:extLst xmlns:c15="http://schemas.microsoft.com/office/drawing/2012/chart">
                      <c:ext xmlns:c15="http://schemas.microsoft.com/office/drawing/2012/chart" uri="{02D57815-91ED-43cb-92C2-25804820EDAC}">
                        <c15:formulaRef>
                          <c15:sqref>(Foglio1!$D$4,Foglio1!$D$6,Foglio1!$D$8,Foglio1!$D$10,Foglio1!$D$12,Foglio1!$D$14,Foglio1!$D$16,Foglio1!$D$18)</c15:sqref>
                        </c15:formulaRef>
                      </c:ext>
                    </c:extLst>
                    <c:numCache>
                      <c:formatCode>General</c:formatCode>
                      <c:ptCount val="8"/>
                    </c:numCache>
                  </c:numRef>
                </c:val>
                <c:extLst xmlns:c15="http://schemas.microsoft.com/office/drawing/2012/chart">
                  <c:ext xmlns:c16="http://schemas.microsoft.com/office/drawing/2014/chart" uri="{C3380CC4-5D6E-409C-BE32-E72D297353CC}">
                    <c16:uniqueId val="{00000032-6407-4A61-88E7-F4E689CB17B9}"/>
                  </c:ext>
                </c:extLst>
              </c15:ser>
            </c15:filteredPieSeries>
            <c15:filteredPieSeries>
              <c15:ser>
                <c:idx val="2"/>
                <c:order val="2"/>
                <c:dPt>
                  <c:idx val="0"/>
                  <c:bubble3D val="0"/>
                  <c:spPr>
                    <a:solidFill>
                      <a:schemeClr val="accent1"/>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34-6407-4A61-88E7-F4E689CB17B9}"/>
                    </c:ext>
                  </c:extLst>
                </c:dPt>
                <c:dPt>
                  <c:idx val="1"/>
                  <c:bubble3D val="0"/>
                  <c:spPr>
                    <a:solidFill>
                      <a:schemeClr val="accent2"/>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36-6407-4A61-88E7-F4E689CB17B9}"/>
                    </c:ext>
                  </c:extLst>
                </c:dPt>
                <c:dPt>
                  <c:idx val="2"/>
                  <c:bubble3D val="0"/>
                  <c:spPr>
                    <a:solidFill>
                      <a:schemeClr val="accent3"/>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38-6407-4A61-88E7-F4E689CB17B9}"/>
                    </c:ext>
                  </c:extLst>
                </c:dPt>
                <c:dPt>
                  <c:idx val="3"/>
                  <c:bubble3D val="0"/>
                  <c:spPr>
                    <a:solidFill>
                      <a:schemeClr val="accent4"/>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3A-6407-4A61-88E7-F4E689CB17B9}"/>
                    </c:ext>
                  </c:extLst>
                </c:dPt>
                <c:dPt>
                  <c:idx val="4"/>
                  <c:bubble3D val="0"/>
                  <c:spPr>
                    <a:solidFill>
                      <a:schemeClr val="accent5"/>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3C-6407-4A61-88E7-F4E689CB17B9}"/>
                    </c:ext>
                  </c:extLst>
                </c:dPt>
                <c:dPt>
                  <c:idx val="5"/>
                  <c:bubble3D val="0"/>
                  <c:spPr>
                    <a:solidFill>
                      <a:schemeClr val="accent6"/>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3E-6407-4A61-88E7-F4E689CB17B9}"/>
                    </c:ext>
                  </c:extLst>
                </c:dPt>
                <c:dPt>
                  <c:idx val="6"/>
                  <c:bubble3D val="0"/>
                  <c:spPr>
                    <a:solidFill>
                      <a:schemeClr val="accent1">
                        <a:lumMod val="60000"/>
                      </a:schemeClr>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40-6407-4A61-88E7-F4E689CB17B9}"/>
                    </c:ext>
                  </c:extLst>
                </c:dPt>
                <c:dPt>
                  <c:idx val="7"/>
                  <c:bubble3D val="0"/>
                  <c:spPr>
                    <a:solidFill>
                      <a:schemeClr val="accent2">
                        <a:lumMod val="60000"/>
                      </a:schemeClr>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42-6407-4A61-88E7-F4E689CB17B9}"/>
                    </c:ext>
                  </c:extLst>
                </c:dPt>
                <c:cat>
                  <c:strRef>
                    <c:extLst xmlns:c15="http://schemas.microsoft.com/office/drawing/2012/chart">
                      <c:ext xmlns:c15="http://schemas.microsoft.com/office/drawing/2012/chart" uri="{02D57815-91ED-43cb-92C2-25804820EDAC}">
                        <c15:formulaRef>
                          <c15:sqref>(Foglio1!$B$4,Foglio1!$B$6,Foglio1!$B$8,Foglio1!$B$10,Foglio1!$B$12,Foglio1!$B$14,Foglio1!$B$16,Foglio1!$B$18)</c15:sqref>
                        </c15:formulaRef>
                      </c:ext>
                    </c:extLst>
                    <c:strCache>
                      <c:ptCount val="8"/>
                      <c:pt idx="0">
                        <c:v>Research&amp;Development Internation s.r.l.</c:v>
                      </c:pt>
                      <c:pt idx="1">
                        <c:v>Lazard Freres Banque SA</c:v>
                      </c:pt>
                      <c:pt idx="2">
                        <c:v>Joh. Berenberg, Gossler &amp; Co. KG (European Micro Cap)  </c:v>
                      </c:pt>
                      <c:pt idx="3">
                        <c:v>First capital SpA</c:v>
                      </c:pt>
                      <c:pt idx="4">
                        <c:v>Allianz Global Inverstorsseries</c:v>
                      </c:pt>
                      <c:pt idx="5">
                        <c:v>Financiere de l'Echiquier (Echiquer Excelsior)</c:v>
                      </c:pt>
                      <c:pt idx="6">
                        <c:v>Marlborough European Multi-Cap Fund</c:v>
                      </c:pt>
                      <c:pt idx="7">
                        <c:v>Others </c:v>
                      </c:pt>
                    </c:strCache>
                  </c:strRef>
                </c:cat>
                <c:val>
                  <c:numRef>
                    <c:extLst xmlns:c15="http://schemas.microsoft.com/office/drawing/2012/chart">
                      <c:ext xmlns:c15="http://schemas.microsoft.com/office/drawing/2012/chart" uri="{02D57815-91ED-43cb-92C2-25804820EDAC}">
                        <c15:formulaRef>
                          <c15:sqref>(Foglio1!$E$4,Foglio1!$E$6,Foglio1!$E$8,Foglio1!$E$10,Foglio1!$E$12,Foglio1!$E$14,Foglio1!$E$16,Foglio1!$E$18)</c15:sqref>
                        </c15:formulaRef>
                      </c:ext>
                    </c:extLst>
                    <c:numCache>
                      <c:formatCode>General</c:formatCode>
                      <c:ptCount val="8"/>
                    </c:numCache>
                  </c:numRef>
                </c:val>
                <c:extLst xmlns:c15="http://schemas.microsoft.com/office/drawing/2012/chart">
                  <c:ext xmlns:c16="http://schemas.microsoft.com/office/drawing/2014/chart" uri="{C3380CC4-5D6E-409C-BE32-E72D297353CC}">
                    <c16:uniqueId val="{00000043-6407-4A61-88E7-F4E689CB17B9}"/>
                  </c:ext>
                </c:extLst>
              </c15:ser>
            </c15:filteredPieSeries>
            <c15:filteredPieSeries>
              <c15:ser>
                <c:idx val="3"/>
                <c:order val="3"/>
                <c:dPt>
                  <c:idx val="0"/>
                  <c:bubble3D val="0"/>
                  <c:spPr>
                    <a:solidFill>
                      <a:schemeClr val="accent1"/>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45-6407-4A61-88E7-F4E689CB17B9}"/>
                    </c:ext>
                  </c:extLst>
                </c:dPt>
                <c:dPt>
                  <c:idx val="1"/>
                  <c:bubble3D val="0"/>
                  <c:spPr>
                    <a:solidFill>
                      <a:schemeClr val="accent2"/>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47-6407-4A61-88E7-F4E689CB17B9}"/>
                    </c:ext>
                  </c:extLst>
                </c:dPt>
                <c:dPt>
                  <c:idx val="2"/>
                  <c:bubble3D val="0"/>
                  <c:spPr>
                    <a:solidFill>
                      <a:schemeClr val="accent3"/>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49-6407-4A61-88E7-F4E689CB17B9}"/>
                    </c:ext>
                  </c:extLst>
                </c:dPt>
                <c:dPt>
                  <c:idx val="3"/>
                  <c:bubble3D val="0"/>
                  <c:spPr>
                    <a:solidFill>
                      <a:schemeClr val="accent4"/>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4B-6407-4A61-88E7-F4E689CB17B9}"/>
                    </c:ext>
                  </c:extLst>
                </c:dPt>
                <c:dPt>
                  <c:idx val="4"/>
                  <c:bubble3D val="0"/>
                  <c:spPr>
                    <a:solidFill>
                      <a:schemeClr val="accent5"/>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4D-6407-4A61-88E7-F4E689CB17B9}"/>
                    </c:ext>
                  </c:extLst>
                </c:dPt>
                <c:dPt>
                  <c:idx val="5"/>
                  <c:bubble3D val="0"/>
                  <c:spPr>
                    <a:solidFill>
                      <a:schemeClr val="accent6"/>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4F-6407-4A61-88E7-F4E689CB17B9}"/>
                    </c:ext>
                  </c:extLst>
                </c:dPt>
                <c:dPt>
                  <c:idx val="6"/>
                  <c:bubble3D val="0"/>
                  <c:spPr>
                    <a:solidFill>
                      <a:schemeClr val="accent1">
                        <a:lumMod val="60000"/>
                      </a:schemeClr>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51-6407-4A61-88E7-F4E689CB17B9}"/>
                    </c:ext>
                  </c:extLst>
                </c:dPt>
                <c:dPt>
                  <c:idx val="7"/>
                  <c:bubble3D val="0"/>
                  <c:spPr>
                    <a:solidFill>
                      <a:schemeClr val="accent2">
                        <a:lumMod val="60000"/>
                      </a:schemeClr>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53-6407-4A61-88E7-F4E689CB17B9}"/>
                    </c:ext>
                  </c:extLst>
                </c:dPt>
                <c:cat>
                  <c:strRef>
                    <c:extLst xmlns:c15="http://schemas.microsoft.com/office/drawing/2012/chart">
                      <c:ext xmlns:c15="http://schemas.microsoft.com/office/drawing/2012/chart" uri="{02D57815-91ED-43cb-92C2-25804820EDAC}">
                        <c15:formulaRef>
                          <c15:sqref>(Foglio1!$B$4,Foglio1!$B$6,Foglio1!$B$8,Foglio1!$B$10,Foglio1!$B$12,Foglio1!$B$14,Foglio1!$B$16,Foglio1!$B$18)</c15:sqref>
                        </c15:formulaRef>
                      </c:ext>
                    </c:extLst>
                    <c:strCache>
                      <c:ptCount val="8"/>
                      <c:pt idx="0">
                        <c:v>Research&amp;Development Internation s.r.l.</c:v>
                      </c:pt>
                      <c:pt idx="1">
                        <c:v>Lazard Freres Banque SA</c:v>
                      </c:pt>
                      <c:pt idx="2">
                        <c:v>Joh. Berenberg, Gossler &amp; Co. KG (European Micro Cap)  </c:v>
                      </c:pt>
                      <c:pt idx="3">
                        <c:v>First capital SpA</c:v>
                      </c:pt>
                      <c:pt idx="4">
                        <c:v>Allianz Global Inverstorsseries</c:v>
                      </c:pt>
                      <c:pt idx="5">
                        <c:v>Financiere de l'Echiquier (Echiquer Excelsior)</c:v>
                      </c:pt>
                      <c:pt idx="6">
                        <c:v>Marlborough European Multi-Cap Fund</c:v>
                      </c:pt>
                      <c:pt idx="7">
                        <c:v>Others </c:v>
                      </c:pt>
                    </c:strCache>
                  </c:strRef>
                </c:cat>
                <c:val>
                  <c:numRef>
                    <c:extLst xmlns:c15="http://schemas.microsoft.com/office/drawing/2012/chart">
                      <c:ext xmlns:c15="http://schemas.microsoft.com/office/drawing/2012/chart" uri="{02D57815-91ED-43cb-92C2-25804820EDAC}">
                        <c15:formulaRef>
                          <c15:sqref>(Foglio1!$F$4,Foglio1!$F$6,Foglio1!$F$8,Foglio1!$F$10,Foglio1!$F$12,Foglio1!$F$14,Foglio1!$F$16,Foglio1!$F$18)</c15:sqref>
                        </c15:formulaRef>
                      </c:ext>
                    </c:extLst>
                    <c:numCache>
                      <c:formatCode>General</c:formatCode>
                      <c:ptCount val="8"/>
                    </c:numCache>
                  </c:numRef>
                </c:val>
                <c:extLst xmlns:c15="http://schemas.microsoft.com/office/drawing/2012/chart">
                  <c:ext xmlns:c16="http://schemas.microsoft.com/office/drawing/2014/chart" uri="{C3380CC4-5D6E-409C-BE32-E72D297353CC}">
                    <c16:uniqueId val="{00000054-6407-4A61-88E7-F4E689CB17B9}"/>
                  </c:ext>
                </c:extLst>
              </c15:ser>
            </c15:filteredPieSeries>
            <c15:filteredPieSeries>
              <c15:ser>
                <c:idx val="4"/>
                <c:order val="4"/>
                <c:dPt>
                  <c:idx val="0"/>
                  <c:bubble3D val="0"/>
                  <c:spPr>
                    <a:solidFill>
                      <a:schemeClr val="accent1"/>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56-6407-4A61-88E7-F4E689CB17B9}"/>
                    </c:ext>
                  </c:extLst>
                </c:dPt>
                <c:dPt>
                  <c:idx val="1"/>
                  <c:bubble3D val="0"/>
                  <c:spPr>
                    <a:solidFill>
                      <a:schemeClr val="accent2"/>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58-6407-4A61-88E7-F4E689CB17B9}"/>
                    </c:ext>
                  </c:extLst>
                </c:dPt>
                <c:dPt>
                  <c:idx val="2"/>
                  <c:bubble3D val="0"/>
                  <c:spPr>
                    <a:solidFill>
                      <a:schemeClr val="accent3"/>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5A-6407-4A61-88E7-F4E689CB17B9}"/>
                    </c:ext>
                  </c:extLst>
                </c:dPt>
                <c:dPt>
                  <c:idx val="3"/>
                  <c:bubble3D val="0"/>
                  <c:spPr>
                    <a:solidFill>
                      <a:schemeClr val="accent4"/>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5C-6407-4A61-88E7-F4E689CB17B9}"/>
                    </c:ext>
                  </c:extLst>
                </c:dPt>
                <c:dPt>
                  <c:idx val="4"/>
                  <c:bubble3D val="0"/>
                  <c:spPr>
                    <a:solidFill>
                      <a:schemeClr val="accent5"/>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5E-6407-4A61-88E7-F4E689CB17B9}"/>
                    </c:ext>
                  </c:extLst>
                </c:dPt>
                <c:dPt>
                  <c:idx val="5"/>
                  <c:bubble3D val="0"/>
                  <c:spPr>
                    <a:solidFill>
                      <a:schemeClr val="accent6"/>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60-6407-4A61-88E7-F4E689CB17B9}"/>
                    </c:ext>
                  </c:extLst>
                </c:dPt>
                <c:dPt>
                  <c:idx val="6"/>
                  <c:bubble3D val="0"/>
                  <c:spPr>
                    <a:solidFill>
                      <a:schemeClr val="accent1">
                        <a:lumMod val="60000"/>
                      </a:schemeClr>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62-6407-4A61-88E7-F4E689CB17B9}"/>
                    </c:ext>
                  </c:extLst>
                </c:dPt>
                <c:dPt>
                  <c:idx val="7"/>
                  <c:bubble3D val="0"/>
                  <c:spPr>
                    <a:solidFill>
                      <a:schemeClr val="accent2">
                        <a:lumMod val="60000"/>
                      </a:schemeClr>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64-6407-4A61-88E7-F4E689CB17B9}"/>
                    </c:ext>
                  </c:extLst>
                </c:dPt>
                <c:cat>
                  <c:strRef>
                    <c:extLst xmlns:c15="http://schemas.microsoft.com/office/drawing/2012/chart">
                      <c:ext xmlns:c15="http://schemas.microsoft.com/office/drawing/2012/chart" uri="{02D57815-91ED-43cb-92C2-25804820EDAC}">
                        <c15:formulaRef>
                          <c15:sqref>(Foglio1!$B$4,Foglio1!$B$6,Foglio1!$B$8,Foglio1!$B$10,Foglio1!$B$12,Foglio1!$B$14,Foglio1!$B$16,Foglio1!$B$18)</c15:sqref>
                        </c15:formulaRef>
                      </c:ext>
                    </c:extLst>
                    <c:strCache>
                      <c:ptCount val="8"/>
                      <c:pt idx="0">
                        <c:v>Research&amp;Development Internation s.r.l.</c:v>
                      </c:pt>
                      <c:pt idx="1">
                        <c:v>Lazard Freres Banque SA</c:v>
                      </c:pt>
                      <c:pt idx="2">
                        <c:v>Joh. Berenberg, Gossler &amp; Co. KG (European Micro Cap)  </c:v>
                      </c:pt>
                      <c:pt idx="3">
                        <c:v>First capital SpA</c:v>
                      </c:pt>
                      <c:pt idx="4">
                        <c:v>Allianz Global Inverstorsseries</c:v>
                      </c:pt>
                      <c:pt idx="5">
                        <c:v>Financiere de l'Echiquier (Echiquer Excelsior)</c:v>
                      </c:pt>
                      <c:pt idx="6">
                        <c:v>Marlborough European Multi-Cap Fund</c:v>
                      </c:pt>
                      <c:pt idx="7">
                        <c:v>Others </c:v>
                      </c:pt>
                    </c:strCache>
                  </c:strRef>
                </c:cat>
                <c:val>
                  <c:numRef>
                    <c:extLst xmlns:c15="http://schemas.microsoft.com/office/drawing/2012/chart">
                      <c:ext xmlns:c15="http://schemas.microsoft.com/office/drawing/2012/chart" uri="{02D57815-91ED-43cb-92C2-25804820EDAC}">
                        <c15:formulaRef>
                          <c15:sqref>(Foglio1!$G$4,Foglio1!$G$6,Foglio1!$G$8,Foglio1!$G$10,Foglio1!$G$12,Foglio1!$G$14,Foglio1!$G$16,Foglio1!$G$18)</c15:sqref>
                        </c15:formulaRef>
                      </c:ext>
                    </c:extLst>
                    <c:numCache>
                      <c:formatCode>General</c:formatCode>
                      <c:ptCount val="8"/>
                    </c:numCache>
                  </c:numRef>
                </c:val>
                <c:extLst xmlns:c15="http://schemas.microsoft.com/office/drawing/2012/chart">
                  <c:ext xmlns:c16="http://schemas.microsoft.com/office/drawing/2014/chart" uri="{C3380CC4-5D6E-409C-BE32-E72D297353CC}">
                    <c16:uniqueId val="{00000065-6407-4A61-88E7-F4E689CB17B9}"/>
                  </c:ext>
                </c:extLst>
              </c15:ser>
            </c15:filteredPieSeries>
          </c:ext>
        </c:extLst>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0" i="0" u="none" strike="noStrike" kern="1200" spc="0" baseline="0">
                <a:solidFill>
                  <a:schemeClr val="tx1"/>
                </a:solidFill>
                <a:latin typeface="Calibri" panose="020F0502020204030204" pitchFamily="34" charset="0"/>
                <a:ea typeface="+mn-ea"/>
                <a:cs typeface="Calibri" panose="020F0502020204030204" pitchFamily="34" charset="0"/>
              </a:defRPr>
            </a:pPr>
            <a:r>
              <a:rPr lang="it-IT" sz="3200"/>
              <a:t>Share Graph</a:t>
            </a:r>
          </a:p>
        </c:rich>
      </c:tx>
      <c:layout>
        <c:manualLayout>
          <c:xMode val="edge"/>
          <c:yMode val="edge"/>
          <c:x val="0.42256249177343147"/>
          <c:y val="0"/>
        </c:manualLayout>
      </c:layout>
      <c:overlay val="0"/>
      <c:spPr>
        <a:noFill/>
        <a:ln>
          <a:noFill/>
        </a:ln>
        <a:effectLst/>
      </c:spPr>
      <c:txPr>
        <a:bodyPr rot="0" spcFirstLastPara="1" vertOverflow="ellipsis" vert="horz" wrap="square" anchor="ctr" anchorCtr="1"/>
        <a:lstStyle/>
        <a:p>
          <a:pPr>
            <a:defRPr sz="3200" b="0" i="0" u="none" strike="noStrike" kern="1200" spc="0" baseline="0">
              <a:solidFill>
                <a:schemeClr val="tx1"/>
              </a:solidFill>
              <a:latin typeface="Calibri" panose="020F0502020204030204" pitchFamily="34" charset="0"/>
              <a:ea typeface="+mn-ea"/>
              <a:cs typeface="Calibri" panose="020F0502020204030204" pitchFamily="34" charset="0"/>
            </a:defRPr>
          </a:pPr>
          <a:endParaRPr lang="it-IT"/>
        </a:p>
      </c:txPr>
    </c:title>
    <c:autoTitleDeleted val="0"/>
    <c:plotArea>
      <c:layout>
        <c:manualLayout>
          <c:layoutTarget val="inner"/>
          <c:xMode val="edge"/>
          <c:yMode val="edge"/>
          <c:x val="4.655598012434544E-2"/>
          <c:y val="9.7241465506466868E-2"/>
          <c:w val="0.90560049549464261"/>
          <c:h val="0.7934096169013356"/>
        </c:manualLayout>
      </c:layout>
      <c:areaChart>
        <c:grouping val="standard"/>
        <c:varyColors val="0"/>
        <c:ser>
          <c:idx val="0"/>
          <c:order val="0"/>
          <c:tx>
            <c:strRef>
              <c:f>Foglio1!$B$1</c:f>
              <c:strCache>
                <c:ptCount val="1"/>
                <c:pt idx="0">
                  <c:v> Price </c:v>
                </c:pt>
              </c:strCache>
            </c:strRef>
          </c:tx>
          <c:spPr>
            <a:solidFill>
              <a:srgbClr val="C00000"/>
            </a:solidFill>
            <a:ln>
              <a:solidFill>
                <a:sysClr val="window" lastClr="FFFFFF"/>
              </a:solidFill>
            </a:ln>
            <a:effectLst/>
          </c:spPr>
          <c:cat>
            <c:numRef>
              <c:f>Foglio1!$A$2:$A$258</c:f>
              <c:numCache>
                <c:formatCode>m/d/yyyy</c:formatCode>
                <c:ptCount val="257"/>
                <c:pt idx="0">
                  <c:v>45027</c:v>
                </c:pt>
                <c:pt idx="1">
                  <c:v>45028</c:v>
                </c:pt>
                <c:pt idx="2">
                  <c:v>45029</c:v>
                </c:pt>
                <c:pt idx="3">
                  <c:v>45030</c:v>
                </c:pt>
                <c:pt idx="4">
                  <c:v>45033</c:v>
                </c:pt>
                <c:pt idx="5">
                  <c:v>45034</c:v>
                </c:pt>
                <c:pt idx="6">
                  <c:v>45035</c:v>
                </c:pt>
                <c:pt idx="7">
                  <c:v>45036</c:v>
                </c:pt>
                <c:pt idx="8">
                  <c:v>45037</c:v>
                </c:pt>
                <c:pt idx="9">
                  <c:v>45040</c:v>
                </c:pt>
                <c:pt idx="10">
                  <c:v>45041</c:v>
                </c:pt>
                <c:pt idx="11">
                  <c:v>45042</c:v>
                </c:pt>
                <c:pt idx="12">
                  <c:v>45043</c:v>
                </c:pt>
                <c:pt idx="13">
                  <c:v>45044</c:v>
                </c:pt>
                <c:pt idx="14">
                  <c:v>45048</c:v>
                </c:pt>
                <c:pt idx="15">
                  <c:v>45049</c:v>
                </c:pt>
                <c:pt idx="16">
                  <c:v>45050</c:v>
                </c:pt>
                <c:pt idx="17">
                  <c:v>45051</c:v>
                </c:pt>
                <c:pt idx="18">
                  <c:v>45054</c:v>
                </c:pt>
                <c:pt idx="19">
                  <c:v>45055</c:v>
                </c:pt>
                <c:pt idx="20">
                  <c:v>45056</c:v>
                </c:pt>
                <c:pt idx="21">
                  <c:v>45057</c:v>
                </c:pt>
                <c:pt idx="22">
                  <c:v>45058</c:v>
                </c:pt>
                <c:pt idx="23">
                  <c:v>45061</c:v>
                </c:pt>
                <c:pt idx="24">
                  <c:v>45062</c:v>
                </c:pt>
                <c:pt idx="25">
                  <c:v>45063</c:v>
                </c:pt>
                <c:pt idx="26">
                  <c:v>45064</c:v>
                </c:pt>
                <c:pt idx="27">
                  <c:v>45065</c:v>
                </c:pt>
                <c:pt idx="28">
                  <c:v>45068</c:v>
                </c:pt>
                <c:pt idx="29">
                  <c:v>45069</c:v>
                </c:pt>
                <c:pt idx="30">
                  <c:v>45070</c:v>
                </c:pt>
                <c:pt idx="31">
                  <c:v>45071</c:v>
                </c:pt>
                <c:pt idx="32">
                  <c:v>45072</c:v>
                </c:pt>
                <c:pt idx="33">
                  <c:v>45075</c:v>
                </c:pt>
                <c:pt idx="34">
                  <c:v>45076</c:v>
                </c:pt>
                <c:pt idx="35">
                  <c:v>45077</c:v>
                </c:pt>
                <c:pt idx="36">
                  <c:v>45078</c:v>
                </c:pt>
                <c:pt idx="37">
                  <c:v>45079</c:v>
                </c:pt>
                <c:pt idx="38">
                  <c:v>45082</c:v>
                </c:pt>
                <c:pt idx="39">
                  <c:v>45083</c:v>
                </c:pt>
                <c:pt idx="40">
                  <c:v>45084</c:v>
                </c:pt>
                <c:pt idx="41">
                  <c:v>45085</c:v>
                </c:pt>
                <c:pt idx="42">
                  <c:v>45086</c:v>
                </c:pt>
                <c:pt idx="43">
                  <c:v>45089</c:v>
                </c:pt>
                <c:pt idx="44">
                  <c:v>45090</c:v>
                </c:pt>
                <c:pt idx="45">
                  <c:v>45091</c:v>
                </c:pt>
                <c:pt idx="46">
                  <c:v>45092</c:v>
                </c:pt>
                <c:pt idx="47">
                  <c:v>45093</c:v>
                </c:pt>
                <c:pt idx="48">
                  <c:v>45096</c:v>
                </c:pt>
                <c:pt idx="49">
                  <c:v>45097</c:v>
                </c:pt>
                <c:pt idx="50">
                  <c:v>45098</c:v>
                </c:pt>
                <c:pt idx="51">
                  <c:v>45099</c:v>
                </c:pt>
                <c:pt idx="52">
                  <c:v>45100</c:v>
                </c:pt>
                <c:pt idx="53">
                  <c:v>45103</c:v>
                </c:pt>
                <c:pt idx="54">
                  <c:v>45104</c:v>
                </c:pt>
                <c:pt idx="55">
                  <c:v>45105</c:v>
                </c:pt>
                <c:pt idx="56">
                  <c:v>45106</c:v>
                </c:pt>
                <c:pt idx="57">
                  <c:v>45107</c:v>
                </c:pt>
                <c:pt idx="58">
                  <c:v>45110</c:v>
                </c:pt>
                <c:pt idx="59">
                  <c:v>45111</c:v>
                </c:pt>
                <c:pt idx="60">
                  <c:v>45112</c:v>
                </c:pt>
                <c:pt idx="61">
                  <c:v>45113</c:v>
                </c:pt>
                <c:pt idx="62">
                  <c:v>45114</c:v>
                </c:pt>
                <c:pt idx="63">
                  <c:v>45117</c:v>
                </c:pt>
                <c:pt idx="64">
                  <c:v>45118</c:v>
                </c:pt>
                <c:pt idx="65">
                  <c:v>45119</c:v>
                </c:pt>
                <c:pt idx="66">
                  <c:v>45120</c:v>
                </c:pt>
                <c:pt idx="67">
                  <c:v>45121</c:v>
                </c:pt>
                <c:pt idx="68">
                  <c:v>45124</c:v>
                </c:pt>
                <c:pt idx="69">
                  <c:v>45125</c:v>
                </c:pt>
                <c:pt idx="70">
                  <c:v>45126</c:v>
                </c:pt>
                <c:pt idx="71">
                  <c:v>45127</c:v>
                </c:pt>
                <c:pt idx="72">
                  <c:v>45128</c:v>
                </c:pt>
                <c:pt idx="73">
                  <c:v>45131</c:v>
                </c:pt>
                <c:pt idx="74">
                  <c:v>45132</c:v>
                </c:pt>
                <c:pt idx="75">
                  <c:v>45133</c:v>
                </c:pt>
                <c:pt idx="76">
                  <c:v>45134</c:v>
                </c:pt>
                <c:pt idx="77">
                  <c:v>45135</c:v>
                </c:pt>
                <c:pt idx="78">
                  <c:v>45138</c:v>
                </c:pt>
                <c:pt idx="79">
                  <c:v>45139</c:v>
                </c:pt>
                <c:pt idx="80">
                  <c:v>45140</c:v>
                </c:pt>
                <c:pt idx="81">
                  <c:v>45141</c:v>
                </c:pt>
                <c:pt idx="82">
                  <c:v>45142</c:v>
                </c:pt>
                <c:pt idx="83">
                  <c:v>45145</c:v>
                </c:pt>
                <c:pt idx="84">
                  <c:v>45146</c:v>
                </c:pt>
                <c:pt idx="85">
                  <c:v>45147</c:v>
                </c:pt>
                <c:pt idx="86">
                  <c:v>45148</c:v>
                </c:pt>
                <c:pt idx="87">
                  <c:v>45149</c:v>
                </c:pt>
                <c:pt idx="88">
                  <c:v>45152</c:v>
                </c:pt>
                <c:pt idx="89">
                  <c:v>45153</c:v>
                </c:pt>
                <c:pt idx="90">
                  <c:v>45154</c:v>
                </c:pt>
                <c:pt idx="91">
                  <c:v>45155</c:v>
                </c:pt>
                <c:pt idx="92">
                  <c:v>45156</c:v>
                </c:pt>
                <c:pt idx="93">
                  <c:v>45159</c:v>
                </c:pt>
                <c:pt idx="94">
                  <c:v>45160</c:v>
                </c:pt>
                <c:pt idx="95">
                  <c:v>45161</c:v>
                </c:pt>
                <c:pt idx="96">
                  <c:v>45162</c:v>
                </c:pt>
                <c:pt idx="97">
                  <c:v>45163</c:v>
                </c:pt>
                <c:pt idx="98">
                  <c:v>45166</c:v>
                </c:pt>
                <c:pt idx="99">
                  <c:v>45167</c:v>
                </c:pt>
                <c:pt idx="100">
                  <c:v>45168</c:v>
                </c:pt>
                <c:pt idx="101">
                  <c:v>45169</c:v>
                </c:pt>
                <c:pt idx="102">
                  <c:v>45170</c:v>
                </c:pt>
                <c:pt idx="103">
                  <c:v>45173</c:v>
                </c:pt>
                <c:pt idx="104">
                  <c:v>45174</c:v>
                </c:pt>
                <c:pt idx="105">
                  <c:v>45175</c:v>
                </c:pt>
                <c:pt idx="106">
                  <c:v>45176</c:v>
                </c:pt>
                <c:pt idx="107">
                  <c:v>45177</c:v>
                </c:pt>
                <c:pt idx="108">
                  <c:v>45180</c:v>
                </c:pt>
                <c:pt idx="109">
                  <c:v>45181</c:v>
                </c:pt>
                <c:pt idx="110">
                  <c:v>45182</c:v>
                </c:pt>
                <c:pt idx="111">
                  <c:v>45183</c:v>
                </c:pt>
                <c:pt idx="112">
                  <c:v>45184</c:v>
                </c:pt>
                <c:pt idx="113">
                  <c:v>45187</c:v>
                </c:pt>
                <c:pt idx="114">
                  <c:v>45188</c:v>
                </c:pt>
                <c:pt idx="115">
                  <c:v>45189</c:v>
                </c:pt>
                <c:pt idx="116">
                  <c:v>45190</c:v>
                </c:pt>
                <c:pt idx="117">
                  <c:v>45191</c:v>
                </c:pt>
                <c:pt idx="118">
                  <c:v>45194</c:v>
                </c:pt>
                <c:pt idx="119">
                  <c:v>45195</c:v>
                </c:pt>
                <c:pt idx="120">
                  <c:v>45196</c:v>
                </c:pt>
                <c:pt idx="121">
                  <c:v>45197</c:v>
                </c:pt>
                <c:pt idx="122">
                  <c:v>45198</c:v>
                </c:pt>
                <c:pt idx="123">
                  <c:v>45201</c:v>
                </c:pt>
                <c:pt idx="124">
                  <c:v>45202</c:v>
                </c:pt>
                <c:pt idx="125">
                  <c:v>45203</c:v>
                </c:pt>
                <c:pt idx="126">
                  <c:v>45204</c:v>
                </c:pt>
                <c:pt idx="127">
                  <c:v>45205</c:v>
                </c:pt>
                <c:pt idx="128">
                  <c:v>45208</c:v>
                </c:pt>
                <c:pt idx="129">
                  <c:v>45209</c:v>
                </c:pt>
                <c:pt idx="130">
                  <c:v>45210</c:v>
                </c:pt>
                <c:pt idx="131">
                  <c:v>45211</c:v>
                </c:pt>
                <c:pt idx="132">
                  <c:v>45212</c:v>
                </c:pt>
                <c:pt idx="133">
                  <c:v>45215</c:v>
                </c:pt>
                <c:pt idx="134">
                  <c:v>45216</c:v>
                </c:pt>
                <c:pt idx="135">
                  <c:v>45217</c:v>
                </c:pt>
                <c:pt idx="136">
                  <c:v>45218</c:v>
                </c:pt>
                <c:pt idx="137">
                  <c:v>45219</c:v>
                </c:pt>
                <c:pt idx="138">
                  <c:v>45222</c:v>
                </c:pt>
                <c:pt idx="139">
                  <c:v>45223</c:v>
                </c:pt>
                <c:pt idx="140">
                  <c:v>45224</c:v>
                </c:pt>
                <c:pt idx="141">
                  <c:v>45225</c:v>
                </c:pt>
                <c:pt idx="142">
                  <c:v>45226</c:v>
                </c:pt>
                <c:pt idx="143">
                  <c:v>45229</c:v>
                </c:pt>
                <c:pt idx="144">
                  <c:v>45230</c:v>
                </c:pt>
                <c:pt idx="145">
                  <c:v>45231</c:v>
                </c:pt>
                <c:pt idx="146">
                  <c:v>45232</c:v>
                </c:pt>
                <c:pt idx="147">
                  <c:v>45233</c:v>
                </c:pt>
                <c:pt idx="148">
                  <c:v>45236</c:v>
                </c:pt>
                <c:pt idx="149">
                  <c:v>45237</c:v>
                </c:pt>
                <c:pt idx="150">
                  <c:v>45238</c:v>
                </c:pt>
                <c:pt idx="151">
                  <c:v>45239</c:v>
                </c:pt>
                <c:pt idx="152">
                  <c:v>45240</c:v>
                </c:pt>
                <c:pt idx="153">
                  <c:v>45243</c:v>
                </c:pt>
                <c:pt idx="154">
                  <c:v>45244</c:v>
                </c:pt>
                <c:pt idx="155">
                  <c:v>45245</c:v>
                </c:pt>
                <c:pt idx="156">
                  <c:v>45246</c:v>
                </c:pt>
                <c:pt idx="157">
                  <c:v>45247</c:v>
                </c:pt>
                <c:pt idx="158">
                  <c:v>45250</c:v>
                </c:pt>
                <c:pt idx="159">
                  <c:v>45251</c:v>
                </c:pt>
                <c:pt idx="160">
                  <c:v>45252</c:v>
                </c:pt>
                <c:pt idx="161">
                  <c:v>45253</c:v>
                </c:pt>
                <c:pt idx="162">
                  <c:v>45254</c:v>
                </c:pt>
                <c:pt idx="163">
                  <c:v>45257</c:v>
                </c:pt>
                <c:pt idx="164">
                  <c:v>45258</c:v>
                </c:pt>
                <c:pt idx="165">
                  <c:v>45259</c:v>
                </c:pt>
                <c:pt idx="166">
                  <c:v>45260</c:v>
                </c:pt>
                <c:pt idx="167">
                  <c:v>45261</c:v>
                </c:pt>
                <c:pt idx="168">
                  <c:v>45264</c:v>
                </c:pt>
                <c:pt idx="169">
                  <c:v>45265</c:v>
                </c:pt>
                <c:pt idx="170">
                  <c:v>45266</c:v>
                </c:pt>
                <c:pt idx="171">
                  <c:v>45267</c:v>
                </c:pt>
                <c:pt idx="172">
                  <c:v>45268</c:v>
                </c:pt>
                <c:pt idx="173">
                  <c:v>45271</c:v>
                </c:pt>
                <c:pt idx="174">
                  <c:v>45272</c:v>
                </c:pt>
                <c:pt idx="175">
                  <c:v>45273</c:v>
                </c:pt>
                <c:pt idx="176">
                  <c:v>45274</c:v>
                </c:pt>
                <c:pt idx="177">
                  <c:v>45275</c:v>
                </c:pt>
                <c:pt idx="178">
                  <c:v>45278</c:v>
                </c:pt>
                <c:pt idx="179">
                  <c:v>45279</c:v>
                </c:pt>
                <c:pt idx="180">
                  <c:v>45280</c:v>
                </c:pt>
                <c:pt idx="181">
                  <c:v>45281</c:v>
                </c:pt>
                <c:pt idx="182">
                  <c:v>45282</c:v>
                </c:pt>
                <c:pt idx="183">
                  <c:v>45287</c:v>
                </c:pt>
                <c:pt idx="184">
                  <c:v>45288</c:v>
                </c:pt>
                <c:pt idx="185">
                  <c:v>45289</c:v>
                </c:pt>
                <c:pt idx="186">
                  <c:v>45293</c:v>
                </c:pt>
                <c:pt idx="187">
                  <c:v>45294</c:v>
                </c:pt>
                <c:pt idx="188">
                  <c:v>45295</c:v>
                </c:pt>
                <c:pt idx="189">
                  <c:v>45296</c:v>
                </c:pt>
                <c:pt idx="190">
                  <c:v>45299</c:v>
                </c:pt>
                <c:pt idx="191">
                  <c:v>45300</c:v>
                </c:pt>
                <c:pt idx="192">
                  <c:v>45301</c:v>
                </c:pt>
                <c:pt idx="193">
                  <c:v>45302</c:v>
                </c:pt>
                <c:pt idx="194">
                  <c:v>45303</c:v>
                </c:pt>
                <c:pt idx="195">
                  <c:v>45306</c:v>
                </c:pt>
                <c:pt idx="196">
                  <c:v>45307</c:v>
                </c:pt>
                <c:pt idx="197">
                  <c:v>45308</c:v>
                </c:pt>
                <c:pt idx="198">
                  <c:v>45309</c:v>
                </c:pt>
                <c:pt idx="199">
                  <c:v>45310</c:v>
                </c:pt>
                <c:pt idx="200">
                  <c:v>45313</c:v>
                </c:pt>
                <c:pt idx="201">
                  <c:v>45314</c:v>
                </c:pt>
                <c:pt idx="202">
                  <c:v>45315</c:v>
                </c:pt>
                <c:pt idx="203">
                  <c:v>45316</c:v>
                </c:pt>
                <c:pt idx="204">
                  <c:v>45317</c:v>
                </c:pt>
                <c:pt idx="205">
                  <c:v>45320</c:v>
                </c:pt>
                <c:pt idx="206">
                  <c:v>45321</c:v>
                </c:pt>
                <c:pt idx="207">
                  <c:v>45322</c:v>
                </c:pt>
                <c:pt idx="208">
                  <c:v>45323</c:v>
                </c:pt>
                <c:pt idx="209">
                  <c:v>45324</c:v>
                </c:pt>
                <c:pt idx="210">
                  <c:v>45327</c:v>
                </c:pt>
                <c:pt idx="211">
                  <c:v>45328</c:v>
                </c:pt>
                <c:pt idx="212">
                  <c:v>45329</c:v>
                </c:pt>
                <c:pt idx="213">
                  <c:v>45330</c:v>
                </c:pt>
                <c:pt idx="214">
                  <c:v>45331</c:v>
                </c:pt>
                <c:pt idx="215">
                  <c:v>45334</c:v>
                </c:pt>
                <c:pt idx="216">
                  <c:v>45335</c:v>
                </c:pt>
                <c:pt idx="217">
                  <c:v>45336</c:v>
                </c:pt>
                <c:pt idx="218">
                  <c:v>45337</c:v>
                </c:pt>
                <c:pt idx="219">
                  <c:v>45338</c:v>
                </c:pt>
                <c:pt idx="220">
                  <c:v>45341</c:v>
                </c:pt>
                <c:pt idx="221">
                  <c:v>45342</c:v>
                </c:pt>
                <c:pt idx="222">
                  <c:v>45343</c:v>
                </c:pt>
                <c:pt idx="223">
                  <c:v>45344</c:v>
                </c:pt>
                <c:pt idx="224">
                  <c:v>45345</c:v>
                </c:pt>
                <c:pt idx="225">
                  <c:v>45348</c:v>
                </c:pt>
                <c:pt idx="226">
                  <c:v>45349</c:v>
                </c:pt>
                <c:pt idx="227">
                  <c:v>45350</c:v>
                </c:pt>
                <c:pt idx="228">
                  <c:v>45351</c:v>
                </c:pt>
                <c:pt idx="229">
                  <c:v>45352</c:v>
                </c:pt>
                <c:pt idx="230">
                  <c:v>45355</c:v>
                </c:pt>
                <c:pt idx="231">
                  <c:v>45356</c:v>
                </c:pt>
                <c:pt idx="232">
                  <c:v>45357</c:v>
                </c:pt>
                <c:pt idx="233">
                  <c:v>45358</c:v>
                </c:pt>
                <c:pt idx="234">
                  <c:v>45359</c:v>
                </c:pt>
                <c:pt idx="235">
                  <c:v>45362</c:v>
                </c:pt>
                <c:pt idx="236">
                  <c:v>45363</c:v>
                </c:pt>
                <c:pt idx="237">
                  <c:v>45364</c:v>
                </c:pt>
                <c:pt idx="238">
                  <c:v>45365</c:v>
                </c:pt>
                <c:pt idx="239">
                  <c:v>45366</c:v>
                </c:pt>
                <c:pt idx="240">
                  <c:v>45369</c:v>
                </c:pt>
                <c:pt idx="241">
                  <c:v>45370</c:v>
                </c:pt>
                <c:pt idx="242">
                  <c:v>45371</c:v>
                </c:pt>
                <c:pt idx="243">
                  <c:v>45372</c:v>
                </c:pt>
                <c:pt idx="244">
                  <c:v>45373</c:v>
                </c:pt>
                <c:pt idx="245">
                  <c:v>45376</c:v>
                </c:pt>
                <c:pt idx="246">
                  <c:v>45377</c:v>
                </c:pt>
                <c:pt idx="247">
                  <c:v>45378</c:v>
                </c:pt>
                <c:pt idx="248">
                  <c:v>45379</c:v>
                </c:pt>
                <c:pt idx="249">
                  <c:v>45384</c:v>
                </c:pt>
                <c:pt idx="250">
                  <c:v>45385</c:v>
                </c:pt>
                <c:pt idx="251">
                  <c:v>45386</c:v>
                </c:pt>
                <c:pt idx="252">
                  <c:v>45387</c:v>
                </c:pt>
                <c:pt idx="253">
                  <c:v>45390</c:v>
                </c:pt>
                <c:pt idx="254">
                  <c:v>45391</c:v>
                </c:pt>
                <c:pt idx="255">
                  <c:v>45392</c:v>
                </c:pt>
                <c:pt idx="256">
                  <c:v>45393</c:v>
                </c:pt>
              </c:numCache>
            </c:numRef>
          </c:cat>
          <c:val>
            <c:numRef>
              <c:f>Foglio1!$B$2:$B$258</c:f>
              <c:numCache>
                <c:formatCode>_("€"* #,##0.00_);_("€"* \(#,##0.00\);_("€"* "-"??_);_(@_)</c:formatCode>
                <c:ptCount val="257"/>
                <c:pt idx="0">
                  <c:v>14.6</c:v>
                </c:pt>
                <c:pt idx="1">
                  <c:v>14.7</c:v>
                </c:pt>
                <c:pt idx="2">
                  <c:v>14.35</c:v>
                </c:pt>
                <c:pt idx="3">
                  <c:v>14.25</c:v>
                </c:pt>
                <c:pt idx="4">
                  <c:v>14.6</c:v>
                </c:pt>
                <c:pt idx="5">
                  <c:v>14.4</c:v>
                </c:pt>
                <c:pt idx="6">
                  <c:v>14.65</c:v>
                </c:pt>
                <c:pt idx="7">
                  <c:v>14.75</c:v>
                </c:pt>
                <c:pt idx="8">
                  <c:v>14.5</c:v>
                </c:pt>
                <c:pt idx="9">
                  <c:v>14.5</c:v>
                </c:pt>
                <c:pt idx="10">
                  <c:v>14.5</c:v>
                </c:pt>
                <c:pt idx="11">
                  <c:v>14.85</c:v>
                </c:pt>
                <c:pt idx="12">
                  <c:v>14.8</c:v>
                </c:pt>
                <c:pt idx="13">
                  <c:v>14.6</c:v>
                </c:pt>
                <c:pt idx="14">
                  <c:v>14.8</c:v>
                </c:pt>
                <c:pt idx="15">
                  <c:v>14.8</c:v>
                </c:pt>
                <c:pt idx="16">
                  <c:v>14.6</c:v>
                </c:pt>
                <c:pt idx="17">
                  <c:v>14.75</c:v>
                </c:pt>
                <c:pt idx="18">
                  <c:v>14.5</c:v>
                </c:pt>
                <c:pt idx="19">
                  <c:v>14.15</c:v>
                </c:pt>
                <c:pt idx="20">
                  <c:v>14.3</c:v>
                </c:pt>
                <c:pt idx="21">
                  <c:v>14.15</c:v>
                </c:pt>
                <c:pt idx="22">
                  <c:v>14.5</c:v>
                </c:pt>
                <c:pt idx="23">
                  <c:v>14.45</c:v>
                </c:pt>
                <c:pt idx="24">
                  <c:v>14.3</c:v>
                </c:pt>
                <c:pt idx="25">
                  <c:v>14.45</c:v>
                </c:pt>
                <c:pt idx="26">
                  <c:v>14.2</c:v>
                </c:pt>
                <c:pt idx="27">
                  <c:v>14.5</c:v>
                </c:pt>
                <c:pt idx="28">
                  <c:v>15</c:v>
                </c:pt>
                <c:pt idx="29">
                  <c:v>14.5</c:v>
                </c:pt>
                <c:pt idx="30">
                  <c:v>14.6</c:v>
                </c:pt>
                <c:pt idx="31">
                  <c:v>14.75</c:v>
                </c:pt>
                <c:pt idx="32">
                  <c:v>14.9</c:v>
                </c:pt>
                <c:pt idx="33">
                  <c:v>14.65</c:v>
                </c:pt>
                <c:pt idx="34">
                  <c:v>14.55</c:v>
                </c:pt>
                <c:pt idx="35">
                  <c:v>14.7</c:v>
                </c:pt>
                <c:pt idx="36">
                  <c:v>14.7</c:v>
                </c:pt>
                <c:pt idx="37">
                  <c:v>14.7</c:v>
                </c:pt>
                <c:pt idx="38">
                  <c:v>15</c:v>
                </c:pt>
                <c:pt idx="39">
                  <c:v>14.85</c:v>
                </c:pt>
                <c:pt idx="40">
                  <c:v>14.75</c:v>
                </c:pt>
                <c:pt idx="41">
                  <c:v>14.8</c:v>
                </c:pt>
                <c:pt idx="42">
                  <c:v>14.8</c:v>
                </c:pt>
                <c:pt idx="43">
                  <c:v>14.6</c:v>
                </c:pt>
                <c:pt idx="44">
                  <c:v>14.6</c:v>
                </c:pt>
                <c:pt idx="45">
                  <c:v>14.55</c:v>
                </c:pt>
                <c:pt idx="46">
                  <c:v>14.45</c:v>
                </c:pt>
                <c:pt idx="47">
                  <c:v>14.65</c:v>
                </c:pt>
                <c:pt idx="48">
                  <c:v>14.65</c:v>
                </c:pt>
                <c:pt idx="49">
                  <c:v>14.75</c:v>
                </c:pt>
                <c:pt idx="50">
                  <c:v>14.55</c:v>
                </c:pt>
                <c:pt idx="51">
                  <c:v>14.85</c:v>
                </c:pt>
                <c:pt idx="52">
                  <c:v>14.75</c:v>
                </c:pt>
                <c:pt idx="53">
                  <c:v>14.2</c:v>
                </c:pt>
                <c:pt idx="54">
                  <c:v>14.7</c:v>
                </c:pt>
                <c:pt idx="55">
                  <c:v>14.35</c:v>
                </c:pt>
                <c:pt idx="56">
                  <c:v>14.35</c:v>
                </c:pt>
                <c:pt idx="57">
                  <c:v>14.15</c:v>
                </c:pt>
                <c:pt idx="58">
                  <c:v>14.35</c:v>
                </c:pt>
                <c:pt idx="59">
                  <c:v>14.35</c:v>
                </c:pt>
                <c:pt idx="60">
                  <c:v>14.6</c:v>
                </c:pt>
                <c:pt idx="61">
                  <c:v>14.65</c:v>
                </c:pt>
                <c:pt idx="62">
                  <c:v>14.7</c:v>
                </c:pt>
                <c:pt idx="63">
                  <c:v>14.6</c:v>
                </c:pt>
                <c:pt idx="64">
                  <c:v>14.5</c:v>
                </c:pt>
                <c:pt idx="65">
                  <c:v>14.5</c:v>
                </c:pt>
                <c:pt idx="66">
                  <c:v>14.6</c:v>
                </c:pt>
                <c:pt idx="67">
                  <c:v>14.5</c:v>
                </c:pt>
                <c:pt idx="68">
                  <c:v>14.65</c:v>
                </c:pt>
                <c:pt idx="69">
                  <c:v>14.3</c:v>
                </c:pt>
                <c:pt idx="70">
                  <c:v>14.35</c:v>
                </c:pt>
                <c:pt idx="71">
                  <c:v>14.35</c:v>
                </c:pt>
                <c:pt idx="72">
                  <c:v>14.65</c:v>
                </c:pt>
                <c:pt idx="73">
                  <c:v>14.75</c:v>
                </c:pt>
                <c:pt idx="74">
                  <c:v>14.65</c:v>
                </c:pt>
                <c:pt idx="75">
                  <c:v>14.75</c:v>
                </c:pt>
                <c:pt idx="76">
                  <c:v>14.8</c:v>
                </c:pt>
                <c:pt idx="77">
                  <c:v>14.6</c:v>
                </c:pt>
                <c:pt idx="78">
                  <c:v>15.1</c:v>
                </c:pt>
                <c:pt idx="79">
                  <c:v>15.65</c:v>
                </c:pt>
                <c:pt idx="80">
                  <c:v>15.75</c:v>
                </c:pt>
                <c:pt idx="81">
                  <c:v>15.35</c:v>
                </c:pt>
                <c:pt idx="82">
                  <c:v>15.75</c:v>
                </c:pt>
                <c:pt idx="83">
                  <c:v>16.5</c:v>
                </c:pt>
                <c:pt idx="84">
                  <c:v>15.8</c:v>
                </c:pt>
                <c:pt idx="85">
                  <c:v>15.4</c:v>
                </c:pt>
                <c:pt idx="86">
                  <c:v>15.5</c:v>
                </c:pt>
                <c:pt idx="87">
                  <c:v>15.4</c:v>
                </c:pt>
                <c:pt idx="88">
                  <c:v>14.85</c:v>
                </c:pt>
                <c:pt idx="89">
                  <c:v>14.85</c:v>
                </c:pt>
                <c:pt idx="90">
                  <c:v>14.9</c:v>
                </c:pt>
                <c:pt idx="91">
                  <c:v>14.95</c:v>
                </c:pt>
                <c:pt idx="92">
                  <c:v>14.6</c:v>
                </c:pt>
                <c:pt idx="93">
                  <c:v>14.7</c:v>
                </c:pt>
                <c:pt idx="94">
                  <c:v>14.85</c:v>
                </c:pt>
                <c:pt idx="95">
                  <c:v>15.15</c:v>
                </c:pt>
                <c:pt idx="96">
                  <c:v>15.35</c:v>
                </c:pt>
                <c:pt idx="97">
                  <c:v>15.75</c:v>
                </c:pt>
                <c:pt idx="98">
                  <c:v>15.5</c:v>
                </c:pt>
                <c:pt idx="99">
                  <c:v>15.4</c:v>
                </c:pt>
                <c:pt idx="100">
                  <c:v>15.1</c:v>
                </c:pt>
                <c:pt idx="101">
                  <c:v>14.95</c:v>
                </c:pt>
                <c:pt idx="102">
                  <c:v>15.05</c:v>
                </c:pt>
                <c:pt idx="103">
                  <c:v>15.25</c:v>
                </c:pt>
                <c:pt idx="104">
                  <c:v>15.55</c:v>
                </c:pt>
                <c:pt idx="105">
                  <c:v>15.55</c:v>
                </c:pt>
                <c:pt idx="106">
                  <c:v>15.3</c:v>
                </c:pt>
                <c:pt idx="107">
                  <c:v>14.95</c:v>
                </c:pt>
                <c:pt idx="108">
                  <c:v>14.95</c:v>
                </c:pt>
                <c:pt idx="109">
                  <c:v>15.8</c:v>
                </c:pt>
                <c:pt idx="110">
                  <c:v>15.35</c:v>
                </c:pt>
                <c:pt idx="111">
                  <c:v>15.5</c:v>
                </c:pt>
                <c:pt idx="112">
                  <c:v>15.4</c:v>
                </c:pt>
                <c:pt idx="113">
                  <c:v>15.35</c:v>
                </c:pt>
                <c:pt idx="114">
                  <c:v>16</c:v>
                </c:pt>
                <c:pt idx="115">
                  <c:v>16</c:v>
                </c:pt>
                <c:pt idx="116">
                  <c:v>15.75</c:v>
                </c:pt>
                <c:pt idx="117">
                  <c:v>15.6</c:v>
                </c:pt>
                <c:pt idx="118">
                  <c:v>15.8</c:v>
                </c:pt>
                <c:pt idx="119">
                  <c:v>15.8</c:v>
                </c:pt>
                <c:pt idx="120">
                  <c:v>16.2</c:v>
                </c:pt>
                <c:pt idx="121">
                  <c:v>15.95</c:v>
                </c:pt>
                <c:pt idx="122">
                  <c:v>16.100000000000001</c:v>
                </c:pt>
                <c:pt idx="123">
                  <c:v>16.100000000000001</c:v>
                </c:pt>
                <c:pt idx="124">
                  <c:v>15.85</c:v>
                </c:pt>
                <c:pt idx="125">
                  <c:v>15.85</c:v>
                </c:pt>
                <c:pt idx="126">
                  <c:v>15.8</c:v>
                </c:pt>
                <c:pt idx="127">
                  <c:v>16.05</c:v>
                </c:pt>
                <c:pt idx="128">
                  <c:v>16.3</c:v>
                </c:pt>
                <c:pt idx="129">
                  <c:v>16.3</c:v>
                </c:pt>
                <c:pt idx="130">
                  <c:v>16.3</c:v>
                </c:pt>
                <c:pt idx="131">
                  <c:v>16.100000000000001</c:v>
                </c:pt>
                <c:pt idx="132">
                  <c:v>16</c:v>
                </c:pt>
                <c:pt idx="133">
                  <c:v>16.5</c:v>
                </c:pt>
                <c:pt idx="134">
                  <c:v>16.45</c:v>
                </c:pt>
                <c:pt idx="135">
                  <c:v>16.45</c:v>
                </c:pt>
                <c:pt idx="136">
                  <c:v>16.2</c:v>
                </c:pt>
                <c:pt idx="137">
                  <c:v>15.75</c:v>
                </c:pt>
                <c:pt idx="138">
                  <c:v>16.05</c:v>
                </c:pt>
                <c:pt idx="139">
                  <c:v>15.75</c:v>
                </c:pt>
                <c:pt idx="140">
                  <c:v>15.75</c:v>
                </c:pt>
                <c:pt idx="141">
                  <c:v>15.6</c:v>
                </c:pt>
                <c:pt idx="142">
                  <c:v>15.45</c:v>
                </c:pt>
                <c:pt idx="143">
                  <c:v>15.4</c:v>
                </c:pt>
                <c:pt idx="144">
                  <c:v>15.4</c:v>
                </c:pt>
                <c:pt idx="145">
                  <c:v>15.7</c:v>
                </c:pt>
                <c:pt idx="146">
                  <c:v>15.75</c:v>
                </c:pt>
                <c:pt idx="147">
                  <c:v>15.4</c:v>
                </c:pt>
                <c:pt idx="148">
                  <c:v>15.85</c:v>
                </c:pt>
                <c:pt idx="149">
                  <c:v>15.85</c:v>
                </c:pt>
                <c:pt idx="150">
                  <c:v>15.85</c:v>
                </c:pt>
                <c:pt idx="151">
                  <c:v>15.9</c:v>
                </c:pt>
                <c:pt idx="152">
                  <c:v>15.85</c:v>
                </c:pt>
                <c:pt idx="153">
                  <c:v>16</c:v>
                </c:pt>
                <c:pt idx="154">
                  <c:v>16</c:v>
                </c:pt>
                <c:pt idx="155">
                  <c:v>16.3</c:v>
                </c:pt>
                <c:pt idx="156">
                  <c:v>16</c:v>
                </c:pt>
                <c:pt idx="157">
                  <c:v>15.9</c:v>
                </c:pt>
                <c:pt idx="158">
                  <c:v>16</c:v>
                </c:pt>
                <c:pt idx="159">
                  <c:v>15.65</c:v>
                </c:pt>
                <c:pt idx="160">
                  <c:v>16</c:v>
                </c:pt>
                <c:pt idx="161">
                  <c:v>15.9</c:v>
                </c:pt>
                <c:pt idx="162">
                  <c:v>15.85</c:v>
                </c:pt>
                <c:pt idx="163">
                  <c:v>16</c:v>
                </c:pt>
                <c:pt idx="164">
                  <c:v>15.95</c:v>
                </c:pt>
                <c:pt idx="165">
                  <c:v>15.7</c:v>
                </c:pt>
                <c:pt idx="166">
                  <c:v>15.95</c:v>
                </c:pt>
                <c:pt idx="167">
                  <c:v>15.9</c:v>
                </c:pt>
                <c:pt idx="168">
                  <c:v>15.75</c:v>
                </c:pt>
                <c:pt idx="169">
                  <c:v>15.95</c:v>
                </c:pt>
                <c:pt idx="170">
                  <c:v>15.85</c:v>
                </c:pt>
                <c:pt idx="171">
                  <c:v>16.3</c:v>
                </c:pt>
                <c:pt idx="172">
                  <c:v>16.649999999999999</c:v>
                </c:pt>
                <c:pt idx="173">
                  <c:v>16.7</c:v>
                </c:pt>
                <c:pt idx="174">
                  <c:v>16.75</c:v>
                </c:pt>
                <c:pt idx="175">
                  <c:v>16.95</c:v>
                </c:pt>
                <c:pt idx="176">
                  <c:v>17.100000000000001</c:v>
                </c:pt>
                <c:pt idx="177">
                  <c:v>17.2</c:v>
                </c:pt>
                <c:pt idx="178">
                  <c:v>17.149999999999999</c:v>
                </c:pt>
                <c:pt idx="179">
                  <c:v>16.7</c:v>
                </c:pt>
                <c:pt idx="180">
                  <c:v>16.55</c:v>
                </c:pt>
                <c:pt idx="181">
                  <c:v>16.600000000000001</c:v>
                </c:pt>
                <c:pt idx="182">
                  <c:v>16.899999999999999</c:v>
                </c:pt>
                <c:pt idx="183">
                  <c:v>17.600000000000001</c:v>
                </c:pt>
                <c:pt idx="184">
                  <c:v>19</c:v>
                </c:pt>
                <c:pt idx="185">
                  <c:v>18.350000000000001</c:v>
                </c:pt>
                <c:pt idx="186">
                  <c:v>18.5</c:v>
                </c:pt>
                <c:pt idx="187">
                  <c:v>17.7</c:v>
                </c:pt>
                <c:pt idx="188">
                  <c:v>17.899999999999999</c:v>
                </c:pt>
                <c:pt idx="189">
                  <c:v>17.55</c:v>
                </c:pt>
                <c:pt idx="190">
                  <c:v>17.8</c:v>
                </c:pt>
                <c:pt idx="191">
                  <c:v>18</c:v>
                </c:pt>
                <c:pt idx="192">
                  <c:v>18.5</c:v>
                </c:pt>
                <c:pt idx="193">
                  <c:v>18.75</c:v>
                </c:pt>
                <c:pt idx="194">
                  <c:v>18.649999999999999</c:v>
                </c:pt>
                <c:pt idx="195">
                  <c:v>18.5</c:v>
                </c:pt>
                <c:pt idx="196">
                  <c:v>18.3</c:v>
                </c:pt>
                <c:pt idx="197">
                  <c:v>18.149999999999999</c:v>
                </c:pt>
                <c:pt idx="198">
                  <c:v>17.95</c:v>
                </c:pt>
                <c:pt idx="199">
                  <c:v>17.8</c:v>
                </c:pt>
                <c:pt idx="200">
                  <c:v>17.8</c:v>
                </c:pt>
                <c:pt idx="201">
                  <c:v>17.100000000000001</c:v>
                </c:pt>
                <c:pt idx="202">
                  <c:v>17.75</c:v>
                </c:pt>
                <c:pt idx="203">
                  <c:v>17.600000000000001</c:v>
                </c:pt>
                <c:pt idx="204">
                  <c:v>17.25</c:v>
                </c:pt>
                <c:pt idx="205">
                  <c:v>17.100000000000001</c:v>
                </c:pt>
                <c:pt idx="206">
                  <c:v>16.850000000000001</c:v>
                </c:pt>
                <c:pt idx="207">
                  <c:v>16.7</c:v>
                </c:pt>
                <c:pt idx="208">
                  <c:v>16.25</c:v>
                </c:pt>
                <c:pt idx="209">
                  <c:v>16.850000000000001</c:v>
                </c:pt>
                <c:pt idx="210">
                  <c:v>16.5</c:v>
                </c:pt>
                <c:pt idx="211">
                  <c:v>16.600000000000001</c:v>
                </c:pt>
                <c:pt idx="212">
                  <c:v>16.5</c:v>
                </c:pt>
                <c:pt idx="213">
                  <c:v>16.7</c:v>
                </c:pt>
                <c:pt idx="214">
                  <c:v>16.55</c:v>
                </c:pt>
                <c:pt idx="215">
                  <c:v>16.3</c:v>
                </c:pt>
                <c:pt idx="216">
                  <c:v>16.399999999999999</c:v>
                </c:pt>
                <c:pt idx="217">
                  <c:v>16.7</c:v>
                </c:pt>
                <c:pt idx="218">
                  <c:v>16.8</c:v>
                </c:pt>
                <c:pt idx="219">
                  <c:v>16.75</c:v>
                </c:pt>
                <c:pt idx="220">
                  <c:v>16.95</c:v>
                </c:pt>
                <c:pt idx="221">
                  <c:v>17.2</c:v>
                </c:pt>
                <c:pt idx="222">
                  <c:v>17.149999999999999</c:v>
                </c:pt>
                <c:pt idx="223">
                  <c:v>16.95</c:v>
                </c:pt>
                <c:pt idx="224">
                  <c:v>17</c:v>
                </c:pt>
                <c:pt idx="225">
                  <c:v>17.05</c:v>
                </c:pt>
                <c:pt idx="226">
                  <c:v>17.399999999999999</c:v>
                </c:pt>
                <c:pt idx="227">
                  <c:v>17.45</c:v>
                </c:pt>
                <c:pt idx="228">
                  <c:v>17.600000000000001</c:v>
                </c:pt>
                <c:pt idx="229">
                  <c:v>17.600000000000001</c:v>
                </c:pt>
                <c:pt idx="230">
                  <c:v>17.75</c:v>
                </c:pt>
                <c:pt idx="231">
                  <c:v>17.649999999999999</c:v>
                </c:pt>
                <c:pt idx="232">
                  <c:v>17.5</c:v>
                </c:pt>
                <c:pt idx="233">
                  <c:v>17.45</c:v>
                </c:pt>
                <c:pt idx="234">
                  <c:v>17.45</c:v>
                </c:pt>
                <c:pt idx="235">
                  <c:v>17.5</c:v>
                </c:pt>
                <c:pt idx="236">
                  <c:v>17</c:v>
                </c:pt>
                <c:pt idx="237">
                  <c:v>17</c:v>
                </c:pt>
                <c:pt idx="238">
                  <c:v>17.2</c:v>
                </c:pt>
                <c:pt idx="239">
                  <c:v>17.75</c:v>
                </c:pt>
                <c:pt idx="240">
                  <c:v>17.7</c:v>
                </c:pt>
                <c:pt idx="241">
                  <c:v>17.55</c:v>
                </c:pt>
                <c:pt idx="242">
                  <c:v>17.3</c:v>
                </c:pt>
                <c:pt idx="243">
                  <c:v>17.399999999999999</c:v>
                </c:pt>
                <c:pt idx="244">
                  <c:v>17.350000000000001</c:v>
                </c:pt>
                <c:pt idx="245">
                  <c:v>17.600000000000001</c:v>
                </c:pt>
                <c:pt idx="246">
                  <c:v>17.399999999999999</c:v>
                </c:pt>
                <c:pt idx="247">
                  <c:v>17.399999999999999</c:v>
                </c:pt>
                <c:pt idx="248">
                  <c:v>17.600000000000001</c:v>
                </c:pt>
                <c:pt idx="249">
                  <c:v>17.3</c:v>
                </c:pt>
                <c:pt idx="250">
                  <c:v>17.2</c:v>
                </c:pt>
                <c:pt idx="251">
                  <c:v>17.149999999999999</c:v>
                </c:pt>
                <c:pt idx="252">
                  <c:v>17</c:v>
                </c:pt>
                <c:pt idx="253">
                  <c:v>17.3</c:v>
                </c:pt>
                <c:pt idx="254">
                  <c:v>17.3</c:v>
                </c:pt>
                <c:pt idx="255">
                  <c:v>17.3</c:v>
                </c:pt>
                <c:pt idx="256">
                  <c:v>17.2</c:v>
                </c:pt>
              </c:numCache>
            </c:numRef>
          </c:val>
          <c:extLst>
            <c:ext xmlns:c16="http://schemas.microsoft.com/office/drawing/2014/chart" uri="{C3380CC4-5D6E-409C-BE32-E72D297353CC}">
              <c16:uniqueId val="{00000000-24B4-4192-B12A-29250E2F371B}"/>
            </c:ext>
          </c:extLst>
        </c:ser>
        <c:dLbls>
          <c:showLegendKey val="0"/>
          <c:showVal val="0"/>
          <c:showCatName val="0"/>
          <c:showSerName val="0"/>
          <c:showPercent val="0"/>
          <c:showBubbleSize val="0"/>
        </c:dLbls>
        <c:axId val="598132080"/>
        <c:axId val="598134000"/>
      </c:areaChart>
      <c:barChart>
        <c:barDir val="col"/>
        <c:grouping val="clustered"/>
        <c:varyColors val="0"/>
        <c:ser>
          <c:idx val="1"/>
          <c:order val="1"/>
          <c:tx>
            <c:strRef>
              <c:f>Foglio1!$C$1</c:f>
              <c:strCache>
                <c:ptCount val="1"/>
                <c:pt idx="0">
                  <c:v>Volume</c:v>
                </c:pt>
              </c:strCache>
            </c:strRef>
          </c:tx>
          <c:spPr>
            <a:solidFill>
              <a:schemeClr val="tx1"/>
            </a:solidFill>
            <a:ln>
              <a:noFill/>
            </a:ln>
            <a:effectLst/>
          </c:spPr>
          <c:invertIfNegative val="0"/>
          <c:cat>
            <c:numRef>
              <c:f>Foglio1!$A$2:$A$258</c:f>
              <c:numCache>
                <c:formatCode>m/d/yyyy</c:formatCode>
                <c:ptCount val="257"/>
                <c:pt idx="0">
                  <c:v>45027</c:v>
                </c:pt>
                <c:pt idx="1">
                  <c:v>45028</c:v>
                </c:pt>
                <c:pt idx="2">
                  <c:v>45029</c:v>
                </c:pt>
                <c:pt idx="3">
                  <c:v>45030</c:v>
                </c:pt>
                <c:pt idx="4">
                  <c:v>45033</c:v>
                </c:pt>
                <c:pt idx="5">
                  <c:v>45034</c:v>
                </c:pt>
                <c:pt idx="6">
                  <c:v>45035</c:v>
                </c:pt>
                <c:pt idx="7">
                  <c:v>45036</c:v>
                </c:pt>
                <c:pt idx="8">
                  <c:v>45037</c:v>
                </c:pt>
                <c:pt idx="9">
                  <c:v>45040</c:v>
                </c:pt>
                <c:pt idx="10">
                  <c:v>45041</c:v>
                </c:pt>
                <c:pt idx="11">
                  <c:v>45042</c:v>
                </c:pt>
                <c:pt idx="12">
                  <c:v>45043</c:v>
                </c:pt>
                <c:pt idx="13">
                  <c:v>45044</c:v>
                </c:pt>
                <c:pt idx="14">
                  <c:v>45048</c:v>
                </c:pt>
                <c:pt idx="15">
                  <c:v>45049</c:v>
                </c:pt>
                <c:pt idx="16">
                  <c:v>45050</c:v>
                </c:pt>
                <c:pt idx="17">
                  <c:v>45051</c:v>
                </c:pt>
                <c:pt idx="18">
                  <c:v>45054</c:v>
                </c:pt>
                <c:pt idx="19">
                  <c:v>45055</c:v>
                </c:pt>
                <c:pt idx="20">
                  <c:v>45056</c:v>
                </c:pt>
                <c:pt idx="21">
                  <c:v>45057</c:v>
                </c:pt>
                <c:pt idx="22">
                  <c:v>45058</c:v>
                </c:pt>
                <c:pt idx="23">
                  <c:v>45061</c:v>
                </c:pt>
                <c:pt idx="24">
                  <c:v>45062</c:v>
                </c:pt>
                <c:pt idx="25">
                  <c:v>45063</c:v>
                </c:pt>
                <c:pt idx="26">
                  <c:v>45064</c:v>
                </c:pt>
                <c:pt idx="27">
                  <c:v>45065</c:v>
                </c:pt>
                <c:pt idx="28">
                  <c:v>45068</c:v>
                </c:pt>
                <c:pt idx="29">
                  <c:v>45069</c:v>
                </c:pt>
                <c:pt idx="30">
                  <c:v>45070</c:v>
                </c:pt>
                <c:pt idx="31">
                  <c:v>45071</c:v>
                </c:pt>
                <c:pt idx="32">
                  <c:v>45072</c:v>
                </c:pt>
                <c:pt idx="33">
                  <c:v>45075</c:v>
                </c:pt>
                <c:pt idx="34">
                  <c:v>45076</c:v>
                </c:pt>
                <c:pt idx="35">
                  <c:v>45077</c:v>
                </c:pt>
                <c:pt idx="36">
                  <c:v>45078</c:v>
                </c:pt>
                <c:pt idx="37">
                  <c:v>45079</c:v>
                </c:pt>
                <c:pt idx="38">
                  <c:v>45082</c:v>
                </c:pt>
                <c:pt idx="39">
                  <c:v>45083</c:v>
                </c:pt>
                <c:pt idx="40">
                  <c:v>45084</c:v>
                </c:pt>
                <c:pt idx="41">
                  <c:v>45085</c:v>
                </c:pt>
                <c:pt idx="42">
                  <c:v>45086</c:v>
                </c:pt>
                <c:pt idx="43">
                  <c:v>45089</c:v>
                </c:pt>
                <c:pt idx="44">
                  <c:v>45090</c:v>
                </c:pt>
                <c:pt idx="45">
                  <c:v>45091</c:v>
                </c:pt>
                <c:pt idx="46">
                  <c:v>45092</c:v>
                </c:pt>
                <c:pt idx="47">
                  <c:v>45093</c:v>
                </c:pt>
                <c:pt idx="48">
                  <c:v>45096</c:v>
                </c:pt>
                <c:pt idx="49">
                  <c:v>45097</c:v>
                </c:pt>
                <c:pt idx="50">
                  <c:v>45098</c:v>
                </c:pt>
                <c:pt idx="51">
                  <c:v>45099</c:v>
                </c:pt>
                <c:pt idx="52">
                  <c:v>45100</c:v>
                </c:pt>
                <c:pt idx="53">
                  <c:v>45103</c:v>
                </c:pt>
                <c:pt idx="54">
                  <c:v>45104</c:v>
                </c:pt>
                <c:pt idx="55">
                  <c:v>45105</c:v>
                </c:pt>
                <c:pt idx="56">
                  <c:v>45106</c:v>
                </c:pt>
                <c:pt idx="57">
                  <c:v>45107</c:v>
                </c:pt>
                <c:pt idx="58">
                  <c:v>45110</c:v>
                </c:pt>
                <c:pt idx="59">
                  <c:v>45111</c:v>
                </c:pt>
                <c:pt idx="60">
                  <c:v>45112</c:v>
                </c:pt>
                <c:pt idx="61">
                  <c:v>45113</c:v>
                </c:pt>
                <c:pt idx="62">
                  <c:v>45114</c:v>
                </c:pt>
                <c:pt idx="63">
                  <c:v>45117</c:v>
                </c:pt>
                <c:pt idx="64">
                  <c:v>45118</c:v>
                </c:pt>
                <c:pt idx="65">
                  <c:v>45119</c:v>
                </c:pt>
                <c:pt idx="66">
                  <c:v>45120</c:v>
                </c:pt>
                <c:pt idx="67">
                  <c:v>45121</c:v>
                </c:pt>
                <c:pt idx="68">
                  <c:v>45124</c:v>
                </c:pt>
                <c:pt idx="69">
                  <c:v>45125</c:v>
                </c:pt>
                <c:pt idx="70">
                  <c:v>45126</c:v>
                </c:pt>
                <c:pt idx="71">
                  <c:v>45127</c:v>
                </c:pt>
                <c:pt idx="72">
                  <c:v>45128</c:v>
                </c:pt>
                <c:pt idx="73">
                  <c:v>45131</c:v>
                </c:pt>
                <c:pt idx="74">
                  <c:v>45132</c:v>
                </c:pt>
                <c:pt idx="75">
                  <c:v>45133</c:v>
                </c:pt>
                <c:pt idx="76">
                  <c:v>45134</c:v>
                </c:pt>
                <c:pt idx="77">
                  <c:v>45135</c:v>
                </c:pt>
                <c:pt idx="78">
                  <c:v>45138</c:v>
                </c:pt>
                <c:pt idx="79">
                  <c:v>45139</c:v>
                </c:pt>
                <c:pt idx="80">
                  <c:v>45140</c:v>
                </c:pt>
                <c:pt idx="81">
                  <c:v>45141</c:v>
                </c:pt>
                <c:pt idx="82">
                  <c:v>45142</c:v>
                </c:pt>
                <c:pt idx="83">
                  <c:v>45145</c:v>
                </c:pt>
                <c:pt idx="84">
                  <c:v>45146</c:v>
                </c:pt>
                <c:pt idx="85">
                  <c:v>45147</c:v>
                </c:pt>
                <c:pt idx="86">
                  <c:v>45148</c:v>
                </c:pt>
                <c:pt idx="87">
                  <c:v>45149</c:v>
                </c:pt>
                <c:pt idx="88">
                  <c:v>45152</c:v>
                </c:pt>
                <c:pt idx="89">
                  <c:v>45153</c:v>
                </c:pt>
                <c:pt idx="90">
                  <c:v>45154</c:v>
                </c:pt>
                <c:pt idx="91">
                  <c:v>45155</c:v>
                </c:pt>
                <c:pt idx="92">
                  <c:v>45156</c:v>
                </c:pt>
                <c:pt idx="93">
                  <c:v>45159</c:v>
                </c:pt>
                <c:pt idx="94">
                  <c:v>45160</c:v>
                </c:pt>
                <c:pt idx="95">
                  <c:v>45161</c:v>
                </c:pt>
                <c:pt idx="96">
                  <c:v>45162</c:v>
                </c:pt>
                <c:pt idx="97">
                  <c:v>45163</c:v>
                </c:pt>
                <c:pt idx="98">
                  <c:v>45166</c:v>
                </c:pt>
                <c:pt idx="99">
                  <c:v>45167</c:v>
                </c:pt>
                <c:pt idx="100">
                  <c:v>45168</c:v>
                </c:pt>
                <c:pt idx="101">
                  <c:v>45169</c:v>
                </c:pt>
                <c:pt idx="102">
                  <c:v>45170</c:v>
                </c:pt>
                <c:pt idx="103">
                  <c:v>45173</c:v>
                </c:pt>
                <c:pt idx="104">
                  <c:v>45174</c:v>
                </c:pt>
                <c:pt idx="105">
                  <c:v>45175</c:v>
                </c:pt>
                <c:pt idx="106">
                  <c:v>45176</c:v>
                </c:pt>
                <c:pt idx="107">
                  <c:v>45177</c:v>
                </c:pt>
                <c:pt idx="108">
                  <c:v>45180</c:v>
                </c:pt>
                <c:pt idx="109">
                  <c:v>45181</c:v>
                </c:pt>
                <c:pt idx="110">
                  <c:v>45182</c:v>
                </c:pt>
                <c:pt idx="111">
                  <c:v>45183</c:v>
                </c:pt>
                <c:pt idx="112">
                  <c:v>45184</c:v>
                </c:pt>
                <c:pt idx="113">
                  <c:v>45187</c:v>
                </c:pt>
                <c:pt idx="114">
                  <c:v>45188</c:v>
                </c:pt>
                <c:pt idx="115">
                  <c:v>45189</c:v>
                </c:pt>
                <c:pt idx="116">
                  <c:v>45190</c:v>
                </c:pt>
                <c:pt idx="117">
                  <c:v>45191</c:v>
                </c:pt>
                <c:pt idx="118">
                  <c:v>45194</c:v>
                </c:pt>
                <c:pt idx="119">
                  <c:v>45195</c:v>
                </c:pt>
                <c:pt idx="120">
                  <c:v>45196</c:v>
                </c:pt>
                <c:pt idx="121">
                  <c:v>45197</c:v>
                </c:pt>
                <c:pt idx="122">
                  <c:v>45198</c:v>
                </c:pt>
                <c:pt idx="123">
                  <c:v>45201</c:v>
                </c:pt>
                <c:pt idx="124">
                  <c:v>45202</c:v>
                </c:pt>
                <c:pt idx="125">
                  <c:v>45203</c:v>
                </c:pt>
                <c:pt idx="126">
                  <c:v>45204</c:v>
                </c:pt>
                <c:pt idx="127">
                  <c:v>45205</c:v>
                </c:pt>
                <c:pt idx="128">
                  <c:v>45208</c:v>
                </c:pt>
                <c:pt idx="129">
                  <c:v>45209</c:v>
                </c:pt>
                <c:pt idx="130">
                  <c:v>45210</c:v>
                </c:pt>
                <c:pt idx="131">
                  <c:v>45211</c:v>
                </c:pt>
                <c:pt idx="132">
                  <c:v>45212</c:v>
                </c:pt>
                <c:pt idx="133">
                  <c:v>45215</c:v>
                </c:pt>
                <c:pt idx="134">
                  <c:v>45216</c:v>
                </c:pt>
                <c:pt idx="135">
                  <c:v>45217</c:v>
                </c:pt>
                <c:pt idx="136">
                  <c:v>45218</c:v>
                </c:pt>
                <c:pt idx="137">
                  <c:v>45219</c:v>
                </c:pt>
                <c:pt idx="138">
                  <c:v>45222</c:v>
                </c:pt>
                <c:pt idx="139">
                  <c:v>45223</c:v>
                </c:pt>
                <c:pt idx="140">
                  <c:v>45224</c:v>
                </c:pt>
                <c:pt idx="141">
                  <c:v>45225</c:v>
                </c:pt>
                <c:pt idx="142">
                  <c:v>45226</c:v>
                </c:pt>
                <c:pt idx="143">
                  <c:v>45229</c:v>
                </c:pt>
                <c:pt idx="144">
                  <c:v>45230</c:v>
                </c:pt>
                <c:pt idx="145">
                  <c:v>45231</c:v>
                </c:pt>
                <c:pt idx="146">
                  <c:v>45232</c:v>
                </c:pt>
                <c:pt idx="147">
                  <c:v>45233</c:v>
                </c:pt>
                <c:pt idx="148">
                  <c:v>45236</c:v>
                </c:pt>
                <c:pt idx="149">
                  <c:v>45237</c:v>
                </c:pt>
                <c:pt idx="150">
                  <c:v>45238</c:v>
                </c:pt>
                <c:pt idx="151">
                  <c:v>45239</c:v>
                </c:pt>
                <c:pt idx="152">
                  <c:v>45240</c:v>
                </c:pt>
                <c:pt idx="153">
                  <c:v>45243</c:v>
                </c:pt>
                <c:pt idx="154">
                  <c:v>45244</c:v>
                </c:pt>
                <c:pt idx="155">
                  <c:v>45245</c:v>
                </c:pt>
                <c:pt idx="156">
                  <c:v>45246</c:v>
                </c:pt>
                <c:pt idx="157">
                  <c:v>45247</c:v>
                </c:pt>
                <c:pt idx="158">
                  <c:v>45250</c:v>
                </c:pt>
                <c:pt idx="159">
                  <c:v>45251</c:v>
                </c:pt>
                <c:pt idx="160">
                  <c:v>45252</c:v>
                </c:pt>
                <c:pt idx="161">
                  <c:v>45253</c:v>
                </c:pt>
                <c:pt idx="162">
                  <c:v>45254</c:v>
                </c:pt>
                <c:pt idx="163">
                  <c:v>45257</c:v>
                </c:pt>
                <c:pt idx="164">
                  <c:v>45258</c:v>
                </c:pt>
                <c:pt idx="165">
                  <c:v>45259</c:v>
                </c:pt>
                <c:pt idx="166">
                  <c:v>45260</c:v>
                </c:pt>
                <c:pt idx="167">
                  <c:v>45261</c:v>
                </c:pt>
                <c:pt idx="168">
                  <c:v>45264</c:v>
                </c:pt>
                <c:pt idx="169">
                  <c:v>45265</c:v>
                </c:pt>
                <c:pt idx="170">
                  <c:v>45266</c:v>
                </c:pt>
                <c:pt idx="171">
                  <c:v>45267</c:v>
                </c:pt>
                <c:pt idx="172">
                  <c:v>45268</c:v>
                </c:pt>
                <c:pt idx="173">
                  <c:v>45271</c:v>
                </c:pt>
                <c:pt idx="174">
                  <c:v>45272</c:v>
                </c:pt>
                <c:pt idx="175">
                  <c:v>45273</c:v>
                </c:pt>
                <c:pt idx="176">
                  <c:v>45274</c:v>
                </c:pt>
                <c:pt idx="177">
                  <c:v>45275</c:v>
                </c:pt>
                <c:pt idx="178">
                  <c:v>45278</c:v>
                </c:pt>
                <c:pt idx="179">
                  <c:v>45279</c:v>
                </c:pt>
                <c:pt idx="180">
                  <c:v>45280</c:v>
                </c:pt>
                <c:pt idx="181">
                  <c:v>45281</c:v>
                </c:pt>
                <c:pt idx="182">
                  <c:v>45282</c:v>
                </c:pt>
                <c:pt idx="183">
                  <c:v>45287</c:v>
                </c:pt>
                <c:pt idx="184">
                  <c:v>45288</c:v>
                </c:pt>
                <c:pt idx="185">
                  <c:v>45289</c:v>
                </c:pt>
                <c:pt idx="186">
                  <c:v>45293</c:v>
                </c:pt>
                <c:pt idx="187">
                  <c:v>45294</c:v>
                </c:pt>
                <c:pt idx="188">
                  <c:v>45295</c:v>
                </c:pt>
                <c:pt idx="189">
                  <c:v>45296</c:v>
                </c:pt>
                <c:pt idx="190">
                  <c:v>45299</c:v>
                </c:pt>
                <c:pt idx="191">
                  <c:v>45300</c:v>
                </c:pt>
                <c:pt idx="192">
                  <c:v>45301</c:v>
                </c:pt>
                <c:pt idx="193">
                  <c:v>45302</c:v>
                </c:pt>
                <c:pt idx="194">
                  <c:v>45303</c:v>
                </c:pt>
                <c:pt idx="195">
                  <c:v>45306</c:v>
                </c:pt>
                <c:pt idx="196">
                  <c:v>45307</c:v>
                </c:pt>
                <c:pt idx="197">
                  <c:v>45308</c:v>
                </c:pt>
                <c:pt idx="198">
                  <c:v>45309</c:v>
                </c:pt>
                <c:pt idx="199">
                  <c:v>45310</c:v>
                </c:pt>
                <c:pt idx="200">
                  <c:v>45313</c:v>
                </c:pt>
                <c:pt idx="201">
                  <c:v>45314</c:v>
                </c:pt>
                <c:pt idx="202">
                  <c:v>45315</c:v>
                </c:pt>
                <c:pt idx="203">
                  <c:v>45316</c:v>
                </c:pt>
                <c:pt idx="204">
                  <c:v>45317</c:v>
                </c:pt>
                <c:pt idx="205">
                  <c:v>45320</c:v>
                </c:pt>
                <c:pt idx="206">
                  <c:v>45321</c:v>
                </c:pt>
                <c:pt idx="207">
                  <c:v>45322</c:v>
                </c:pt>
                <c:pt idx="208">
                  <c:v>45323</c:v>
                </c:pt>
                <c:pt idx="209">
                  <c:v>45324</c:v>
                </c:pt>
                <c:pt idx="210">
                  <c:v>45327</c:v>
                </c:pt>
                <c:pt idx="211">
                  <c:v>45328</c:v>
                </c:pt>
                <c:pt idx="212">
                  <c:v>45329</c:v>
                </c:pt>
                <c:pt idx="213">
                  <c:v>45330</c:v>
                </c:pt>
                <c:pt idx="214">
                  <c:v>45331</c:v>
                </c:pt>
                <c:pt idx="215">
                  <c:v>45334</c:v>
                </c:pt>
                <c:pt idx="216">
                  <c:v>45335</c:v>
                </c:pt>
                <c:pt idx="217">
                  <c:v>45336</c:v>
                </c:pt>
                <c:pt idx="218">
                  <c:v>45337</c:v>
                </c:pt>
                <c:pt idx="219">
                  <c:v>45338</c:v>
                </c:pt>
                <c:pt idx="220">
                  <c:v>45341</c:v>
                </c:pt>
                <c:pt idx="221">
                  <c:v>45342</c:v>
                </c:pt>
                <c:pt idx="222">
                  <c:v>45343</c:v>
                </c:pt>
                <c:pt idx="223">
                  <c:v>45344</c:v>
                </c:pt>
                <c:pt idx="224">
                  <c:v>45345</c:v>
                </c:pt>
                <c:pt idx="225">
                  <c:v>45348</c:v>
                </c:pt>
                <c:pt idx="226">
                  <c:v>45349</c:v>
                </c:pt>
                <c:pt idx="227">
                  <c:v>45350</c:v>
                </c:pt>
                <c:pt idx="228">
                  <c:v>45351</c:v>
                </c:pt>
                <c:pt idx="229">
                  <c:v>45352</c:v>
                </c:pt>
                <c:pt idx="230">
                  <c:v>45355</c:v>
                </c:pt>
                <c:pt idx="231">
                  <c:v>45356</c:v>
                </c:pt>
                <c:pt idx="232">
                  <c:v>45357</c:v>
                </c:pt>
                <c:pt idx="233">
                  <c:v>45358</c:v>
                </c:pt>
                <c:pt idx="234">
                  <c:v>45359</c:v>
                </c:pt>
                <c:pt idx="235">
                  <c:v>45362</c:v>
                </c:pt>
                <c:pt idx="236">
                  <c:v>45363</c:v>
                </c:pt>
                <c:pt idx="237">
                  <c:v>45364</c:v>
                </c:pt>
                <c:pt idx="238">
                  <c:v>45365</c:v>
                </c:pt>
                <c:pt idx="239">
                  <c:v>45366</c:v>
                </c:pt>
                <c:pt idx="240">
                  <c:v>45369</c:v>
                </c:pt>
                <c:pt idx="241">
                  <c:v>45370</c:v>
                </c:pt>
                <c:pt idx="242">
                  <c:v>45371</c:v>
                </c:pt>
                <c:pt idx="243">
                  <c:v>45372</c:v>
                </c:pt>
                <c:pt idx="244">
                  <c:v>45373</c:v>
                </c:pt>
                <c:pt idx="245">
                  <c:v>45376</c:v>
                </c:pt>
                <c:pt idx="246">
                  <c:v>45377</c:v>
                </c:pt>
                <c:pt idx="247">
                  <c:v>45378</c:v>
                </c:pt>
                <c:pt idx="248">
                  <c:v>45379</c:v>
                </c:pt>
                <c:pt idx="249">
                  <c:v>45384</c:v>
                </c:pt>
                <c:pt idx="250">
                  <c:v>45385</c:v>
                </c:pt>
                <c:pt idx="251">
                  <c:v>45386</c:v>
                </c:pt>
                <c:pt idx="252">
                  <c:v>45387</c:v>
                </c:pt>
                <c:pt idx="253">
                  <c:v>45390</c:v>
                </c:pt>
                <c:pt idx="254">
                  <c:v>45391</c:v>
                </c:pt>
                <c:pt idx="255">
                  <c:v>45392</c:v>
                </c:pt>
                <c:pt idx="256">
                  <c:v>45393</c:v>
                </c:pt>
              </c:numCache>
            </c:numRef>
          </c:cat>
          <c:val>
            <c:numRef>
              <c:f>Foglio1!$C$2:$C$258</c:f>
              <c:numCache>
                <c:formatCode>_-* #,##0_-;\-* #,##0_-;_-* "-"??_-;_-@_-</c:formatCode>
                <c:ptCount val="257"/>
                <c:pt idx="0">
                  <c:v>4963</c:v>
                </c:pt>
                <c:pt idx="1">
                  <c:v>1786</c:v>
                </c:pt>
                <c:pt idx="2">
                  <c:v>685</c:v>
                </c:pt>
                <c:pt idx="3">
                  <c:v>3346</c:v>
                </c:pt>
                <c:pt idx="4">
                  <c:v>1416</c:v>
                </c:pt>
                <c:pt idx="5">
                  <c:v>209</c:v>
                </c:pt>
                <c:pt idx="6">
                  <c:v>1963</c:v>
                </c:pt>
                <c:pt idx="7">
                  <c:v>3221</c:v>
                </c:pt>
                <c:pt idx="8">
                  <c:v>4035</c:v>
                </c:pt>
                <c:pt idx="9">
                  <c:v>0</c:v>
                </c:pt>
                <c:pt idx="10">
                  <c:v>0</c:v>
                </c:pt>
                <c:pt idx="11">
                  <c:v>3717</c:v>
                </c:pt>
                <c:pt idx="12">
                  <c:v>1123</c:v>
                </c:pt>
                <c:pt idx="13">
                  <c:v>1335</c:v>
                </c:pt>
                <c:pt idx="14">
                  <c:v>8079</c:v>
                </c:pt>
                <c:pt idx="15">
                  <c:v>1210</c:v>
                </c:pt>
                <c:pt idx="16">
                  <c:v>450</c:v>
                </c:pt>
                <c:pt idx="17">
                  <c:v>13300</c:v>
                </c:pt>
                <c:pt idx="18">
                  <c:v>7203</c:v>
                </c:pt>
                <c:pt idx="19">
                  <c:v>3682</c:v>
                </c:pt>
                <c:pt idx="20">
                  <c:v>2363</c:v>
                </c:pt>
                <c:pt idx="21">
                  <c:v>2139</c:v>
                </c:pt>
                <c:pt idx="22">
                  <c:v>1748</c:v>
                </c:pt>
                <c:pt idx="23">
                  <c:v>3888</c:v>
                </c:pt>
                <c:pt idx="24">
                  <c:v>7734</c:v>
                </c:pt>
                <c:pt idx="25">
                  <c:v>3973</c:v>
                </c:pt>
                <c:pt idx="26">
                  <c:v>1260</c:v>
                </c:pt>
                <c:pt idx="27">
                  <c:v>3767</c:v>
                </c:pt>
                <c:pt idx="28">
                  <c:v>9832</c:v>
                </c:pt>
                <c:pt idx="29">
                  <c:v>7462</c:v>
                </c:pt>
                <c:pt idx="30">
                  <c:v>1337</c:v>
                </c:pt>
                <c:pt idx="31">
                  <c:v>500</c:v>
                </c:pt>
                <c:pt idx="32">
                  <c:v>1638</c:v>
                </c:pt>
                <c:pt idx="33">
                  <c:v>1335</c:v>
                </c:pt>
                <c:pt idx="34">
                  <c:v>865</c:v>
                </c:pt>
                <c:pt idx="35">
                  <c:v>281</c:v>
                </c:pt>
                <c:pt idx="36">
                  <c:v>242</c:v>
                </c:pt>
                <c:pt idx="37">
                  <c:v>0</c:v>
                </c:pt>
                <c:pt idx="38">
                  <c:v>3131</c:v>
                </c:pt>
                <c:pt idx="39">
                  <c:v>1514</c:v>
                </c:pt>
                <c:pt idx="40">
                  <c:v>238</c:v>
                </c:pt>
                <c:pt idx="41">
                  <c:v>1023</c:v>
                </c:pt>
                <c:pt idx="42">
                  <c:v>0</c:v>
                </c:pt>
                <c:pt idx="43">
                  <c:v>18</c:v>
                </c:pt>
                <c:pt idx="44">
                  <c:v>0</c:v>
                </c:pt>
                <c:pt idx="45">
                  <c:v>147</c:v>
                </c:pt>
                <c:pt idx="46">
                  <c:v>889</c:v>
                </c:pt>
                <c:pt idx="47">
                  <c:v>2015</c:v>
                </c:pt>
                <c:pt idx="48">
                  <c:v>81</c:v>
                </c:pt>
                <c:pt idx="49">
                  <c:v>80</c:v>
                </c:pt>
                <c:pt idx="50">
                  <c:v>883</c:v>
                </c:pt>
                <c:pt idx="51">
                  <c:v>4284</c:v>
                </c:pt>
                <c:pt idx="52">
                  <c:v>1302</c:v>
                </c:pt>
                <c:pt idx="53">
                  <c:v>608</c:v>
                </c:pt>
                <c:pt idx="54">
                  <c:v>1535</c:v>
                </c:pt>
                <c:pt idx="55">
                  <c:v>805</c:v>
                </c:pt>
                <c:pt idx="56">
                  <c:v>1030</c:v>
                </c:pt>
                <c:pt idx="57">
                  <c:v>3104</c:v>
                </c:pt>
                <c:pt idx="58">
                  <c:v>324</c:v>
                </c:pt>
                <c:pt idx="59">
                  <c:v>0</c:v>
                </c:pt>
                <c:pt idx="60">
                  <c:v>138466</c:v>
                </c:pt>
                <c:pt idx="61">
                  <c:v>1529</c:v>
                </c:pt>
                <c:pt idx="62">
                  <c:v>738</c:v>
                </c:pt>
                <c:pt idx="63">
                  <c:v>73</c:v>
                </c:pt>
                <c:pt idx="64">
                  <c:v>118</c:v>
                </c:pt>
                <c:pt idx="65">
                  <c:v>114</c:v>
                </c:pt>
                <c:pt idx="66">
                  <c:v>343</c:v>
                </c:pt>
                <c:pt idx="67">
                  <c:v>173</c:v>
                </c:pt>
                <c:pt idx="68">
                  <c:v>1811</c:v>
                </c:pt>
                <c:pt idx="69">
                  <c:v>3988</c:v>
                </c:pt>
                <c:pt idx="70">
                  <c:v>608</c:v>
                </c:pt>
                <c:pt idx="71">
                  <c:v>49094</c:v>
                </c:pt>
                <c:pt idx="72">
                  <c:v>1619</c:v>
                </c:pt>
                <c:pt idx="73">
                  <c:v>2788</c:v>
                </c:pt>
                <c:pt idx="74">
                  <c:v>897</c:v>
                </c:pt>
                <c:pt idx="75">
                  <c:v>2080</c:v>
                </c:pt>
                <c:pt idx="76">
                  <c:v>912</c:v>
                </c:pt>
                <c:pt idx="77">
                  <c:v>992</c:v>
                </c:pt>
                <c:pt idx="78">
                  <c:v>4541</c:v>
                </c:pt>
                <c:pt idx="79">
                  <c:v>8361</c:v>
                </c:pt>
                <c:pt idx="80">
                  <c:v>4965</c:v>
                </c:pt>
                <c:pt idx="81">
                  <c:v>939</c:v>
                </c:pt>
                <c:pt idx="82">
                  <c:v>1006</c:v>
                </c:pt>
                <c:pt idx="83">
                  <c:v>4920</c:v>
                </c:pt>
                <c:pt idx="84">
                  <c:v>10841</c:v>
                </c:pt>
                <c:pt idx="85">
                  <c:v>5716</c:v>
                </c:pt>
                <c:pt idx="86">
                  <c:v>5112</c:v>
                </c:pt>
                <c:pt idx="87">
                  <c:v>199</c:v>
                </c:pt>
                <c:pt idx="88">
                  <c:v>5281</c:v>
                </c:pt>
                <c:pt idx="89">
                  <c:v>0</c:v>
                </c:pt>
                <c:pt idx="90">
                  <c:v>471</c:v>
                </c:pt>
                <c:pt idx="91">
                  <c:v>1005</c:v>
                </c:pt>
                <c:pt idx="92">
                  <c:v>590</c:v>
                </c:pt>
                <c:pt idx="93">
                  <c:v>388</c:v>
                </c:pt>
                <c:pt idx="94">
                  <c:v>5649</c:v>
                </c:pt>
                <c:pt idx="95">
                  <c:v>1777</c:v>
                </c:pt>
                <c:pt idx="96">
                  <c:v>404</c:v>
                </c:pt>
                <c:pt idx="97">
                  <c:v>3456</c:v>
                </c:pt>
                <c:pt idx="98">
                  <c:v>2655</c:v>
                </c:pt>
                <c:pt idx="99">
                  <c:v>3858</c:v>
                </c:pt>
                <c:pt idx="100">
                  <c:v>3770</c:v>
                </c:pt>
                <c:pt idx="101">
                  <c:v>1883</c:v>
                </c:pt>
                <c:pt idx="102">
                  <c:v>446</c:v>
                </c:pt>
                <c:pt idx="103">
                  <c:v>2753</c:v>
                </c:pt>
                <c:pt idx="104">
                  <c:v>1780</c:v>
                </c:pt>
                <c:pt idx="105">
                  <c:v>30071</c:v>
                </c:pt>
                <c:pt idx="106">
                  <c:v>1315</c:v>
                </c:pt>
                <c:pt idx="107">
                  <c:v>2790</c:v>
                </c:pt>
                <c:pt idx="108">
                  <c:v>8032</c:v>
                </c:pt>
                <c:pt idx="109">
                  <c:v>13560</c:v>
                </c:pt>
                <c:pt idx="110">
                  <c:v>20296</c:v>
                </c:pt>
                <c:pt idx="111">
                  <c:v>2665</c:v>
                </c:pt>
                <c:pt idx="112">
                  <c:v>6511</c:v>
                </c:pt>
                <c:pt idx="113">
                  <c:v>1029</c:v>
                </c:pt>
                <c:pt idx="114">
                  <c:v>3697</c:v>
                </c:pt>
                <c:pt idx="115">
                  <c:v>2314</c:v>
                </c:pt>
                <c:pt idx="116">
                  <c:v>984</c:v>
                </c:pt>
                <c:pt idx="117">
                  <c:v>2973</c:v>
                </c:pt>
                <c:pt idx="118">
                  <c:v>21091</c:v>
                </c:pt>
                <c:pt idx="119">
                  <c:v>5938</c:v>
                </c:pt>
                <c:pt idx="120">
                  <c:v>7132</c:v>
                </c:pt>
                <c:pt idx="121">
                  <c:v>4284</c:v>
                </c:pt>
                <c:pt idx="122">
                  <c:v>2114</c:v>
                </c:pt>
                <c:pt idx="123">
                  <c:v>1191</c:v>
                </c:pt>
                <c:pt idx="124">
                  <c:v>5646</c:v>
                </c:pt>
                <c:pt idx="125">
                  <c:v>0</c:v>
                </c:pt>
                <c:pt idx="126">
                  <c:v>2103</c:v>
                </c:pt>
                <c:pt idx="127">
                  <c:v>894</c:v>
                </c:pt>
                <c:pt idx="128">
                  <c:v>3912</c:v>
                </c:pt>
                <c:pt idx="129">
                  <c:v>1364</c:v>
                </c:pt>
                <c:pt idx="130">
                  <c:v>2368</c:v>
                </c:pt>
                <c:pt idx="131">
                  <c:v>1641</c:v>
                </c:pt>
                <c:pt idx="132">
                  <c:v>3885</c:v>
                </c:pt>
                <c:pt idx="133">
                  <c:v>2831</c:v>
                </c:pt>
                <c:pt idx="134">
                  <c:v>1485</c:v>
                </c:pt>
                <c:pt idx="135">
                  <c:v>1705</c:v>
                </c:pt>
                <c:pt idx="136">
                  <c:v>4199</c:v>
                </c:pt>
                <c:pt idx="137">
                  <c:v>8966</c:v>
                </c:pt>
                <c:pt idx="138">
                  <c:v>1833</c:v>
                </c:pt>
                <c:pt idx="139">
                  <c:v>478</c:v>
                </c:pt>
                <c:pt idx="140">
                  <c:v>2371</c:v>
                </c:pt>
                <c:pt idx="141">
                  <c:v>898</c:v>
                </c:pt>
                <c:pt idx="142">
                  <c:v>3325</c:v>
                </c:pt>
                <c:pt idx="143">
                  <c:v>530</c:v>
                </c:pt>
                <c:pt idx="144">
                  <c:v>5363</c:v>
                </c:pt>
                <c:pt idx="145">
                  <c:v>159</c:v>
                </c:pt>
                <c:pt idx="146">
                  <c:v>3237</c:v>
                </c:pt>
                <c:pt idx="147">
                  <c:v>11934</c:v>
                </c:pt>
                <c:pt idx="148">
                  <c:v>4506</c:v>
                </c:pt>
                <c:pt idx="149">
                  <c:v>1125</c:v>
                </c:pt>
                <c:pt idx="150">
                  <c:v>0</c:v>
                </c:pt>
                <c:pt idx="151">
                  <c:v>998</c:v>
                </c:pt>
                <c:pt idx="152">
                  <c:v>596</c:v>
                </c:pt>
                <c:pt idx="153">
                  <c:v>1961</c:v>
                </c:pt>
                <c:pt idx="154">
                  <c:v>4626</c:v>
                </c:pt>
                <c:pt idx="155">
                  <c:v>10985</c:v>
                </c:pt>
                <c:pt idx="156">
                  <c:v>4395</c:v>
                </c:pt>
                <c:pt idx="157">
                  <c:v>4210</c:v>
                </c:pt>
                <c:pt idx="158">
                  <c:v>3628</c:v>
                </c:pt>
                <c:pt idx="159">
                  <c:v>2827</c:v>
                </c:pt>
                <c:pt idx="160">
                  <c:v>5119</c:v>
                </c:pt>
                <c:pt idx="161">
                  <c:v>1117</c:v>
                </c:pt>
                <c:pt idx="162">
                  <c:v>2361</c:v>
                </c:pt>
                <c:pt idx="163">
                  <c:v>1801</c:v>
                </c:pt>
                <c:pt idx="164">
                  <c:v>2967</c:v>
                </c:pt>
                <c:pt idx="165">
                  <c:v>6309</c:v>
                </c:pt>
                <c:pt idx="166">
                  <c:v>3148</c:v>
                </c:pt>
                <c:pt idx="167">
                  <c:v>3835</c:v>
                </c:pt>
                <c:pt idx="168">
                  <c:v>2475</c:v>
                </c:pt>
                <c:pt idx="169">
                  <c:v>3519</c:v>
                </c:pt>
                <c:pt idx="170">
                  <c:v>1599</c:v>
                </c:pt>
                <c:pt idx="171">
                  <c:v>2139</c:v>
                </c:pt>
                <c:pt idx="172">
                  <c:v>1772</c:v>
                </c:pt>
                <c:pt idx="173">
                  <c:v>3360</c:v>
                </c:pt>
                <c:pt idx="174">
                  <c:v>910</c:v>
                </c:pt>
                <c:pt idx="175">
                  <c:v>3172</c:v>
                </c:pt>
                <c:pt idx="176">
                  <c:v>4336</c:v>
                </c:pt>
                <c:pt idx="177">
                  <c:v>1246</c:v>
                </c:pt>
                <c:pt idx="178">
                  <c:v>2231</c:v>
                </c:pt>
                <c:pt idx="179">
                  <c:v>9974</c:v>
                </c:pt>
                <c:pt idx="180">
                  <c:v>587</c:v>
                </c:pt>
                <c:pt idx="181">
                  <c:v>4515</c:v>
                </c:pt>
                <c:pt idx="182">
                  <c:v>405</c:v>
                </c:pt>
                <c:pt idx="183">
                  <c:v>15318</c:v>
                </c:pt>
                <c:pt idx="184">
                  <c:v>7583</c:v>
                </c:pt>
                <c:pt idx="185">
                  <c:v>4046</c:v>
                </c:pt>
                <c:pt idx="186">
                  <c:v>16311</c:v>
                </c:pt>
                <c:pt idx="187">
                  <c:v>4150</c:v>
                </c:pt>
                <c:pt idx="188">
                  <c:v>4365</c:v>
                </c:pt>
                <c:pt idx="189">
                  <c:v>5554</c:v>
                </c:pt>
                <c:pt idx="190">
                  <c:v>983</c:v>
                </c:pt>
                <c:pt idx="191">
                  <c:v>8406</c:v>
                </c:pt>
                <c:pt idx="192">
                  <c:v>12493</c:v>
                </c:pt>
                <c:pt idx="193">
                  <c:v>7482</c:v>
                </c:pt>
                <c:pt idx="194">
                  <c:v>10225</c:v>
                </c:pt>
                <c:pt idx="195">
                  <c:v>4423</c:v>
                </c:pt>
                <c:pt idx="196">
                  <c:v>2888</c:v>
                </c:pt>
                <c:pt idx="197">
                  <c:v>4577</c:v>
                </c:pt>
                <c:pt idx="198">
                  <c:v>3654</c:v>
                </c:pt>
                <c:pt idx="199">
                  <c:v>5465</c:v>
                </c:pt>
                <c:pt idx="200">
                  <c:v>2389</c:v>
                </c:pt>
                <c:pt idx="201">
                  <c:v>4925</c:v>
                </c:pt>
                <c:pt idx="202">
                  <c:v>2051</c:v>
                </c:pt>
                <c:pt idx="203">
                  <c:v>1010</c:v>
                </c:pt>
                <c:pt idx="204">
                  <c:v>6960</c:v>
                </c:pt>
                <c:pt idx="205">
                  <c:v>3207</c:v>
                </c:pt>
                <c:pt idx="206">
                  <c:v>1730</c:v>
                </c:pt>
                <c:pt idx="207">
                  <c:v>6605</c:v>
                </c:pt>
                <c:pt idx="208">
                  <c:v>14631</c:v>
                </c:pt>
                <c:pt idx="209">
                  <c:v>11282</c:v>
                </c:pt>
                <c:pt idx="210">
                  <c:v>6277</c:v>
                </c:pt>
                <c:pt idx="211">
                  <c:v>1024</c:v>
                </c:pt>
                <c:pt idx="212">
                  <c:v>1900</c:v>
                </c:pt>
                <c:pt idx="213">
                  <c:v>1737</c:v>
                </c:pt>
                <c:pt idx="214">
                  <c:v>3148</c:v>
                </c:pt>
                <c:pt idx="215">
                  <c:v>2902</c:v>
                </c:pt>
                <c:pt idx="216">
                  <c:v>1042</c:v>
                </c:pt>
                <c:pt idx="217">
                  <c:v>2234</c:v>
                </c:pt>
                <c:pt idx="218">
                  <c:v>3543</c:v>
                </c:pt>
                <c:pt idx="219">
                  <c:v>464</c:v>
                </c:pt>
                <c:pt idx="220">
                  <c:v>10178</c:v>
                </c:pt>
                <c:pt idx="221">
                  <c:v>3630</c:v>
                </c:pt>
                <c:pt idx="222">
                  <c:v>4264</c:v>
                </c:pt>
                <c:pt idx="223">
                  <c:v>1899</c:v>
                </c:pt>
                <c:pt idx="224">
                  <c:v>946</c:v>
                </c:pt>
                <c:pt idx="225">
                  <c:v>1118</c:v>
                </c:pt>
                <c:pt idx="226">
                  <c:v>1993</c:v>
                </c:pt>
                <c:pt idx="227">
                  <c:v>4353</c:v>
                </c:pt>
                <c:pt idx="228">
                  <c:v>3843</c:v>
                </c:pt>
                <c:pt idx="229">
                  <c:v>1139</c:v>
                </c:pt>
                <c:pt idx="230">
                  <c:v>226</c:v>
                </c:pt>
                <c:pt idx="231">
                  <c:v>1570</c:v>
                </c:pt>
                <c:pt idx="232">
                  <c:v>1980</c:v>
                </c:pt>
                <c:pt idx="233">
                  <c:v>448</c:v>
                </c:pt>
                <c:pt idx="234">
                  <c:v>625</c:v>
                </c:pt>
                <c:pt idx="235">
                  <c:v>370</c:v>
                </c:pt>
                <c:pt idx="236">
                  <c:v>6754</c:v>
                </c:pt>
                <c:pt idx="237">
                  <c:v>962</c:v>
                </c:pt>
                <c:pt idx="238">
                  <c:v>1158</c:v>
                </c:pt>
                <c:pt idx="239">
                  <c:v>3275</c:v>
                </c:pt>
                <c:pt idx="240">
                  <c:v>5222</c:v>
                </c:pt>
                <c:pt idx="241">
                  <c:v>3069</c:v>
                </c:pt>
                <c:pt idx="242">
                  <c:v>672</c:v>
                </c:pt>
                <c:pt idx="243">
                  <c:v>1173</c:v>
                </c:pt>
                <c:pt idx="244">
                  <c:v>1663</c:v>
                </c:pt>
                <c:pt idx="245">
                  <c:v>2657</c:v>
                </c:pt>
                <c:pt idx="246">
                  <c:v>529</c:v>
                </c:pt>
                <c:pt idx="247">
                  <c:v>82</c:v>
                </c:pt>
                <c:pt idx="248">
                  <c:v>2374</c:v>
                </c:pt>
                <c:pt idx="249">
                  <c:v>2193</c:v>
                </c:pt>
                <c:pt idx="250">
                  <c:v>3124</c:v>
                </c:pt>
                <c:pt idx="251">
                  <c:v>292</c:v>
                </c:pt>
                <c:pt idx="252">
                  <c:v>7578</c:v>
                </c:pt>
                <c:pt idx="253">
                  <c:v>489</c:v>
                </c:pt>
                <c:pt idx="254">
                  <c:v>672</c:v>
                </c:pt>
                <c:pt idx="255">
                  <c:v>1541</c:v>
                </c:pt>
                <c:pt idx="256">
                  <c:v>162</c:v>
                </c:pt>
              </c:numCache>
            </c:numRef>
          </c:val>
          <c:extLst>
            <c:ext xmlns:c16="http://schemas.microsoft.com/office/drawing/2014/chart" uri="{C3380CC4-5D6E-409C-BE32-E72D297353CC}">
              <c16:uniqueId val="{00000001-24B4-4192-B12A-29250E2F371B}"/>
            </c:ext>
          </c:extLst>
        </c:ser>
        <c:dLbls>
          <c:showLegendKey val="0"/>
          <c:showVal val="0"/>
          <c:showCatName val="0"/>
          <c:showSerName val="0"/>
          <c:showPercent val="0"/>
          <c:showBubbleSize val="0"/>
        </c:dLbls>
        <c:gapWidth val="150"/>
        <c:axId val="645859056"/>
        <c:axId val="645864816"/>
      </c:barChart>
      <c:dateAx>
        <c:axId val="598132080"/>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1800000" spcFirstLastPara="1" vertOverflow="ellipsis" wrap="square" anchor="ctr" anchorCtr="1"/>
          <a:lstStyle/>
          <a:p>
            <a:pPr>
              <a:defRPr sz="1200" b="0" i="0" u="none" strike="noStrike" kern="1200" baseline="0">
                <a:solidFill>
                  <a:schemeClr val="tx1"/>
                </a:solidFill>
                <a:latin typeface="Calibri" panose="020F0502020204030204" pitchFamily="34" charset="0"/>
                <a:ea typeface="+mn-ea"/>
                <a:cs typeface="Calibri" panose="020F0502020204030204" pitchFamily="34" charset="0"/>
              </a:defRPr>
            </a:pPr>
            <a:endParaRPr lang="it-IT"/>
          </a:p>
        </c:txPr>
        <c:crossAx val="598134000"/>
        <c:crosses val="autoZero"/>
        <c:auto val="1"/>
        <c:lblOffset val="100"/>
        <c:baseTimeUnit val="days"/>
      </c:dateAx>
      <c:valAx>
        <c:axId val="598134000"/>
        <c:scaling>
          <c:orientation val="minMax"/>
          <c:min val="12"/>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Calibri" panose="020F0502020204030204" pitchFamily="34" charset="0"/>
                <a:ea typeface="+mn-ea"/>
                <a:cs typeface="Calibri" panose="020F0502020204030204" pitchFamily="34" charset="0"/>
              </a:defRPr>
            </a:pPr>
            <a:endParaRPr lang="it-IT"/>
          </a:p>
        </c:txPr>
        <c:crossAx val="598132080"/>
        <c:crosses val="autoZero"/>
        <c:crossBetween val="between"/>
      </c:valAx>
      <c:valAx>
        <c:axId val="645864816"/>
        <c:scaling>
          <c:orientation val="minMax"/>
          <c:max val="140000"/>
        </c:scaling>
        <c:delete val="0"/>
        <c:axPos val="r"/>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Calibri" panose="020F0502020204030204" pitchFamily="34" charset="0"/>
                <a:ea typeface="+mn-ea"/>
                <a:cs typeface="Calibri" panose="020F0502020204030204" pitchFamily="34" charset="0"/>
              </a:defRPr>
            </a:pPr>
            <a:endParaRPr lang="it-IT"/>
          </a:p>
        </c:txPr>
        <c:crossAx val="645859056"/>
        <c:crosses val="max"/>
        <c:crossBetween val="between"/>
      </c:valAx>
      <c:dateAx>
        <c:axId val="645859056"/>
        <c:scaling>
          <c:orientation val="minMax"/>
        </c:scaling>
        <c:delete val="1"/>
        <c:axPos val="b"/>
        <c:numFmt formatCode="m/d/yyyy" sourceLinked="1"/>
        <c:majorTickMark val="out"/>
        <c:minorTickMark val="none"/>
        <c:tickLblPos val="nextTo"/>
        <c:crossAx val="645864816"/>
        <c:crosses val="autoZero"/>
        <c:auto val="1"/>
        <c:lblOffset val="100"/>
        <c:baseTimeUnit val="days"/>
      </c:dateAx>
      <c:spPr>
        <a:noFill/>
        <a:ln>
          <a:noFill/>
        </a:ln>
        <a:effectLst/>
      </c:spPr>
    </c:plotArea>
    <c:legend>
      <c:legendPos val="b"/>
      <c:layout>
        <c:manualLayout>
          <c:xMode val="edge"/>
          <c:yMode val="edge"/>
          <c:x val="1.3989638190209226E-2"/>
          <c:y val="2.1619883721431372E-2"/>
          <c:w val="0.32259963356240595"/>
          <c:h val="3.694607139624788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libri" panose="020F0502020204030204" pitchFamily="34" charset="0"/>
              <a:ea typeface="+mn-ea"/>
              <a:cs typeface="Calibri" panose="020F0502020204030204" pitchFamily="34" charset="0"/>
            </a:defRPr>
          </a:pPr>
          <a:endParaRPr lang="it-IT"/>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Calibri" panose="020F0502020204030204" pitchFamily="34" charset="0"/>
          <a:cs typeface="Calibri" panose="020F0502020204030204" pitchFamily="34" charset="0"/>
        </a:defRPr>
      </a:pPr>
      <a:endParaRPr lang="it-IT"/>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606120836837141E-2"/>
          <c:y val="6.6844965277777779E-2"/>
          <c:w val="0.93478283237503512"/>
          <c:h val="0.88018369168247557"/>
        </c:manualLayout>
      </c:layout>
      <c:bubbleChart>
        <c:varyColors val="0"/>
        <c:ser>
          <c:idx val="0"/>
          <c:order val="0"/>
          <c:tx>
            <c:strRef>
              <c:f>Foglio1!$B$1</c:f>
              <c:strCache>
                <c:ptCount val="1"/>
                <c:pt idx="0">
                  <c:v>Marginalità</c:v>
                </c:pt>
              </c:strCache>
            </c:strRef>
          </c:tx>
          <c:spPr>
            <a:solidFill>
              <a:schemeClr val="accent1">
                <a:alpha val="75000"/>
              </a:schemeClr>
            </a:solidFill>
            <a:ln>
              <a:solidFill>
                <a:schemeClr val="tx1"/>
              </a:solidFill>
            </a:ln>
            <a:effectLst/>
          </c:spPr>
          <c:invertIfNegative val="0"/>
          <c:dPt>
            <c:idx val="0"/>
            <c:invertIfNegative val="0"/>
            <c:bubble3D val="0"/>
            <c:spPr>
              <a:solidFill>
                <a:srgbClr val="C00000"/>
              </a:solidFill>
              <a:ln>
                <a:solidFill>
                  <a:schemeClr val="tx1"/>
                </a:solidFill>
              </a:ln>
              <a:effectLst/>
            </c:spPr>
            <c:extLst>
              <c:ext xmlns:c16="http://schemas.microsoft.com/office/drawing/2014/chart" uri="{C3380CC4-5D6E-409C-BE32-E72D297353CC}">
                <c16:uniqueId val="{00000001-5AB3-4D0B-8292-32A945A655B3}"/>
              </c:ext>
            </c:extLst>
          </c:dPt>
          <c:dLbls>
            <c:dLbl>
              <c:idx val="0"/>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DEACA4CA-91E0-4A2D-9F49-EB5AC28E4E79}" type="CELLRANGE">
                      <a:rPr lang="en-US"/>
                      <a:pPr>
                        <a:defRPr>
                          <a:solidFill>
                            <a:schemeClr val="bg1"/>
                          </a:solidFill>
                        </a:defRPr>
                      </a:pPr>
                      <a:t>[INTERVALLOCELLE]</a:t>
                    </a:fld>
                    <a:endParaRPr lang="it-IT"/>
                  </a:p>
                </c:rich>
              </c:tx>
              <c:numFmt formatCode="_-* #,##0.0_-;\-* #,##0.0_-;_-* &quot;-&quot;??_-;_-@_-"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it-IT"/>
                </a:p>
              </c:txPr>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5AB3-4D0B-8292-32A945A655B3}"/>
                </c:ext>
              </c:extLst>
            </c:dLbl>
            <c:dLbl>
              <c:idx val="1"/>
              <c:tx>
                <c:rich>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fld id="{A69CBDBF-DCF7-4C11-BC46-A937CEF083E1}" type="CELLRANGE">
                      <a:rPr lang="en-US"/>
                      <a:pPr>
                        <a:defRPr/>
                      </a:pPr>
                      <a:t>[INTERVALLOCELLE]</a:t>
                    </a:fld>
                    <a:endParaRPr lang="it-IT"/>
                  </a:p>
                </c:rich>
              </c:tx>
              <c:numFmt formatCode="_-* #,##0.0_-;\-* #,##0.0_-;_-* &quot;-&quot;??_-;_-@_-" sourceLinked="0"/>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endParaRPr lang="it-IT"/>
                </a:p>
              </c:txPr>
              <c:dLblPos val="ctr"/>
              <c:showLegendKey val="0"/>
              <c:showVal val="0"/>
              <c:showCatName val="0"/>
              <c:showSerName val="0"/>
              <c:showPercent val="0"/>
              <c:showBubbleSize val="0"/>
              <c:extLst>
                <c:ext xmlns:c15="http://schemas.microsoft.com/office/drawing/2012/chart" uri="{CE6537A1-D6FC-4f65-9D91-7224C49458BB}">
                  <c15:layout>
                    <c:manualLayout>
                      <c:w val="9.4558843537414963E-2"/>
                      <c:h val="7.9848730158730147E-2"/>
                    </c:manualLayout>
                  </c15:layout>
                  <c15:dlblFieldTable/>
                  <c15:showDataLabelsRange val="1"/>
                </c:ext>
                <c:ext xmlns:c16="http://schemas.microsoft.com/office/drawing/2014/chart" uri="{C3380CC4-5D6E-409C-BE32-E72D297353CC}">
                  <c16:uniqueId val="{00000002-5AB3-4D0B-8292-32A945A655B3}"/>
                </c:ext>
              </c:extLst>
            </c:dLbl>
            <c:dLbl>
              <c:idx val="2"/>
              <c:tx>
                <c:rich>
                  <a:bodyPr/>
                  <a:lstStyle/>
                  <a:p>
                    <a:fld id="{25A50399-ACBA-4622-9937-71B794A2FF0A}"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5AB3-4D0B-8292-32A945A655B3}"/>
                </c:ext>
              </c:extLst>
            </c:dLbl>
            <c:dLbl>
              <c:idx val="3"/>
              <c:tx>
                <c:rich>
                  <a:bodyPr/>
                  <a:lstStyle/>
                  <a:p>
                    <a:fld id="{7829B719-20B8-4179-9109-586DBB6654AB}"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5AB3-4D0B-8292-32A945A655B3}"/>
                </c:ext>
              </c:extLst>
            </c:dLbl>
            <c:dLbl>
              <c:idx val="4"/>
              <c:tx>
                <c:rich>
                  <a:bodyPr/>
                  <a:lstStyle/>
                  <a:p>
                    <a:fld id="{9D391D7E-61FD-4969-847F-EC2C0F0E9DAA}"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5AB3-4D0B-8292-32A945A655B3}"/>
                </c:ext>
              </c:extLst>
            </c:dLbl>
            <c:dLbl>
              <c:idx val="5"/>
              <c:tx>
                <c:rich>
                  <a:bodyPr/>
                  <a:lstStyle/>
                  <a:p>
                    <a:fld id="{94830591-A5B6-43DB-A41F-076B02EEC8DD}"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5AB3-4D0B-8292-32A945A655B3}"/>
                </c:ext>
              </c:extLst>
            </c:dLbl>
            <c:dLbl>
              <c:idx val="6"/>
              <c:tx>
                <c:rich>
                  <a:bodyPr/>
                  <a:lstStyle/>
                  <a:p>
                    <a:fld id="{F8700A80-BC8C-420F-A1DE-7C0FAAB909F9}"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5AB3-4D0B-8292-32A945A655B3}"/>
                </c:ext>
              </c:extLst>
            </c:dLbl>
            <c:numFmt formatCode="_-* #,##0.0_-;\-* #,##0.0_-;_-* &quot;-&quot;??_-;_-@_-"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Foglio1!$A$2:$A$8</c:f>
              <c:numCache>
                <c:formatCode>_-* #,##0.0_-;\-* #,##0.0_-;_-* "-"??_-;_-@_-</c:formatCode>
                <c:ptCount val="7"/>
                <c:pt idx="0">
                  <c:v>4</c:v>
                </c:pt>
                <c:pt idx="1">
                  <c:v>2</c:v>
                </c:pt>
                <c:pt idx="2">
                  <c:v>2.5</c:v>
                </c:pt>
                <c:pt idx="3">
                  <c:v>3</c:v>
                </c:pt>
                <c:pt idx="4">
                  <c:v>1</c:v>
                </c:pt>
                <c:pt idx="5">
                  <c:v>5</c:v>
                </c:pt>
                <c:pt idx="6">
                  <c:v>1</c:v>
                </c:pt>
              </c:numCache>
            </c:numRef>
          </c:xVal>
          <c:yVal>
            <c:numRef>
              <c:f>Foglio1!$B$2:$B$8</c:f>
              <c:numCache>
                <c:formatCode>_-* #,##0.0_-;\-* #,##0.0_-;_-* "-"??_-;_-@_-</c:formatCode>
                <c:ptCount val="7"/>
                <c:pt idx="0">
                  <c:v>5</c:v>
                </c:pt>
                <c:pt idx="1">
                  <c:v>3</c:v>
                </c:pt>
                <c:pt idx="2">
                  <c:v>2</c:v>
                </c:pt>
                <c:pt idx="3">
                  <c:v>3</c:v>
                </c:pt>
                <c:pt idx="4">
                  <c:v>1</c:v>
                </c:pt>
                <c:pt idx="5">
                  <c:v>4</c:v>
                </c:pt>
                <c:pt idx="6">
                  <c:v>4</c:v>
                </c:pt>
              </c:numCache>
            </c:numRef>
          </c:yVal>
          <c:bubbleSize>
            <c:numRef>
              <c:f>Foglio1!$C$2:$C$8</c:f>
              <c:numCache>
                <c:formatCode>_(* #,##0.00_);_(* \(#,##0.00\);_(* "-"??_);_(@_)</c:formatCode>
                <c:ptCount val="7"/>
                <c:pt idx="0">
                  <c:v>450</c:v>
                </c:pt>
                <c:pt idx="1">
                  <c:v>800</c:v>
                </c:pt>
                <c:pt idx="2">
                  <c:v>2000</c:v>
                </c:pt>
                <c:pt idx="3">
                  <c:v>832</c:v>
                </c:pt>
                <c:pt idx="4">
                  <c:v>717</c:v>
                </c:pt>
                <c:pt idx="5">
                  <c:v>650</c:v>
                </c:pt>
                <c:pt idx="6">
                  <c:v>2000</c:v>
                </c:pt>
              </c:numCache>
            </c:numRef>
          </c:bubbleSize>
          <c:bubble3D val="0"/>
          <c:extLst>
            <c:ext xmlns:c15="http://schemas.microsoft.com/office/drawing/2012/chart" uri="{02D57815-91ED-43cb-92C2-25804820EDAC}">
              <c15:datalabelsRange>
                <c15:f>Foglio1!$D$2:$D$8</c15:f>
                <c15:dlblRangeCache>
                  <c:ptCount val="7"/>
                  <c:pt idx="0">
                    <c:v>T&amp;R</c:v>
                  </c:pt>
                  <c:pt idx="1">
                    <c:v>Portable Audio</c:v>
                  </c:pt>
                  <c:pt idx="2">
                    <c:v>MI</c:v>
                  </c:pt>
                  <c:pt idx="3">
                    <c:v>Installed
Leisure</c:v>
                  </c:pt>
                  <c:pt idx="4">
                    <c:v>Commercial 
Audio</c:v>
                  </c:pt>
                  <c:pt idx="5">
                    <c:v>Prosumer</c:v>
                  </c:pt>
                  <c:pt idx="6">
                    <c:v>Car AM</c:v>
                  </c:pt>
                </c15:dlblRangeCache>
              </c15:datalabelsRange>
            </c:ext>
            <c:ext xmlns:c16="http://schemas.microsoft.com/office/drawing/2014/chart" uri="{C3380CC4-5D6E-409C-BE32-E72D297353CC}">
              <c16:uniqueId val="{00000008-5AB3-4D0B-8292-32A945A655B3}"/>
            </c:ext>
          </c:extLst>
        </c:ser>
        <c:dLbls>
          <c:showLegendKey val="0"/>
          <c:showVal val="0"/>
          <c:showCatName val="0"/>
          <c:showSerName val="0"/>
          <c:showPercent val="0"/>
          <c:showBubbleSize val="0"/>
        </c:dLbls>
        <c:bubbleScale val="100"/>
        <c:showNegBubbles val="0"/>
        <c:axId val="939375088"/>
        <c:axId val="939375504"/>
      </c:bubbleChart>
      <c:valAx>
        <c:axId val="939375088"/>
        <c:scaling>
          <c:orientation val="minMax"/>
        </c:scaling>
        <c:delete val="0"/>
        <c:axPos val="b"/>
        <c:title>
          <c:tx>
            <c:rich>
              <a:bodyPr rot="0" spcFirstLastPara="1" vertOverflow="ellipsis" vert="horz" wrap="square" anchor="b" anchorCtr="1"/>
              <a:lstStyle/>
              <a:p>
                <a:pPr>
                  <a:defRPr sz="1330" b="0" i="0" u="none" strike="noStrike" kern="1200" baseline="0">
                    <a:solidFill>
                      <a:schemeClr val="tx1"/>
                    </a:solidFill>
                    <a:latin typeface="+mn-lt"/>
                    <a:ea typeface="+mn-ea"/>
                    <a:cs typeface="+mn-cs"/>
                  </a:defRPr>
                </a:pPr>
                <a:r>
                  <a:rPr lang="en-GB" sz="1400" dirty="0"/>
                  <a:t>Level</a:t>
                </a:r>
                <a:r>
                  <a:rPr lang="en-GB" sz="1400" baseline="0" dirty="0"/>
                  <a:t> </a:t>
                </a:r>
                <a:r>
                  <a:rPr lang="en-GB" sz="1400" dirty="0"/>
                  <a:t>of personalization</a:t>
                </a:r>
              </a:p>
            </c:rich>
          </c:tx>
          <c:layout>
            <c:manualLayout>
              <c:xMode val="edge"/>
              <c:yMode val="edge"/>
              <c:x val="0.73084852607709749"/>
              <c:y val="0.95950111111111114"/>
            </c:manualLayout>
          </c:layout>
          <c:overlay val="0"/>
          <c:spPr>
            <a:noFill/>
            <a:ln>
              <a:noFill/>
            </a:ln>
            <a:effectLst/>
          </c:spPr>
          <c:txPr>
            <a:bodyPr rot="0" spcFirstLastPara="1" vertOverflow="ellipsis" vert="horz" wrap="square" anchor="b" anchorCtr="1"/>
            <a:lstStyle/>
            <a:p>
              <a:pPr>
                <a:defRPr sz="1330" b="0" i="0" u="none" strike="noStrike" kern="1200" baseline="0">
                  <a:solidFill>
                    <a:schemeClr val="tx1"/>
                  </a:solidFill>
                  <a:latin typeface="+mn-lt"/>
                  <a:ea typeface="+mn-ea"/>
                  <a:cs typeface="+mn-cs"/>
                </a:defRPr>
              </a:pPr>
              <a:endParaRPr lang="it-IT"/>
            </a:p>
          </c:txPr>
        </c:title>
        <c:numFmt formatCode="_-* #,##0.0_-;\-* #,##0.0_-;_-* &quot;-&quot;??_-;_-@_-" sourceLinked="1"/>
        <c:majorTickMark val="none"/>
        <c:minorTickMark val="none"/>
        <c:tickLblPos val="nextTo"/>
        <c:spPr>
          <a:noFill/>
          <a:ln w="9525" cap="flat" cmpd="sng" algn="ctr">
            <a:solidFill>
              <a:schemeClr val="tx1"/>
            </a:solidFill>
            <a:round/>
            <a:tailEnd type="triangle"/>
          </a:ln>
          <a:effectLst/>
        </c:spPr>
        <c:txPr>
          <a:bodyPr rot="0" spcFirstLastPara="1" vertOverflow="ellipsis" wrap="square" anchor="ctr" anchorCtr="1"/>
          <a:lstStyle/>
          <a:p>
            <a:pPr>
              <a:defRPr sz="1197" b="0" i="0" u="none" strike="noStrike" kern="1200" baseline="0">
                <a:noFill/>
                <a:latin typeface="+mn-lt"/>
                <a:ea typeface="+mn-ea"/>
                <a:cs typeface="+mn-cs"/>
              </a:defRPr>
            </a:pPr>
            <a:endParaRPr lang="it-IT"/>
          </a:p>
        </c:txPr>
        <c:crossAx val="939375504"/>
        <c:crosses val="autoZero"/>
        <c:crossBetween val="midCat"/>
      </c:valAx>
      <c:valAx>
        <c:axId val="93937550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GB" sz="1400" dirty="0"/>
                  <a:t>Price</a:t>
                </a:r>
              </a:p>
            </c:rich>
          </c:tx>
          <c:layout>
            <c:manualLayout>
              <c:xMode val="edge"/>
              <c:yMode val="edge"/>
              <c:x val="9.3519503418800585E-3"/>
              <c:y val="9.1696968304506979E-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it-IT"/>
            </a:p>
          </c:txPr>
        </c:title>
        <c:numFmt formatCode="_-* #,##0.0_-;\-* #,##0.0_-;_-* &quot;-&quot;??_-;_-@_-" sourceLinked="1"/>
        <c:majorTickMark val="none"/>
        <c:minorTickMark val="none"/>
        <c:tickLblPos val="nextTo"/>
        <c:spPr>
          <a:noFill/>
          <a:ln w="9525" cap="flat" cmpd="sng" algn="ctr">
            <a:solidFill>
              <a:schemeClr val="tx1"/>
            </a:solidFill>
            <a:round/>
            <a:tailEnd type="triangle"/>
          </a:ln>
          <a:effectLst/>
        </c:spPr>
        <c:txPr>
          <a:bodyPr rot="-60000000" spcFirstLastPara="1" vertOverflow="ellipsis" vert="horz" wrap="square" anchor="ctr" anchorCtr="1"/>
          <a:lstStyle/>
          <a:p>
            <a:pPr>
              <a:defRPr sz="1197" b="0" i="0" u="none" strike="noStrike" kern="1200" baseline="0">
                <a:noFill/>
                <a:latin typeface="+mn-lt"/>
                <a:ea typeface="+mn-ea"/>
                <a:cs typeface="+mn-cs"/>
              </a:defRPr>
            </a:pPr>
            <a:endParaRPr lang="it-IT"/>
          </a:p>
        </c:txPr>
        <c:crossAx val="939375088"/>
        <c:crosses val="autoZero"/>
        <c:crossBetween val="midCat"/>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it-IT"/>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378384028937179E-2"/>
          <c:y val="8.0767818574373984E-2"/>
          <c:w val="0.93478283237503512"/>
          <c:h val="0.88018369168247557"/>
        </c:manualLayout>
      </c:layout>
      <c:bubbleChart>
        <c:varyColors val="0"/>
        <c:ser>
          <c:idx val="0"/>
          <c:order val="0"/>
          <c:tx>
            <c:strRef>
              <c:f>Foglio1!$B$1</c:f>
              <c:strCache>
                <c:ptCount val="1"/>
                <c:pt idx="0">
                  <c:v>Marginalità</c:v>
                </c:pt>
              </c:strCache>
            </c:strRef>
          </c:tx>
          <c:spPr>
            <a:solidFill>
              <a:schemeClr val="accent1">
                <a:alpha val="75000"/>
              </a:schemeClr>
            </a:solidFill>
            <a:ln>
              <a:solidFill>
                <a:schemeClr val="tx1"/>
              </a:solidFill>
            </a:ln>
            <a:effectLst/>
          </c:spPr>
          <c:invertIfNegative val="0"/>
          <c:dPt>
            <c:idx val="0"/>
            <c:invertIfNegative val="0"/>
            <c:bubble3D val="0"/>
            <c:spPr>
              <a:solidFill>
                <a:schemeClr val="bg1"/>
              </a:solidFill>
              <a:ln>
                <a:solidFill>
                  <a:schemeClr val="tx1"/>
                </a:solidFill>
              </a:ln>
              <a:effectLst/>
            </c:spPr>
            <c:extLst>
              <c:ext xmlns:c16="http://schemas.microsoft.com/office/drawing/2014/chart" uri="{C3380CC4-5D6E-409C-BE32-E72D297353CC}">
                <c16:uniqueId val="{00000001-D5F5-43D5-AAEF-98B1EF219104}"/>
              </c:ext>
            </c:extLst>
          </c:dPt>
          <c:dPt>
            <c:idx val="1"/>
            <c:invertIfNegative val="0"/>
            <c:bubble3D val="0"/>
            <c:spPr>
              <a:solidFill>
                <a:schemeClr val="bg1"/>
              </a:solidFill>
              <a:ln>
                <a:solidFill>
                  <a:schemeClr val="tx1"/>
                </a:solidFill>
              </a:ln>
              <a:effectLst/>
            </c:spPr>
            <c:extLst>
              <c:ext xmlns:c16="http://schemas.microsoft.com/office/drawing/2014/chart" uri="{C3380CC4-5D6E-409C-BE32-E72D297353CC}">
                <c16:uniqueId val="{00000003-D5F5-43D5-AAEF-98B1EF219104}"/>
              </c:ext>
            </c:extLst>
          </c:dPt>
          <c:dPt>
            <c:idx val="3"/>
            <c:invertIfNegative val="0"/>
            <c:bubble3D val="0"/>
            <c:spPr>
              <a:solidFill>
                <a:srgbClr val="C00000"/>
              </a:solidFill>
              <a:ln>
                <a:solidFill>
                  <a:schemeClr val="tx1"/>
                </a:solidFill>
              </a:ln>
              <a:effectLst/>
            </c:spPr>
            <c:extLst>
              <c:ext xmlns:c16="http://schemas.microsoft.com/office/drawing/2014/chart" uri="{C3380CC4-5D6E-409C-BE32-E72D297353CC}">
                <c16:uniqueId val="{00000005-D5F5-43D5-AAEF-98B1EF219104}"/>
              </c:ext>
            </c:extLst>
          </c:dPt>
          <c:dLbls>
            <c:dLbl>
              <c:idx val="0"/>
              <c:tx>
                <c:rich>
                  <a:bodyPr/>
                  <a:lstStyle/>
                  <a:p>
                    <a:fld id="{6B0F8B79-36AB-463A-BC0C-BDF14AEAC2ED}" type="CELLRANGE">
                      <a:rPr lang="en-US">
                        <a:solidFill>
                          <a:schemeClr val="tx1"/>
                        </a:solidFill>
                      </a:rPr>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D5F5-43D5-AAEF-98B1EF219104}"/>
                </c:ext>
              </c:extLst>
            </c:dLbl>
            <c:dLbl>
              <c:idx val="1"/>
              <c:tx>
                <c:rich>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fld id="{49DD39AA-9A5A-422D-99F2-79DD8AD3C641}" type="CELLRANGE">
                      <a:rPr lang="en-US" dirty="0">
                        <a:solidFill>
                          <a:schemeClr val="tx1"/>
                        </a:solidFill>
                      </a:rPr>
                      <a:pPr>
                        <a:defRPr sz="1197" b="0" i="0" u="none" strike="noStrike" kern="1200" baseline="0">
                          <a:solidFill>
                            <a:schemeClr val="tx1"/>
                          </a:solidFill>
                          <a:latin typeface="+mn-lt"/>
                          <a:ea typeface="+mn-ea"/>
                          <a:cs typeface="+mn-cs"/>
                        </a:defRPr>
                      </a:pPr>
                      <a:t>[INTERVALLOCELLE]</a:t>
                    </a:fld>
                    <a:endParaRPr lang="it-IT"/>
                  </a:p>
                </c:rich>
              </c:tx>
              <c:numFmt formatCode="_-* #,##0.0_-;\-* #,##0.0_-;_-* &quot;-&quot;??_-;_-@_-" sourceLinked="0"/>
              <c:spPr>
                <a:noFill/>
                <a:ln>
                  <a:noFill/>
                </a:ln>
                <a:effectLst/>
              </c:spPr>
              <c:dLblPos val="ct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0319829931972789"/>
                      <c:h val="8.7912222222222225E-2"/>
                    </c:manualLayout>
                  </c15:layout>
                  <c15:dlblFieldTable/>
                  <c15:showDataLabelsRange val="1"/>
                </c:ext>
                <c:ext xmlns:c16="http://schemas.microsoft.com/office/drawing/2014/chart" uri="{C3380CC4-5D6E-409C-BE32-E72D297353CC}">
                  <c16:uniqueId val="{00000003-D5F5-43D5-AAEF-98B1EF219104}"/>
                </c:ext>
              </c:extLst>
            </c:dLbl>
            <c:dLbl>
              <c:idx val="2"/>
              <c:tx>
                <c:rich>
                  <a:bodyPr/>
                  <a:lstStyle/>
                  <a:p>
                    <a:fld id="{8B49D146-654E-4241-8407-B368CF6B800E}"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D5F5-43D5-AAEF-98B1EF219104}"/>
                </c:ext>
              </c:extLst>
            </c:dLbl>
            <c:dLbl>
              <c:idx val="3"/>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00C287C4-0E0C-4DD9-B80A-EC1CED8030D7}" type="CELLRANGE">
                      <a:rPr lang="it-IT"/>
                      <a:pPr>
                        <a:defRPr sz="1197" b="0" i="0" u="none" strike="noStrike" kern="1200" baseline="0">
                          <a:solidFill>
                            <a:schemeClr val="bg1"/>
                          </a:solidFill>
                          <a:latin typeface="+mn-lt"/>
                          <a:ea typeface="+mn-ea"/>
                          <a:cs typeface="+mn-cs"/>
                        </a:defRPr>
                      </a:pPr>
                      <a:t>[INTERVALLOCELLE]</a:t>
                    </a:fld>
                    <a:endParaRPr lang="it-IT"/>
                  </a:p>
                </c:rich>
              </c:tx>
              <c:numFmt formatCode="_-* #,##0.0_-;\-* #,##0.0_-;_-* &quot;-&quot;??_-;_-@_-" sourceLinked="0"/>
              <c:spPr>
                <a:noFill/>
                <a:ln>
                  <a:noFill/>
                </a:ln>
                <a:effectLst/>
              </c:spPr>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D5F5-43D5-AAEF-98B1EF219104}"/>
                </c:ext>
              </c:extLst>
            </c:dLbl>
            <c:dLbl>
              <c:idx val="4"/>
              <c:tx>
                <c:rich>
                  <a:bodyPr/>
                  <a:lstStyle/>
                  <a:p>
                    <a:fld id="{A41BB76A-7B88-4D3F-8C9F-E5F6E516B22E}"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D5F5-43D5-AAEF-98B1EF219104}"/>
                </c:ext>
              </c:extLst>
            </c:dLbl>
            <c:dLbl>
              <c:idx val="5"/>
              <c:tx>
                <c:rich>
                  <a:bodyPr/>
                  <a:lstStyle/>
                  <a:p>
                    <a:fld id="{6295CA20-2CEA-4AEA-BA0A-92D538878957}"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D5F5-43D5-AAEF-98B1EF219104}"/>
                </c:ext>
              </c:extLst>
            </c:dLbl>
            <c:dLbl>
              <c:idx val="6"/>
              <c:tx>
                <c:rich>
                  <a:bodyPr/>
                  <a:lstStyle/>
                  <a:p>
                    <a:fld id="{33C4D6EE-2407-482D-8AC4-7FDDCE236C1D}"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D5F5-43D5-AAEF-98B1EF219104}"/>
                </c:ext>
              </c:extLst>
            </c:dLbl>
            <c:numFmt formatCode="_-* #,##0.0_-;\-* #,##0.0_-;_-* &quot;-&quot;??_-;_-@_-"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Foglio1!$A$2:$A$8</c:f>
              <c:numCache>
                <c:formatCode>_-* #,##0.0_-;\-* #,##0.0_-;_-* "-"??_-;_-@_-</c:formatCode>
                <c:ptCount val="7"/>
                <c:pt idx="0">
                  <c:v>4</c:v>
                </c:pt>
                <c:pt idx="1">
                  <c:v>2</c:v>
                </c:pt>
                <c:pt idx="2">
                  <c:v>2.5</c:v>
                </c:pt>
                <c:pt idx="3">
                  <c:v>3</c:v>
                </c:pt>
                <c:pt idx="4">
                  <c:v>1</c:v>
                </c:pt>
                <c:pt idx="5">
                  <c:v>5</c:v>
                </c:pt>
                <c:pt idx="6">
                  <c:v>1</c:v>
                </c:pt>
              </c:numCache>
            </c:numRef>
          </c:xVal>
          <c:yVal>
            <c:numRef>
              <c:f>Foglio1!$B$2:$B$8</c:f>
              <c:numCache>
                <c:formatCode>_-* #,##0.0_-;\-* #,##0.0_-;_-* "-"??_-;_-@_-</c:formatCode>
                <c:ptCount val="7"/>
                <c:pt idx="0">
                  <c:v>5</c:v>
                </c:pt>
                <c:pt idx="1">
                  <c:v>3</c:v>
                </c:pt>
                <c:pt idx="2">
                  <c:v>2</c:v>
                </c:pt>
                <c:pt idx="3">
                  <c:v>3</c:v>
                </c:pt>
                <c:pt idx="4">
                  <c:v>1</c:v>
                </c:pt>
                <c:pt idx="5">
                  <c:v>4</c:v>
                </c:pt>
                <c:pt idx="6">
                  <c:v>4</c:v>
                </c:pt>
              </c:numCache>
            </c:numRef>
          </c:yVal>
          <c:bubbleSize>
            <c:numRef>
              <c:f>Foglio1!$C$2:$C$8</c:f>
              <c:numCache>
                <c:formatCode>_(* #,##0.00_);_(* \(#,##0.00\);_(* "-"??_);_(@_)</c:formatCode>
                <c:ptCount val="7"/>
                <c:pt idx="0">
                  <c:v>450</c:v>
                </c:pt>
                <c:pt idx="1">
                  <c:v>800</c:v>
                </c:pt>
                <c:pt idx="2">
                  <c:v>2000</c:v>
                </c:pt>
                <c:pt idx="3">
                  <c:v>832</c:v>
                </c:pt>
                <c:pt idx="4">
                  <c:v>717</c:v>
                </c:pt>
                <c:pt idx="5">
                  <c:v>650</c:v>
                </c:pt>
                <c:pt idx="6">
                  <c:v>2000</c:v>
                </c:pt>
              </c:numCache>
            </c:numRef>
          </c:bubbleSize>
          <c:bubble3D val="0"/>
          <c:extLst>
            <c:ext xmlns:c15="http://schemas.microsoft.com/office/drawing/2012/chart" uri="{02D57815-91ED-43cb-92C2-25804820EDAC}">
              <c15:datalabelsRange>
                <c15:f>Foglio1!$D$2:$D$8</c15:f>
                <c15:dlblRangeCache>
                  <c:ptCount val="7"/>
                  <c:pt idx="0">
                    <c:v>T&amp;R</c:v>
                  </c:pt>
                  <c:pt idx="1">
                    <c:v>Portable Audio</c:v>
                  </c:pt>
                  <c:pt idx="2">
                    <c:v>MI</c:v>
                  </c:pt>
                  <c:pt idx="3">
                    <c:v>Installed
Leisure</c:v>
                  </c:pt>
                  <c:pt idx="4">
                    <c:v>Commercial 
Audio</c:v>
                  </c:pt>
                  <c:pt idx="5">
                    <c:v>Prosumer</c:v>
                  </c:pt>
                  <c:pt idx="6">
                    <c:v>Car AM</c:v>
                  </c:pt>
                </c15:dlblRangeCache>
              </c15:datalabelsRange>
            </c:ext>
            <c:ext xmlns:c16="http://schemas.microsoft.com/office/drawing/2014/chart" uri="{C3380CC4-5D6E-409C-BE32-E72D297353CC}">
              <c16:uniqueId val="{0000000A-D5F5-43D5-AAEF-98B1EF219104}"/>
            </c:ext>
          </c:extLst>
        </c:ser>
        <c:dLbls>
          <c:showLegendKey val="0"/>
          <c:showVal val="0"/>
          <c:showCatName val="0"/>
          <c:showSerName val="0"/>
          <c:showPercent val="0"/>
          <c:showBubbleSize val="0"/>
        </c:dLbls>
        <c:bubbleScale val="100"/>
        <c:showNegBubbles val="0"/>
        <c:axId val="939375088"/>
        <c:axId val="939375504"/>
      </c:bubbleChart>
      <c:valAx>
        <c:axId val="939375088"/>
        <c:scaling>
          <c:orientation val="minMax"/>
        </c:scaling>
        <c:delete val="0"/>
        <c:axPos val="b"/>
        <c:title>
          <c:tx>
            <c:rich>
              <a:bodyPr rot="0" spcFirstLastPara="1" vertOverflow="ellipsis" vert="horz" wrap="square" anchor="b" anchorCtr="1"/>
              <a:lstStyle/>
              <a:p>
                <a:pPr>
                  <a:defRPr sz="1330" b="0" i="0" u="none" strike="noStrike" kern="1200" baseline="0">
                    <a:solidFill>
                      <a:schemeClr val="tx1"/>
                    </a:solidFill>
                    <a:latin typeface="+mn-lt"/>
                    <a:ea typeface="+mn-ea"/>
                    <a:cs typeface="+mn-cs"/>
                  </a:defRPr>
                </a:pPr>
                <a:r>
                  <a:rPr lang="en-GB" sz="1400" dirty="0"/>
                  <a:t>Level of personalization</a:t>
                </a:r>
              </a:p>
            </c:rich>
          </c:tx>
          <c:layout>
            <c:manualLayout>
              <c:xMode val="edge"/>
              <c:yMode val="edge"/>
              <c:x val="0.73084852607709749"/>
              <c:y val="0.95950111111111114"/>
            </c:manualLayout>
          </c:layout>
          <c:overlay val="0"/>
          <c:spPr>
            <a:noFill/>
            <a:ln>
              <a:noFill/>
            </a:ln>
            <a:effectLst/>
          </c:spPr>
        </c:title>
        <c:numFmt formatCode="_-* #,##0.0_-;\-* #,##0.0_-;_-* &quot;-&quot;??_-;_-@_-" sourceLinked="1"/>
        <c:majorTickMark val="none"/>
        <c:minorTickMark val="none"/>
        <c:tickLblPos val="nextTo"/>
        <c:spPr>
          <a:noFill/>
          <a:ln w="9525" cap="flat" cmpd="sng" algn="ctr">
            <a:solidFill>
              <a:schemeClr val="tx1"/>
            </a:solidFill>
            <a:round/>
            <a:tailEnd type="triangle"/>
          </a:ln>
          <a:effectLst/>
        </c:spPr>
        <c:txPr>
          <a:bodyPr rot="0" spcFirstLastPara="1" vertOverflow="ellipsis" wrap="square" anchor="ctr" anchorCtr="1"/>
          <a:lstStyle/>
          <a:p>
            <a:pPr>
              <a:defRPr sz="1197" b="0" i="0" u="none" strike="noStrike" kern="1200" baseline="0">
                <a:noFill/>
                <a:latin typeface="+mn-lt"/>
                <a:ea typeface="+mn-ea"/>
                <a:cs typeface="+mn-cs"/>
              </a:defRPr>
            </a:pPr>
            <a:endParaRPr lang="it-IT"/>
          </a:p>
        </c:txPr>
        <c:crossAx val="939375504"/>
        <c:crosses val="autoZero"/>
        <c:crossBetween val="midCat"/>
      </c:valAx>
      <c:valAx>
        <c:axId val="93937550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GB" sz="1400" dirty="0"/>
                  <a:t>Price</a:t>
                </a:r>
              </a:p>
            </c:rich>
          </c:tx>
          <c:layout>
            <c:manualLayout>
              <c:xMode val="edge"/>
              <c:yMode val="edge"/>
              <c:x val="9.3519503418800585E-3"/>
              <c:y val="9.1696968304506979E-2"/>
            </c:manualLayout>
          </c:layout>
          <c:overlay val="0"/>
          <c:spPr>
            <a:noFill/>
            <a:ln>
              <a:noFill/>
            </a:ln>
            <a:effectLst/>
          </c:spPr>
        </c:title>
        <c:numFmt formatCode="_-* #,##0.0_-;\-* #,##0.0_-;_-* &quot;-&quot;??_-;_-@_-" sourceLinked="1"/>
        <c:majorTickMark val="none"/>
        <c:minorTickMark val="none"/>
        <c:tickLblPos val="nextTo"/>
        <c:spPr>
          <a:noFill/>
          <a:ln w="9525" cap="flat" cmpd="sng" algn="ctr">
            <a:solidFill>
              <a:schemeClr val="tx1"/>
            </a:solidFill>
            <a:round/>
            <a:tailEnd type="triangle"/>
          </a:ln>
          <a:effectLst/>
        </c:spPr>
        <c:txPr>
          <a:bodyPr rot="-60000000" spcFirstLastPara="1" vertOverflow="ellipsis" vert="horz" wrap="square" anchor="ctr" anchorCtr="1"/>
          <a:lstStyle/>
          <a:p>
            <a:pPr>
              <a:defRPr sz="1197" b="0" i="0" u="none" strike="noStrike" kern="1200" baseline="0">
                <a:noFill/>
                <a:latin typeface="+mn-lt"/>
                <a:ea typeface="+mn-ea"/>
                <a:cs typeface="+mn-cs"/>
              </a:defRPr>
            </a:pPr>
            <a:endParaRPr lang="it-IT"/>
          </a:p>
        </c:txPr>
        <c:crossAx val="939375088"/>
        <c:crosses val="autoZero"/>
        <c:crossBetween val="midCat"/>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it-IT"/>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378384028937179E-2"/>
          <c:y val="8.0767818574373984E-2"/>
          <c:w val="0.93478283237503512"/>
          <c:h val="0.88018369168247557"/>
        </c:manualLayout>
      </c:layout>
      <c:bubbleChart>
        <c:varyColors val="0"/>
        <c:ser>
          <c:idx val="0"/>
          <c:order val="0"/>
          <c:tx>
            <c:strRef>
              <c:f>Foglio1!$B$1</c:f>
              <c:strCache>
                <c:ptCount val="1"/>
                <c:pt idx="0">
                  <c:v>Marginalità</c:v>
                </c:pt>
              </c:strCache>
            </c:strRef>
          </c:tx>
          <c:spPr>
            <a:solidFill>
              <a:schemeClr val="accent1">
                <a:alpha val="75000"/>
              </a:schemeClr>
            </a:solidFill>
            <a:ln>
              <a:solidFill>
                <a:schemeClr val="tx1"/>
              </a:solidFill>
            </a:ln>
            <a:effectLst/>
          </c:spPr>
          <c:invertIfNegative val="0"/>
          <c:dPt>
            <c:idx val="0"/>
            <c:invertIfNegative val="0"/>
            <c:bubble3D val="0"/>
            <c:spPr>
              <a:solidFill>
                <a:schemeClr val="bg1"/>
              </a:solidFill>
              <a:ln>
                <a:solidFill>
                  <a:schemeClr val="tx1"/>
                </a:solidFill>
              </a:ln>
              <a:effectLst/>
            </c:spPr>
            <c:extLst>
              <c:ext xmlns:c16="http://schemas.microsoft.com/office/drawing/2014/chart" uri="{C3380CC4-5D6E-409C-BE32-E72D297353CC}">
                <c16:uniqueId val="{00000001-A1AF-465E-89A6-98F82C19F337}"/>
              </c:ext>
            </c:extLst>
          </c:dPt>
          <c:dPt>
            <c:idx val="1"/>
            <c:invertIfNegative val="0"/>
            <c:bubble3D val="0"/>
            <c:spPr>
              <a:solidFill>
                <a:srgbClr val="C00000"/>
              </a:solidFill>
              <a:ln>
                <a:solidFill>
                  <a:schemeClr val="tx1"/>
                </a:solidFill>
              </a:ln>
              <a:effectLst/>
            </c:spPr>
            <c:extLst>
              <c:ext xmlns:c16="http://schemas.microsoft.com/office/drawing/2014/chart" uri="{C3380CC4-5D6E-409C-BE32-E72D297353CC}">
                <c16:uniqueId val="{00000003-A1AF-465E-89A6-98F82C19F337}"/>
              </c:ext>
            </c:extLst>
          </c:dPt>
          <c:dLbls>
            <c:dLbl>
              <c:idx val="0"/>
              <c:tx>
                <c:rich>
                  <a:bodyPr/>
                  <a:lstStyle/>
                  <a:p>
                    <a:fld id="{5D36560B-6FCF-4B3A-A6FE-E028F293851F}" type="CELLRANGE">
                      <a:rPr lang="en-US">
                        <a:solidFill>
                          <a:schemeClr val="tx1"/>
                        </a:solidFill>
                      </a:rPr>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A1AF-465E-89A6-98F82C19F337}"/>
                </c:ext>
              </c:extLst>
            </c:dLbl>
            <c:dLbl>
              <c:idx val="1"/>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D528F08A-104A-4E4C-B8A4-0386721DD2AF}" type="CELLRANGE">
                      <a:rPr lang="en-US" dirty="0">
                        <a:solidFill>
                          <a:schemeClr val="bg1"/>
                        </a:solidFill>
                      </a:rPr>
                      <a:pPr>
                        <a:defRPr sz="1197" b="0" i="0" u="none" strike="noStrike" kern="1200" baseline="0">
                          <a:solidFill>
                            <a:schemeClr val="bg1"/>
                          </a:solidFill>
                          <a:latin typeface="+mn-lt"/>
                          <a:ea typeface="+mn-ea"/>
                          <a:cs typeface="+mn-cs"/>
                        </a:defRPr>
                      </a:pPr>
                      <a:t>[INTERVALLOCELLE]</a:t>
                    </a:fld>
                    <a:endParaRPr lang="it-IT"/>
                  </a:p>
                </c:rich>
              </c:tx>
              <c:numFmt formatCode="_-* #,##0.0_-;\-* #,##0.0_-;_-* &quot;-&quot;??_-;_-@_-" sourceLinked="0"/>
              <c:spPr>
                <a:noFill/>
                <a:ln>
                  <a:noFill/>
                </a:ln>
                <a:effectLst/>
              </c:spPr>
              <c:dLblPos val="ct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0319829931972789"/>
                      <c:h val="8.7912222222222225E-2"/>
                    </c:manualLayout>
                  </c15:layout>
                  <c15:dlblFieldTable/>
                  <c15:showDataLabelsRange val="1"/>
                </c:ext>
                <c:ext xmlns:c16="http://schemas.microsoft.com/office/drawing/2014/chart" uri="{C3380CC4-5D6E-409C-BE32-E72D297353CC}">
                  <c16:uniqueId val="{00000003-A1AF-465E-89A6-98F82C19F337}"/>
                </c:ext>
              </c:extLst>
            </c:dLbl>
            <c:dLbl>
              <c:idx val="2"/>
              <c:tx>
                <c:rich>
                  <a:bodyPr/>
                  <a:lstStyle/>
                  <a:p>
                    <a:fld id="{93238A72-42AD-43F6-81AA-A6D66BB8397E}"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A1AF-465E-89A6-98F82C19F337}"/>
                </c:ext>
              </c:extLst>
            </c:dLbl>
            <c:dLbl>
              <c:idx val="3"/>
              <c:tx>
                <c:rich>
                  <a:bodyPr/>
                  <a:lstStyle/>
                  <a:p>
                    <a:fld id="{0BBF9B87-EC76-411A-BD90-A80F2773443C}"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A1AF-465E-89A6-98F82C19F337}"/>
                </c:ext>
              </c:extLst>
            </c:dLbl>
            <c:dLbl>
              <c:idx val="4"/>
              <c:tx>
                <c:rich>
                  <a:bodyPr/>
                  <a:lstStyle/>
                  <a:p>
                    <a:fld id="{93401DE4-2806-4A27-968B-3EF5679758DA}"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A1AF-465E-89A6-98F82C19F337}"/>
                </c:ext>
              </c:extLst>
            </c:dLbl>
            <c:dLbl>
              <c:idx val="5"/>
              <c:tx>
                <c:rich>
                  <a:bodyPr/>
                  <a:lstStyle/>
                  <a:p>
                    <a:fld id="{688D1BAE-AE41-46DA-A1CA-22C8A9A07985}"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A1AF-465E-89A6-98F82C19F337}"/>
                </c:ext>
              </c:extLst>
            </c:dLbl>
            <c:dLbl>
              <c:idx val="6"/>
              <c:tx>
                <c:rich>
                  <a:bodyPr/>
                  <a:lstStyle/>
                  <a:p>
                    <a:fld id="{D0931E67-DE89-4F16-9AB8-A3EE6FE63F3F}"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A1AF-465E-89A6-98F82C19F337}"/>
                </c:ext>
              </c:extLst>
            </c:dLbl>
            <c:numFmt formatCode="_-* #,##0.0_-;\-* #,##0.0_-;_-* &quot;-&quot;??_-;_-@_-"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Foglio1!$A$2:$A$8</c:f>
              <c:numCache>
                <c:formatCode>_-* #,##0.0_-;\-* #,##0.0_-;_-* "-"??_-;_-@_-</c:formatCode>
                <c:ptCount val="7"/>
                <c:pt idx="0">
                  <c:v>4</c:v>
                </c:pt>
                <c:pt idx="1">
                  <c:v>2</c:v>
                </c:pt>
                <c:pt idx="2">
                  <c:v>2.5</c:v>
                </c:pt>
                <c:pt idx="3">
                  <c:v>3</c:v>
                </c:pt>
                <c:pt idx="4">
                  <c:v>1</c:v>
                </c:pt>
                <c:pt idx="5">
                  <c:v>5</c:v>
                </c:pt>
                <c:pt idx="6">
                  <c:v>1</c:v>
                </c:pt>
              </c:numCache>
            </c:numRef>
          </c:xVal>
          <c:yVal>
            <c:numRef>
              <c:f>Foglio1!$B$2:$B$8</c:f>
              <c:numCache>
                <c:formatCode>_-* #,##0.0_-;\-* #,##0.0_-;_-* "-"??_-;_-@_-</c:formatCode>
                <c:ptCount val="7"/>
                <c:pt idx="0">
                  <c:v>5</c:v>
                </c:pt>
                <c:pt idx="1">
                  <c:v>3</c:v>
                </c:pt>
                <c:pt idx="2">
                  <c:v>2</c:v>
                </c:pt>
                <c:pt idx="3">
                  <c:v>3</c:v>
                </c:pt>
                <c:pt idx="4">
                  <c:v>1</c:v>
                </c:pt>
                <c:pt idx="5">
                  <c:v>4</c:v>
                </c:pt>
                <c:pt idx="6">
                  <c:v>4</c:v>
                </c:pt>
              </c:numCache>
            </c:numRef>
          </c:yVal>
          <c:bubbleSize>
            <c:numRef>
              <c:f>Foglio1!$C$2:$C$8</c:f>
              <c:numCache>
                <c:formatCode>_(* #,##0.00_);_(* \(#,##0.00\);_(* "-"??_);_(@_)</c:formatCode>
                <c:ptCount val="7"/>
                <c:pt idx="0">
                  <c:v>450</c:v>
                </c:pt>
                <c:pt idx="1">
                  <c:v>800</c:v>
                </c:pt>
                <c:pt idx="2">
                  <c:v>2000</c:v>
                </c:pt>
                <c:pt idx="3">
                  <c:v>832</c:v>
                </c:pt>
                <c:pt idx="4">
                  <c:v>717</c:v>
                </c:pt>
                <c:pt idx="5">
                  <c:v>650</c:v>
                </c:pt>
                <c:pt idx="6">
                  <c:v>2000</c:v>
                </c:pt>
              </c:numCache>
            </c:numRef>
          </c:bubbleSize>
          <c:bubble3D val="0"/>
          <c:extLst>
            <c:ext xmlns:c15="http://schemas.microsoft.com/office/drawing/2012/chart" uri="{02D57815-91ED-43cb-92C2-25804820EDAC}">
              <c15:datalabelsRange>
                <c15:f>Foglio1!$D$2:$D$8</c15:f>
                <c15:dlblRangeCache>
                  <c:ptCount val="7"/>
                  <c:pt idx="0">
                    <c:v>T&amp;R</c:v>
                  </c:pt>
                  <c:pt idx="1">
                    <c:v>Portable Audio</c:v>
                  </c:pt>
                  <c:pt idx="2">
                    <c:v>MI</c:v>
                  </c:pt>
                  <c:pt idx="3">
                    <c:v>Installed
Leisure</c:v>
                  </c:pt>
                  <c:pt idx="4">
                    <c:v>Commercial 
Audio</c:v>
                  </c:pt>
                  <c:pt idx="5">
                    <c:v>Prosumer</c:v>
                  </c:pt>
                  <c:pt idx="6">
                    <c:v>Car AM</c:v>
                  </c:pt>
                </c15:dlblRangeCache>
              </c15:datalabelsRange>
            </c:ext>
            <c:ext xmlns:c16="http://schemas.microsoft.com/office/drawing/2014/chart" uri="{C3380CC4-5D6E-409C-BE32-E72D297353CC}">
              <c16:uniqueId val="{00000009-A1AF-465E-89A6-98F82C19F337}"/>
            </c:ext>
          </c:extLst>
        </c:ser>
        <c:dLbls>
          <c:showLegendKey val="0"/>
          <c:showVal val="0"/>
          <c:showCatName val="0"/>
          <c:showSerName val="0"/>
          <c:showPercent val="0"/>
          <c:showBubbleSize val="0"/>
        </c:dLbls>
        <c:bubbleScale val="100"/>
        <c:showNegBubbles val="0"/>
        <c:axId val="939375088"/>
        <c:axId val="939375504"/>
      </c:bubbleChart>
      <c:valAx>
        <c:axId val="939375088"/>
        <c:scaling>
          <c:orientation val="minMax"/>
        </c:scaling>
        <c:delete val="0"/>
        <c:axPos val="b"/>
        <c:title>
          <c:tx>
            <c:rich>
              <a:bodyPr rot="0" spcFirstLastPara="1" vertOverflow="ellipsis" vert="horz" wrap="square" anchor="b" anchorCtr="1"/>
              <a:lstStyle/>
              <a:p>
                <a:pPr>
                  <a:defRPr sz="1330" b="0" i="0" u="none" strike="noStrike" kern="1200" baseline="0">
                    <a:solidFill>
                      <a:schemeClr val="tx1"/>
                    </a:solidFill>
                    <a:latin typeface="+mn-lt"/>
                    <a:ea typeface="+mn-ea"/>
                    <a:cs typeface="+mn-cs"/>
                  </a:defRPr>
                </a:pPr>
                <a:r>
                  <a:rPr lang="en-GB" sz="1400" dirty="0"/>
                  <a:t>Level</a:t>
                </a:r>
                <a:r>
                  <a:rPr lang="en-GB" sz="1400" baseline="0" dirty="0"/>
                  <a:t> of personalization</a:t>
                </a:r>
                <a:endParaRPr lang="en-GB" sz="1400" dirty="0"/>
              </a:p>
            </c:rich>
          </c:tx>
          <c:layout>
            <c:manualLayout>
              <c:xMode val="edge"/>
              <c:yMode val="edge"/>
              <c:x val="0.73084852607709749"/>
              <c:y val="0.95950111111111114"/>
            </c:manualLayout>
          </c:layout>
          <c:overlay val="0"/>
          <c:spPr>
            <a:noFill/>
            <a:ln>
              <a:noFill/>
            </a:ln>
            <a:effectLst/>
          </c:spPr>
        </c:title>
        <c:numFmt formatCode="_-* #,##0.0_-;\-* #,##0.0_-;_-* &quot;-&quot;??_-;_-@_-" sourceLinked="1"/>
        <c:majorTickMark val="none"/>
        <c:minorTickMark val="none"/>
        <c:tickLblPos val="nextTo"/>
        <c:spPr>
          <a:noFill/>
          <a:ln w="9525" cap="flat" cmpd="sng" algn="ctr">
            <a:solidFill>
              <a:schemeClr val="tx1"/>
            </a:solidFill>
            <a:round/>
            <a:tailEnd type="triangle"/>
          </a:ln>
          <a:effectLst/>
        </c:spPr>
        <c:txPr>
          <a:bodyPr rot="0" spcFirstLastPara="1" vertOverflow="ellipsis" wrap="square" anchor="ctr" anchorCtr="1"/>
          <a:lstStyle/>
          <a:p>
            <a:pPr>
              <a:defRPr sz="1197" b="0" i="0" u="none" strike="noStrike" kern="1200" baseline="0">
                <a:noFill/>
                <a:latin typeface="+mn-lt"/>
                <a:ea typeface="+mn-ea"/>
                <a:cs typeface="+mn-cs"/>
              </a:defRPr>
            </a:pPr>
            <a:endParaRPr lang="it-IT"/>
          </a:p>
        </c:txPr>
        <c:crossAx val="939375504"/>
        <c:crosses val="autoZero"/>
        <c:crossBetween val="midCat"/>
      </c:valAx>
      <c:valAx>
        <c:axId val="93937550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GB" sz="1400" dirty="0"/>
                  <a:t>Price</a:t>
                </a:r>
              </a:p>
            </c:rich>
          </c:tx>
          <c:layout>
            <c:manualLayout>
              <c:xMode val="edge"/>
              <c:yMode val="edge"/>
              <c:x val="9.3519503418800585E-3"/>
              <c:y val="9.1696968304506979E-2"/>
            </c:manualLayout>
          </c:layout>
          <c:overlay val="0"/>
          <c:spPr>
            <a:noFill/>
            <a:ln>
              <a:noFill/>
            </a:ln>
            <a:effectLst/>
          </c:spPr>
        </c:title>
        <c:numFmt formatCode="_-* #,##0.0_-;\-* #,##0.0_-;_-* &quot;-&quot;??_-;_-@_-" sourceLinked="1"/>
        <c:majorTickMark val="none"/>
        <c:minorTickMark val="none"/>
        <c:tickLblPos val="nextTo"/>
        <c:spPr>
          <a:noFill/>
          <a:ln w="9525" cap="flat" cmpd="sng" algn="ctr">
            <a:solidFill>
              <a:schemeClr val="tx1"/>
            </a:solidFill>
            <a:round/>
            <a:tailEnd type="triangle"/>
          </a:ln>
          <a:effectLst/>
        </c:spPr>
        <c:txPr>
          <a:bodyPr rot="-60000000" spcFirstLastPara="1" vertOverflow="ellipsis" vert="horz" wrap="square" anchor="ctr" anchorCtr="1"/>
          <a:lstStyle/>
          <a:p>
            <a:pPr>
              <a:defRPr sz="1197" b="0" i="0" u="none" strike="noStrike" kern="1200" baseline="0">
                <a:noFill/>
                <a:latin typeface="+mn-lt"/>
                <a:ea typeface="+mn-ea"/>
                <a:cs typeface="+mn-cs"/>
              </a:defRPr>
            </a:pPr>
            <a:endParaRPr lang="it-IT"/>
          </a:p>
        </c:txPr>
        <c:crossAx val="939375088"/>
        <c:crosses val="autoZero"/>
        <c:crossBetween val="midCat"/>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it-IT"/>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378384028937179E-2"/>
          <c:y val="8.0767818574373984E-2"/>
          <c:w val="0.93478283237503512"/>
          <c:h val="0.88018369168247557"/>
        </c:manualLayout>
      </c:layout>
      <c:bubbleChart>
        <c:varyColors val="0"/>
        <c:ser>
          <c:idx val="0"/>
          <c:order val="0"/>
          <c:tx>
            <c:strRef>
              <c:f>Foglio1!$B$1</c:f>
              <c:strCache>
                <c:ptCount val="1"/>
                <c:pt idx="0">
                  <c:v>Marginalità</c:v>
                </c:pt>
              </c:strCache>
            </c:strRef>
          </c:tx>
          <c:spPr>
            <a:solidFill>
              <a:schemeClr val="accent1">
                <a:alpha val="75000"/>
              </a:schemeClr>
            </a:solidFill>
            <a:ln>
              <a:solidFill>
                <a:schemeClr val="tx1"/>
              </a:solidFill>
            </a:ln>
            <a:effectLst/>
          </c:spPr>
          <c:invertIfNegative val="0"/>
          <c:dPt>
            <c:idx val="0"/>
            <c:invertIfNegative val="0"/>
            <c:bubble3D val="0"/>
            <c:spPr>
              <a:solidFill>
                <a:schemeClr val="bg1"/>
              </a:solidFill>
              <a:ln>
                <a:solidFill>
                  <a:schemeClr val="tx1"/>
                </a:solidFill>
              </a:ln>
              <a:effectLst/>
            </c:spPr>
            <c:extLst>
              <c:ext xmlns:c16="http://schemas.microsoft.com/office/drawing/2014/chart" uri="{C3380CC4-5D6E-409C-BE32-E72D297353CC}">
                <c16:uniqueId val="{00000001-FA10-446E-9A9D-F393F48018DD}"/>
              </c:ext>
            </c:extLst>
          </c:dPt>
          <c:dPt>
            <c:idx val="1"/>
            <c:invertIfNegative val="0"/>
            <c:bubble3D val="0"/>
            <c:spPr>
              <a:solidFill>
                <a:schemeClr val="bg1"/>
              </a:solidFill>
              <a:ln>
                <a:solidFill>
                  <a:schemeClr val="tx1"/>
                </a:solidFill>
              </a:ln>
              <a:effectLst/>
            </c:spPr>
            <c:extLst>
              <c:ext xmlns:c16="http://schemas.microsoft.com/office/drawing/2014/chart" uri="{C3380CC4-5D6E-409C-BE32-E72D297353CC}">
                <c16:uniqueId val="{00000003-FA10-446E-9A9D-F393F48018DD}"/>
              </c:ext>
            </c:extLst>
          </c:dPt>
          <c:dPt>
            <c:idx val="2"/>
            <c:invertIfNegative val="0"/>
            <c:bubble3D val="0"/>
            <c:spPr>
              <a:solidFill>
                <a:srgbClr val="C00000"/>
              </a:solidFill>
              <a:ln>
                <a:solidFill>
                  <a:schemeClr val="tx1"/>
                </a:solidFill>
              </a:ln>
              <a:effectLst/>
            </c:spPr>
            <c:extLst>
              <c:ext xmlns:c16="http://schemas.microsoft.com/office/drawing/2014/chart" uri="{C3380CC4-5D6E-409C-BE32-E72D297353CC}">
                <c16:uniqueId val="{00000005-FA10-446E-9A9D-F393F48018DD}"/>
              </c:ext>
            </c:extLst>
          </c:dPt>
          <c:dPt>
            <c:idx val="3"/>
            <c:invertIfNegative val="0"/>
            <c:bubble3D val="0"/>
            <c:spPr>
              <a:solidFill>
                <a:schemeClr val="bg1"/>
              </a:solidFill>
              <a:ln>
                <a:solidFill>
                  <a:schemeClr val="tx1"/>
                </a:solidFill>
              </a:ln>
              <a:effectLst/>
            </c:spPr>
            <c:extLst>
              <c:ext xmlns:c16="http://schemas.microsoft.com/office/drawing/2014/chart" uri="{C3380CC4-5D6E-409C-BE32-E72D297353CC}">
                <c16:uniqueId val="{00000007-FA10-446E-9A9D-F393F48018DD}"/>
              </c:ext>
            </c:extLst>
          </c:dPt>
          <c:dLbls>
            <c:dLbl>
              <c:idx val="0"/>
              <c:tx>
                <c:rich>
                  <a:bodyPr/>
                  <a:lstStyle/>
                  <a:p>
                    <a:fld id="{26D1B83C-5D35-42D9-A68A-7A63F692398C}" type="CELLRANGE">
                      <a:rPr lang="en-US">
                        <a:solidFill>
                          <a:schemeClr val="tx1"/>
                        </a:solidFill>
                      </a:rPr>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FA10-446E-9A9D-F393F48018DD}"/>
                </c:ext>
              </c:extLst>
            </c:dLbl>
            <c:dLbl>
              <c:idx val="1"/>
              <c:tx>
                <c:rich>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fld id="{9F826981-70D9-496B-A83B-15D746F70AAC}" type="CELLRANGE">
                      <a:rPr lang="en-US" dirty="0">
                        <a:solidFill>
                          <a:schemeClr val="tx1"/>
                        </a:solidFill>
                      </a:rPr>
                      <a:pPr>
                        <a:defRPr sz="1197" b="0" i="0" u="none" strike="noStrike" kern="1200" baseline="0">
                          <a:solidFill>
                            <a:schemeClr val="tx1"/>
                          </a:solidFill>
                          <a:latin typeface="+mn-lt"/>
                          <a:ea typeface="+mn-ea"/>
                          <a:cs typeface="+mn-cs"/>
                        </a:defRPr>
                      </a:pPr>
                      <a:t>[INTERVALLOCELLE]</a:t>
                    </a:fld>
                    <a:endParaRPr lang="it-IT"/>
                  </a:p>
                </c:rich>
              </c:tx>
              <c:numFmt formatCode="_-* #,##0.0_-;\-* #,##0.0_-;_-* &quot;-&quot;??_-;_-@_-" sourceLinked="0"/>
              <c:spPr>
                <a:noFill/>
                <a:ln>
                  <a:noFill/>
                </a:ln>
                <a:effectLst/>
              </c:spPr>
              <c:dLblPos val="ct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0319829931972789"/>
                      <c:h val="8.7912222222222225E-2"/>
                    </c:manualLayout>
                  </c15:layout>
                  <c15:dlblFieldTable/>
                  <c15:showDataLabelsRange val="1"/>
                </c:ext>
                <c:ext xmlns:c16="http://schemas.microsoft.com/office/drawing/2014/chart" uri="{C3380CC4-5D6E-409C-BE32-E72D297353CC}">
                  <c16:uniqueId val="{00000003-FA10-446E-9A9D-F393F48018DD}"/>
                </c:ext>
              </c:extLst>
            </c:dLbl>
            <c:dLbl>
              <c:idx val="2"/>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7195B733-7FBC-40F4-A0C0-EDD61363D3E7}" type="CELLRANGE">
                      <a:rPr lang="it-IT"/>
                      <a:pPr>
                        <a:defRPr sz="1197" b="0" i="0" u="none" strike="noStrike" kern="1200" baseline="0">
                          <a:solidFill>
                            <a:schemeClr val="bg1"/>
                          </a:solidFill>
                          <a:latin typeface="+mn-lt"/>
                          <a:ea typeface="+mn-ea"/>
                          <a:cs typeface="+mn-cs"/>
                        </a:defRPr>
                      </a:pPr>
                      <a:t>[INTERVALLOCELLE]</a:t>
                    </a:fld>
                    <a:endParaRPr lang="it-IT"/>
                  </a:p>
                </c:rich>
              </c:tx>
              <c:numFmt formatCode="_-* #,##0.0_-;\-* #,##0.0_-;_-* &quot;-&quot;??_-;_-@_-" sourceLinked="0"/>
              <c:spPr>
                <a:noFill/>
                <a:ln>
                  <a:noFill/>
                </a:ln>
                <a:effectLst/>
              </c:spPr>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FA10-446E-9A9D-F393F48018DD}"/>
                </c:ext>
              </c:extLst>
            </c:dLbl>
            <c:dLbl>
              <c:idx val="3"/>
              <c:tx>
                <c:rich>
                  <a:bodyPr/>
                  <a:lstStyle/>
                  <a:p>
                    <a:fld id="{B72F421F-67EA-4C13-B607-B15D0C13CF35}"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FA10-446E-9A9D-F393F48018DD}"/>
                </c:ext>
              </c:extLst>
            </c:dLbl>
            <c:dLbl>
              <c:idx val="4"/>
              <c:tx>
                <c:rich>
                  <a:bodyPr/>
                  <a:lstStyle/>
                  <a:p>
                    <a:fld id="{C1444EE7-B4AF-46EF-9C30-D23677877F35}"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FA10-446E-9A9D-F393F48018DD}"/>
                </c:ext>
              </c:extLst>
            </c:dLbl>
            <c:dLbl>
              <c:idx val="5"/>
              <c:tx>
                <c:rich>
                  <a:bodyPr/>
                  <a:lstStyle/>
                  <a:p>
                    <a:fld id="{1102C31B-E1C0-42C5-A90C-FFDB12C8F9BD}"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FA10-446E-9A9D-F393F48018DD}"/>
                </c:ext>
              </c:extLst>
            </c:dLbl>
            <c:dLbl>
              <c:idx val="6"/>
              <c:tx>
                <c:rich>
                  <a:bodyPr/>
                  <a:lstStyle/>
                  <a:p>
                    <a:fld id="{CE0239C9-FB32-41F8-9C7A-0252E65571AC}"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FA10-446E-9A9D-F393F48018DD}"/>
                </c:ext>
              </c:extLst>
            </c:dLbl>
            <c:numFmt formatCode="_-* #,##0.0_-;\-* #,##0.0_-;_-* &quot;-&quot;??_-;_-@_-"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Foglio1!$A$2:$A$8</c:f>
              <c:numCache>
                <c:formatCode>_-* #,##0.0_-;\-* #,##0.0_-;_-* "-"??_-;_-@_-</c:formatCode>
                <c:ptCount val="7"/>
                <c:pt idx="0">
                  <c:v>4</c:v>
                </c:pt>
                <c:pt idx="1">
                  <c:v>2</c:v>
                </c:pt>
                <c:pt idx="2">
                  <c:v>2.5</c:v>
                </c:pt>
                <c:pt idx="3">
                  <c:v>3</c:v>
                </c:pt>
                <c:pt idx="4">
                  <c:v>1</c:v>
                </c:pt>
                <c:pt idx="5">
                  <c:v>5</c:v>
                </c:pt>
                <c:pt idx="6">
                  <c:v>1</c:v>
                </c:pt>
              </c:numCache>
            </c:numRef>
          </c:xVal>
          <c:yVal>
            <c:numRef>
              <c:f>Foglio1!$B$2:$B$8</c:f>
              <c:numCache>
                <c:formatCode>_-* #,##0.0_-;\-* #,##0.0_-;_-* "-"??_-;_-@_-</c:formatCode>
                <c:ptCount val="7"/>
                <c:pt idx="0">
                  <c:v>5</c:v>
                </c:pt>
                <c:pt idx="1">
                  <c:v>3</c:v>
                </c:pt>
                <c:pt idx="2">
                  <c:v>2</c:v>
                </c:pt>
                <c:pt idx="3">
                  <c:v>3</c:v>
                </c:pt>
                <c:pt idx="4">
                  <c:v>1</c:v>
                </c:pt>
                <c:pt idx="5">
                  <c:v>4</c:v>
                </c:pt>
                <c:pt idx="6">
                  <c:v>4</c:v>
                </c:pt>
              </c:numCache>
            </c:numRef>
          </c:yVal>
          <c:bubbleSize>
            <c:numRef>
              <c:f>Foglio1!$C$2:$C$8</c:f>
              <c:numCache>
                <c:formatCode>_(* #,##0.00_);_(* \(#,##0.00\);_(* "-"??_);_(@_)</c:formatCode>
                <c:ptCount val="7"/>
                <c:pt idx="0">
                  <c:v>450</c:v>
                </c:pt>
                <c:pt idx="1">
                  <c:v>800</c:v>
                </c:pt>
                <c:pt idx="2">
                  <c:v>2000</c:v>
                </c:pt>
                <c:pt idx="3">
                  <c:v>832</c:v>
                </c:pt>
                <c:pt idx="4">
                  <c:v>717</c:v>
                </c:pt>
                <c:pt idx="5">
                  <c:v>650</c:v>
                </c:pt>
                <c:pt idx="6">
                  <c:v>2000</c:v>
                </c:pt>
              </c:numCache>
            </c:numRef>
          </c:bubbleSize>
          <c:bubble3D val="0"/>
          <c:extLst>
            <c:ext xmlns:c15="http://schemas.microsoft.com/office/drawing/2012/chart" uri="{02D57815-91ED-43cb-92C2-25804820EDAC}">
              <c15:datalabelsRange>
                <c15:f>Foglio1!$D$2:$D$8</c15:f>
                <c15:dlblRangeCache>
                  <c:ptCount val="7"/>
                  <c:pt idx="0">
                    <c:v>T&amp;R</c:v>
                  </c:pt>
                  <c:pt idx="1">
                    <c:v>Portable Audio</c:v>
                  </c:pt>
                  <c:pt idx="2">
                    <c:v>MI</c:v>
                  </c:pt>
                  <c:pt idx="3">
                    <c:v>Installed
Leisure</c:v>
                  </c:pt>
                  <c:pt idx="4">
                    <c:v>Commercial 
Audio</c:v>
                  </c:pt>
                  <c:pt idx="5">
                    <c:v>Prosumer</c:v>
                  </c:pt>
                  <c:pt idx="6">
                    <c:v>Car AM</c:v>
                  </c:pt>
                </c15:dlblRangeCache>
              </c15:datalabelsRange>
            </c:ext>
            <c:ext xmlns:c16="http://schemas.microsoft.com/office/drawing/2014/chart" uri="{C3380CC4-5D6E-409C-BE32-E72D297353CC}">
              <c16:uniqueId val="{0000000B-FA10-446E-9A9D-F393F48018DD}"/>
            </c:ext>
          </c:extLst>
        </c:ser>
        <c:dLbls>
          <c:showLegendKey val="0"/>
          <c:showVal val="0"/>
          <c:showCatName val="0"/>
          <c:showSerName val="0"/>
          <c:showPercent val="0"/>
          <c:showBubbleSize val="0"/>
        </c:dLbls>
        <c:bubbleScale val="100"/>
        <c:showNegBubbles val="0"/>
        <c:axId val="939375088"/>
        <c:axId val="939375504"/>
      </c:bubbleChart>
      <c:valAx>
        <c:axId val="939375088"/>
        <c:scaling>
          <c:orientation val="minMax"/>
        </c:scaling>
        <c:delete val="0"/>
        <c:axPos val="b"/>
        <c:title>
          <c:tx>
            <c:rich>
              <a:bodyPr rot="0" spcFirstLastPara="1" vertOverflow="ellipsis" vert="horz" wrap="square" anchor="b" anchorCtr="1"/>
              <a:lstStyle/>
              <a:p>
                <a:pPr>
                  <a:defRPr sz="1330" b="0" i="0" u="none" strike="noStrike" kern="1200" baseline="0">
                    <a:solidFill>
                      <a:schemeClr val="tx1"/>
                    </a:solidFill>
                    <a:latin typeface="+mn-lt"/>
                    <a:ea typeface="+mn-ea"/>
                    <a:cs typeface="+mn-cs"/>
                  </a:defRPr>
                </a:pPr>
                <a:r>
                  <a:rPr lang="en-GB" sz="1400" dirty="0"/>
                  <a:t>Level of personalization</a:t>
                </a:r>
              </a:p>
            </c:rich>
          </c:tx>
          <c:layout>
            <c:manualLayout>
              <c:xMode val="edge"/>
              <c:yMode val="edge"/>
              <c:x val="0.73084852607709749"/>
              <c:y val="0.95950111111111114"/>
            </c:manualLayout>
          </c:layout>
          <c:overlay val="0"/>
          <c:spPr>
            <a:noFill/>
            <a:ln>
              <a:noFill/>
            </a:ln>
            <a:effectLst/>
          </c:spPr>
        </c:title>
        <c:numFmt formatCode="_-* #,##0.0_-;\-* #,##0.0_-;_-* &quot;-&quot;??_-;_-@_-" sourceLinked="1"/>
        <c:majorTickMark val="none"/>
        <c:minorTickMark val="none"/>
        <c:tickLblPos val="nextTo"/>
        <c:spPr>
          <a:noFill/>
          <a:ln w="9525" cap="flat" cmpd="sng" algn="ctr">
            <a:solidFill>
              <a:schemeClr val="tx1"/>
            </a:solidFill>
            <a:round/>
            <a:tailEnd type="triangle"/>
          </a:ln>
          <a:effectLst/>
        </c:spPr>
        <c:txPr>
          <a:bodyPr rot="0" spcFirstLastPara="1" vertOverflow="ellipsis" wrap="square" anchor="ctr" anchorCtr="1"/>
          <a:lstStyle/>
          <a:p>
            <a:pPr>
              <a:defRPr sz="1197" b="0" i="0" u="none" strike="noStrike" kern="1200" baseline="0">
                <a:noFill/>
                <a:latin typeface="+mn-lt"/>
                <a:ea typeface="+mn-ea"/>
                <a:cs typeface="+mn-cs"/>
              </a:defRPr>
            </a:pPr>
            <a:endParaRPr lang="it-IT"/>
          </a:p>
        </c:txPr>
        <c:crossAx val="939375504"/>
        <c:crosses val="autoZero"/>
        <c:crossBetween val="midCat"/>
      </c:valAx>
      <c:valAx>
        <c:axId val="93937550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GB" sz="1400" dirty="0"/>
                  <a:t>Price</a:t>
                </a:r>
              </a:p>
            </c:rich>
          </c:tx>
          <c:layout>
            <c:manualLayout>
              <c:xMode val="edge"/>
              <c:yMode val="edge"/>
              <c:x val="9.3519503418800585E-3"/>
              <c:y val="9.1696968304506979E-2"/>
            </c:manualLayout>
          </c:layout>
          <c:overlay val="0"/>
          <c:spPr>
            <a:noFill/>
            <a:ln>
              <a:noFill/>
            </a:ln>
            <a:effectLst/>
          </c:spPr>
        </c:title>
        <c:numFmt formatCode="_-* #,##0.0_-;\-* #,##0.0_-;_-* &quot;-&quot;??_-;_-@_-" sourceLinked="1"/>
        <c:majorTickMark val="none"/>
        <c:minorTickMark val="none"/>
        <c:tickLblPos val="nextTo"/>
        <c:spPr>
          <a:noFill/>
          <a:ln w="9525" cap="flat" cmpd="sng" algn="ctr">
            <a:solidFill>
              <a:schemeClr val="tx1"/>
            </a:solidFill>
            <a:round/>
            <a:tailEnd type="triangle"/>
          </a:ln>
          <a:effectLst/>
        </c:spPr>
        <c:txPr>
          <a:bodyPr rot="-60000000" spcFirstLastPara="1" vertOverflow="ellipsis" vert="horz" wrap="square" anchor="ctr" anchorCtr="1"/>
          <a:lstStyle/>
          <a:p>
            <a:pPr>
              <a:defRPr sz="1197" b="0" i="0" u="none" strike="noStrike" kern="1200" baseline="0">
                <a:noFill/>
                <a:latin typeface="+mn-lt"/>
                <a:ea typeface="+mn-ea"/>
                <a:cs typeface="+mn-cs"/>
              </a:defRPr>
            </a:pPr>
            <a:endParaRPr lang="it-IT"/>
          </a:p>
        </c:txPr>
        <c:crossAx val="939375088"/>
        <c:crosses val="autoZero"/>
        <c:crossBetween val="midCat"/>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it-IT"/>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378384028937179E-2"/>
          <c:y val="8.0767818574373984E-2"/>
          <c:w val="0.93478283237503512"/>
          <c:h val="0.88018369168247557"/>
        </c:manualLayout>
      </c:layout>
      <c:bubbleChart>
        <c:varyColors val="0"/>
        <c:ser>
          <c:idx val="0"/>
          <c:order val="0"/>
          <c:tx>
            <c:strRef>
              <c:f>Foglio1!$B$1</c:f>
              <c:strCache>
                <c:ptCount val="1"/>
                <c:pt idx="0">
                  <c:v>Marginalità</c:v>
                </c:pt>
              </c:strCache>
            </c:strRef>
          </c:tx>
          <c:spPr>
            <a:solidFill>
              <a:schemeClr val="accent1">
                <a:alpha val="75000"/>
              </a:schemeClr>
            </a:solidFill>
            <a:ln>
              <a:solidFill>
                <a:schemeClr val="tx1"/>
              </a:solidFill>
            </a:ln>
            <a:effectLst/>
          </c:spPr>
          <c:invertIfNegative val="0"/>
          <c:dPt>
            <c:idx val="0"/>
            <c:invertIfNegative val="0"/>
            <c:bubble3D val="0"/>
            <c:spPr>
              <a:solidFill>
                <a:schemeClr val="bg1"/>
              </a:solidFill>
              <a:ln>
                <a:solidFill>
                  <a:schemeClr val="tx1"/>
                </a:solidFill>
              </a:ln>
              <a:effectLst/>
            </c:spPr>
            <c:extLst>
              <c:ext xmlns:c16="http://schemas.microsoft.com/office/drawing/2014/chart" uri="{C3380CC4-5D6E-409C-BE32-E72D297353CC}">
                <c16:uniqueId val="{00000001-8343-48B0-BC50-F9179ABEFD37}"/>
              </c:ext>
            </c:extLst>
          </c:dPt>
          <c:dPt>
            <c:idx val="1"/>
            <c:invertIfNegative val="0"/>
            <c:bubble3D val="0"/>
            <c:spPr>
              <a:solidFill>
                <a:schemeClr val="bg1"/>
              </a:solidFill>
              <a:ln>
                <a:solidFill>
                  <a:schemeClr val="tx1"/>
                </a:solidFill>
              </a:ln>
              <a:effectLst/>
            </c:spPr>
            <c:extLst>
              <c:ext xmlns:c16="http://schemas.microsoft.com/office/drawing/2014/chart" uri="{C3380CC4-5D6E-409C-BE32-E72D297353CC}">
                <c16:uniqueId val="{00000003-8343-48B0-BC50-F9179ABEFD37}"/>
              </c:ext>
            </c:extLst>
          </c:dPt>
          <c:dPt>
            <c:idx val="2"/>
            <c:invertIfNegative val="0"/>
            <c:bubble3D val="0"/>
            <c:spPr>
              <a:solidFill>
                <a:schemeClr val="bg1"/>
              </a:solidFill>
              <a:ln>
                <a:solidFill>
                  <a:schemeClr val="tx1"/>
                </a:solidFill>
              </a:ln>
              <a:effectLst/>
            </c:spPr>
            <c:extLst>
              <c:ext xmlns:c16="http://schemas.microsoft.com/office/drawing/2014/chart" uri="{C3380CC4-5D6E-409C-BE32-E72D297353CC}">
                <c16:uniqueId val="{00000005-8343-48B0-BC50-F9179ABEFD37}"/>
              </c:ext>
            </c:extLst>
          </c:dPt>
          <c:dPt>
            <c:idx val="3"/>
            <c:invertIfNegative val="0"/>
            <c:bubble3D val="0"/>
            <c:spPr>
              <a:solidFill>
                <a:schemeClr val="bg1"/>
              </a:solidFill>
              <a:ln>
                <a:solidFill>
                  <a:schemeClr val="tx1"/>
                </a:solidFill>
              </a:ln>
              <a:effectLst/>
            </c:spPr>
            <c:extLst>
              <c:ext xmlns:c16="http://schemas.microsoft.com/office/drawing/2014/chart" uri="{C3380CC4-5D6E-409C-BE32-E72D297353CC}">
                <c16:uniqueId val="{00000007-8343-48B0-BC50-F9179ABEFD37}"/>
              </c:ext>
            </c:extLst>
          </c:dPt>
          <c:dPt>
            <c:idx val="5"/>
            <c:invertIfNegative val="0"/>
            <c:bubble3D val="0"/>
            <c:spPr>
              <a:solidFill>
                <a:srgbClr val="C00000"/>
              </a:solidFill>
              <a:ln>
                <a:solidFill>
                  <a:schemeClr val="tx1"/>
                </a:solidFill>
              </a:ln>
              <a:effectLst/>
            </c:spPr>
            <c:extLst>
              <c:ext xmlns:c16="http://schemas.microsoft.com/office/drawing/2014/chart" uri="{C3380CC4-5D6E-409C-BE32-E72D297353CC}">
                <c16:uniqueId val="{00000009-8343-48B0-BC50-F9179ABEFD37}"/>
              </c:ext>
            </c:extLst>
          </c:dPt>
          <c:dLbls>
            <c:dLbl>
              <c:idx val="0"/>
              <c:tx>
                <c:rich>
                  <a:bodyPr/>
                  <a:lstStyle/>
                  <a:p>
                    <a:fld id="{8D4F7177-297A-461D-93CA-DE4AD01A1F88}" type="CELLRANGE">
                      <a:rPr lang="en-US">
                        <a:solidFill>
                          <a:schemeClr val="tx1"/>
                        </a:solidFill>
                      </a:rPr>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8343-48B0-BC50-F9179ABEFD37}"/>
                </c:ext>
              </c:extLst>
            </c:dLbl>
            <c:dLbl>
              <c:idx val="1"/>
              <c:tx>
                <c:rich>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fld id="{80768AA4-258B-4676-8AB1-7C281DFE9DCE}" type="CELLRANGE">
                      <a:rPr lang="en-US" dirty="0">
                        <a:solidFill>
                          <a:schemeClr val="tx1"/>
                        </a:solidFill>
                      </a:rPr>
                      <a:pPr>
                        <a:defRPr sz="1197" b="0" i="0" u="none" strike="noStrike" kern="1200" baseline="0">
                          <a:solidFill>
                            <a:schemeClr val="tx1"/>
                          </a:solidFill>
                          <a:latin typeface="+mn-lt"/>
                          <a:ea typeface="+mn-ea"/>
                          <a:cs typeface="+mn-cs"/>
                        </a:defRPr>
                      </a:pPr>
                      <a:t>[INTERVALLOCELLE]</a:t>
                    </a:fld>
                    <a:endParaRPr lang="it-IT"/>
                  </a:p>
                </c:rich>
              </c:tx>
              <c:numFmt formatCode="_-* #,##0.0_-;\-* #,##0.0_-;_-* &quot;-&quot;??_-;_-@_-" sourceLinked="0"/>
              <c:spPr>
                <a:noFill/>
                <a:ln>
                  <a:noFill/>
                </a:ln>
                <a:effectLst/>
              </c:spPr>
              <c:dLblPos val="ct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8.0159750566893423E-2"/>
                      <c:h val="7.5816984126984122E-2"/>
                    </c:manualLayout>
                  </c15:layout>
                  <c15:dlblFieldTable/>
                  <c15:showDataLabelsRange val="1"/>
                </c:ext>
                <c:ext xmlns:c16="http://schemas.microsoft.com/office/drawing/2014/chart" uri="{C3380CC4-5D6E-409C-BE32-E72D297353CC}">
                  <c16:uniqueId val="{00000003-8343-48B0-BC50-F9179ABEFD37}"/>
                </c:ext>
              </c:extLst>
            </c:dLbl>
            <c:dLbl>
              <c:idx val="2"/>
              <c:tx>
                <c:rich>
                  <a:bodyPr/>
                  <a:lstStyle/>
                  <a:p>
                    <a:fld id="{F3AC8EC8-9566-4DB8-BA72-533CCE08D188}"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8343-48B0-BC50-F9179ABEFD37}"/>
                </c:ext>
              </c:extLst>
            </c:dLbl>
            <c:dLbl>
              <c:idx val="3"/>
              <c:tx>
                <c:rich>
                  <a:bodyPr/>
                  <a:lstStyle/>
                  <a:p>
                    <a:fld id="{95B382D2-BD21-41FD-B694-D1C1F022543D}"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8343-48B0-BC50-F9179ABEFD37}"/>
                </c:ext>
              </c:extLst>
            </c:dLbl>
            <c:dLbl>
              <c:idx val="4"/>
              <c:layout>
                <c:manualLayout>
                  <c:x val="-0.10895654943934763"/>
                  <c:y val="8.8208364827018701E-3"/>
                </c:manualLayout>
              </c:layout>
              <c:tx>
                <c:rich>
                  <a:bodyPr/>
                  <a:lstStyle/>
                  <a:p>
                    <a:fld id="{6A7006BA-73B2-4F7B-9538-38E3B287F29E}" type="CELLRANGE">
                      <a:rPr lang="en-US"/>
                      <a:pPr/>
                      <a:t>[INTERVALLOCELLE]</a:t>
                    </a:fld>
                    <a:endParaRPr lang="it-IT"/>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8343-48B0-BC50-F9179ABEFD37}"/>
                </c:ext>
              </c:extLst>
            </c:dLbl>
            <c:dLbl>
              <c:idx val="5"/>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253B6BB0-6EF5-4481-8F69-01A4E5EBCF03}" type="CELLRANGE">
                      <a:rPr lang="it-IT"/>
                      <a:pPr>
                        <a:defRPr sz="1197" b="0" i="0" u="none" strike="noStrike" kern="1200" baseline="0">
                          <a:solidFill>
                            <a:schemeClr val="bg1"/>
                          </a:solidFill>
                          <a:latin typeface="+mn-lt"/>
                          <a:ea typeface="+mn-ea"/>
                          <a:cs typeface="+mn-cs"/>
                        </a:defRPr>
                      </a:pPr>
                      <a:t>[INTERVALLOCELLE]</a:t>
                    </a:fld>
                    <a:endParaRPr lang="it-IT"/>
                  </a:p>
                </c:rich>
              </c:tx>
              <c:numFmt formatCode="_-* #,##0.0_-;\-* #,##0.0_-;_-* &quot;-&quot;??_-;_-@_-" sourceLinked="0"/>
              <c:spPr>
                <a:noFill/>
                <a:ln>
                  <a:noFill/>
                </a:ln>
                <a:effectLst/>
              </c:spPr>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8343-48B0-BC50-F9179ABEFD37}"/>
                </c:ext>
              </c:extLst>
            </c:dLbl>
            <c:dLbl>
              <c:idx val="6"/>
              <c:tx>
                <c:rich>
                  <a:bodyPr/>
                  <a:lstStyle/>
                  <a:p>
                    <a:fld id="{E60308B2-C973-4DA7-95C3-7CA49A9A7576}"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8343-48B0-BC50-F9179ABEFD37}"/>
                </c:ext>
              </c:extLst>
            </c:dLbl>
            <c:numFmt formatCode="_-* #,##0.0_-;\-* #,##0.0_-;_-* &quot;-&quot;??_-;_-@_-"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Foglio1!$A$2:$A$8</c:f>
              <c:numCache>
                <c:formatCode>_-* #,##0.0_-;\-* #,##0.0_-;_-* "-"??_-;_-@_-</c:formatCode>
                <c:ptCount val="7"/>
                <c:pt idx="0">
                  <c:v>4</c:v>
                </c:pt>
                <c:pt idx="1">
                  <c:v>2</c:v>
                </c:pt>
                <c:pt idx="2">
                  <c:v>2.5</c:v>
                </c:pt>
                <c:pt idx="3">
                  <c:v>3</c:v>
                </c:pt>
                <c:pt idx="4">
                  <c:v>1</c:v>
                </c:pt>
                <c:pt idx="5">
                  <c:v>5</c:v>
                </c:pt>
                <c:pt idx="6">
                  <c:v>1</c:v>
                </c:pt>
              </c:numCache>
            </c:numRef>
          </c:xVal>
          <c:yVal>
            <c:numRef>
              <c:f>Foglio1!$B$2:$B$8</c:f>
              <c:numCache>
                <c:formatCode>_-* #,##0.0_-;\-* #,##0.0_-;_-* "-"??_-;_-@_-</c:formatCode>
                <c:ptCount val="7"/>
                <c:pt idx="0">
                  <c:v>5</c:v>
                </c:pt>
                <c:pt idx="1">
                  <c:v>3</c:v>
                </c:pt>
                <c:pt idx="2">
                  <c:v>2</c:v>
                </c:pt>
                <c:pt idx="3">
                  <c:v>3</c:v>
                </c:pt>
                <c:pt idx="4">
                  <c:v>1</c:v>
                </c:pt>
                <c:pt idx="5">
                  <c:v>4</c:v>
                </c:pt>
                <c:pt idx="6">
                  <c:v>4</c:v>
                </c:pt>
              </c:numCache>
            </c:numRef>
          </c:yVal>
          <c:bubbleSize>
            <c:numRef>
              <c:f>Foglio1!$C$2:$C$8</c:f>
              <c:numCache>
                <c:formatCode>_(* #,##0.00_);_(* \(#,##0.00\);_(* "-"??_);_(@_)</c:formatCode>
                <c:ptCount val="7"/>
                <c:pt idx="0">
                  <c:v>450</c:v>
                </c:pt>
                <c:pt idx="1">
                  <c:v>800</c:v>
                </c:pt>
                <c:pt idx="2">
                  <c:v>2000</c:v>
                </c:pt>
                <c:pt idx="3">
                  <c:v>832</c:v>
                </c:pt>
                <c:pt idx="4">
                  <c:v>717</c:v>
                </c:pt>
                <c:pt idx="5">
                  <c:v>650</c:v>
                </c:pt>
                <c:pt idx="6">
                  <c:v>2000</c:v>
                </c:pt>
              </c:numCache>
            </c:numRef>
          </c:bubbleSize>
          <c:bubble3D val="0"/>
          <c:extLst>
            <c:ext xmlns:c15="http://schemas.microsoft.com/office/drawing/2012/chart" uri="{02D57815-91ED-43cb-92C2-25804820EDAC}">
              <c15:datalabelsRange>
                <c15:f>Foglio1!$D$2:$D$8</c15:f>
                <c15:dlblRangeCache>
                  <c:ptCount val="7"/>
                  <c:pt idx="0">
                    <c:v>T&amp;R</c:v>
                  </c:pt>
                  <c:pt idx="1">
                    <c:v>Portable Audio</c:v>
                  </c:pt>
                  <c:pt idx="2">
                    <c:v>MI</c:v>
                  </c:pt>
                  <c:pt idx="3">
                    <c:v>Installed
Leisure</c:v>
                  </c:pt>
                  <c:pt idx="4">
                    <c:v>Commercial 
Audio</c:v>
                  </c:pt>
                  <c:pt idx="5">
                    <c:v>Prosumer</c:v>
                  </c:pt>
                  <c:pt idx="6">
                    <c:v>Car AM</c:v>
                  </c:pt>
                </c15:dlblRangeCache>
              </c15:datalabelsRange>
            </c:ext>
            <c:ext xmlns:c16="http://schemas.microsoft.com/office/drawing/2014/chart" uri="{C3380CC4-5D6E-409C-BE32-E72D297353CC}">
              <c16:uniqueId val="{0000000C-8343-48B0-BC50-F9179ABEFD37}"/>
            </c:ext>
          </c:extLst>
        </c:ser>
        <c:dLbls>
          <c:showLegendKey val="0"/>
          <c:showVal val="0"/>
          <c:showCatName val="0"/>
          <c:showSerName val="0"/>
          <c:showPercent val="0"/>
          <c:showBubbleSize val="0"/>
        </c:dLbls>
        <c:bubbleScale val="100"/>
        <c:showNegBubbles val="0"/>
        <c:axId val="939375088"/>
        <c:axId val="939375504"/>
      </c:bubbleChart>
      <c:valAx>
        <c:axId val="939375088"/>
        <c:scaling>
          <c:orientation val="minMax"/>
        </c:scaling>
        <c:delete val="0"/>
        <c:axPos val="b"/>
        <c:title>
          <c:tx>
            <c:rich>
              <a:bodyPr rot="0" spcFirstLastPara="1" vertOverflow="ellipsis" vert="horz" wrap="square" anchor="b" anchorCtr="1"/>
              <a:lstStyle/>
              <a:p>
                <a:pPr>
                  <a:defRPr sz="1330" b="0" i="0" u="none" strike="noStrike" kern="1200" baseline="0">
                    <a:solidFill>
                      <a:schemeClr val="tx1"/>
                    </a:solidFill>
                    <a:latin typeface="+mn-lt"/>
                    <a:ea typeface="+mn-ea"/>
                    <a:cs typeface="+mn-cs"/>
                  </a:defRPr>
                </a:pPr>
                <a:r>
                  <a:rPr lang="en-GB" sz="1400" dirty="0"/>
                  <a:t>Level of personalization</a:t>
                </a:r>
              </a:p>
            </c:rich>
          </c:tx>
          <c:layout>
            <c:manualLayout>
              <c:xMode val="edge"/>
              <c:yMode val="edge"/>
              <c:x val="0.73084849643221206"/>
              <c:y val="0.94908172140360325"/>
            </c:manualLayout>
          </c:layout>
          <c:overlay val="0"/>
          <c:spPr>
            <a:noFill/>
            <a:ln>
              <a:noFill/>
            </a:ln>
            <a:effectLst/>
          </c:spPr>
        </c:title>
        <c:numFmt formatCode="_-* #,##0.0_-;\-* #,##0.0_-;_-* &quot;-&quot;??_-;_-@_-" sourceLinked="1"/>
        <c:majorTickMark val="none"/>
        <c:minorTickMark val="none"/>
        <c:tickLblPos val="nextTo"/>
        <c:spPr>
          <a:noFill/>
          <a:ln w="9525" cap="flat" cmpd="sng" algn="ctr">
            <a:solidFill>
              <a:schemeClr val="tx1"/>
            </a:solidFill>
            <a:round/>
            <a:tailEnd type="triangle"/>
          </a:ln>
          <a:effectLst/>
        </c:spPr>
        <c:txPr>
          <a:bodyPr rot="0" spcFirstLastPara="1" vertOverflow="ellipsis" wrap="square" anchor="ctr" anchorCtr="1"/>
          <a:lstStyle/>
          <a:p>
            <a:pPr>
              <a:defRPr sz="1197" b="0" i="0" u="none" strike="noStrike" kern="1200" baseline="0">
                <a:noFill/>
                <a:latin typeface="+mn-lt"/>
                <a:ea typeface="+mn-ea"/>
                <a:cs typeface="+mn-cs"/>
              </a:defRPr>
            </a:pPr>
            <a:endParaRPr lang="it-IT"/>
          </a:p>
        </c:txPr>
        <c:crossAx val="939375504"/>
        <c:crosses val="autoZero"/>
        <c:crossBetween val="midCat"/>
      </c:valAx>
      <c:valAx>
        <c:axId val="93937550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GB" sz="1400" dirty="0"/>
                  <a:t>Price</a:t>
                </a:r>
              </a:p>
            </c:rich>
          </c:tx>
          <c:layout>
            <c:manualLayout>
              <c:xMode val="edge"/>
              <c:yMode val="edge"/>
              <c:x val="9.3519503418800585E-3"/>
              <c:y val="9.1696968304506979E-2"/>
            </c:manualLayout>
          </c:layout>
          <c:overlay val="0"/>
          <c:spPr>
            <a:noFill/>
            <a:ln>
              <a:noFill/>
            </a:ln>
            <a:effectLst/>
          </c:spPr>
        </c:title>
        <c:numFmt formatCode="_-* #,##0.0_-;\-* #,##0.0_-;_-* &quot;-&quot;??_-;_-@_-" sourceLinked="1"/>
        <c:majorTickMark val="none"/>
        <c:minorTickMark val="none"/>
        <c:tickLblPos val="nextTo"/>
        <c:spPr>
          <a:noFill/>
          <a:ln w="9525" cap="flat" cmpd="sng" algn="ctr">
            <a:solidFill>
              <a:schemeClr val="tx1"/>
            </a:solidFill>
            <a:round/>
            <a:tailEnd type="triangle"/>
          </a:ln>
          <a:effectLst/>
        </c:spPr>
        <c:txPr>
          <a:bodyPr rot="-60000000" spcFirstLastPara="1" vertOverflow="ellipsis" vert="horz" wrap="square" anchor="ctr" anchorCtr="1"/>
          <a:lstStyle/>
          <a:p>
            <a:pPr>
              <a:defRPr sz="1197" b="0" i="0" u="none" strike="noStrike" kern="1200" baseline="0">
                <a:noFill/>
                <a:latin typeface="+mn-lt"/>
                <a:ea typeface="+mn-ea"/>
                <a:cs typeface="+mn-cs"/>
              </a:defRPr>
            </a:pPr>
            <a:endParaRPr lang="it-IT"/>
          </a:p>
        </c:txPr>
        <c:crossAx val="939375088"/>
        <c:crosses val="autoZero"/>
        <c:crossBetween val="midCat"/>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it-IT"/>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610219164118247E-2"/>
          <c:y val="6.7546180555555557E-2"/>
          <c:w val="0.93478283237503512"/>
          <c:h val="0.88018369168247557"/>
        </c:manualLayout>
      </c:layout>
      <c:bubbleChart>
        <c:varyColors val="0"/>
        <c:ser>
          <c:idx val="0"/>
          <c:order val="0"/>
          <c:tx>
            <c:strRef>
              <c:f>Foglio1!$B$1</c:f>
              <c:strCache>
                <c:ptCount val="1"/>
                <c:pt idx="0">
                  <c:v>Marginalità</c:v>
                </c:pt>
              </c:strCache>
            </c:strRef>
          </c:tx>
          <c:spPr>
            <a:solidFill>
              <a:schemeClr val="accent1">
                <a:alpha val="75000"/>
              </a:schemeClr>
            </a:solidFill>
            <a:ln>
              <a:solidFill>
                <a:schemeClr val="tx1"/>
              </a:solidFill>
            </a:ln>
            <a:effectLst/>
          </c:spPr>
          <c:invertIfNegative val="0"/>
          <c:dPt>
            <c:idx val="0"/>
            <c:invertIfNegative val="0"/>
            <c:bubble3D val="0"/>
            <c:spPr>
              <a:solidFill>
                <a:schemeClr val="bg1"/>
              </a:solidFill>
              <a:ln>
                <a:solidFill>
                  <a:schemeClr val="tx1"/>
                </a:solidFill>
              </a:ln>
              <a:effectLst/>
            </c:spPr>
            <c:extLst>
              <c:ext xmlns:c16="http://schemas.microsoft.com/office/drawing/2014/chart" uri="{C3380CC4-5D6E-409C-BE32-E72D297353CC}">
                <c16:uniqueId val="{00000001-D09D-4879-8DBB-363E881B83B6}"/>
              </c:ext>
            </c:extLst>
          </c:dPt>
          <c:dPt>
            <c:idx val="1"/>
            <c:invertIfNegative val="0"/>
            <c:bubble3D val="0"/>
            <c:spPr>
              <a:solidFill>
                <a:schemeClr val="bg1"/>
              </a:solidFill>
              <a:ln>
                <a:solidFill>
                  <a:schemeClr val="tx1"/>
                </a:solidFill>
              </a:ln>
              <a:effectLst/>
            </c:spPr>
            <c:extLst>
              <c:ext xmlns:c16="http://schemas.microsoft.com/office/drawing/2014/chart" uri="{C3380CC4-5D6E-409C-BE32-E72D297353CC}">
                <c16:uniqueId val="{00000003-D09D-4879-8DBB-363E881B83B6}"/>
              </c:ext>
            </c:extLst>
          </c:dPt>
          <c:dPt>
            <c:idx val="2"/>
            <c:invertIfNegative val="0"/>
            <c:bubble3D val="0"/>
            <c:spPr>
              <a:solidFill>
                <a:schemeClr val="bg1"/>
              </a:solidFill>
              <a:ln>
                <a:solidFill>
                  <a:schemeClr val="tx1"/>
                </a:solidFill>
              </a:ln>
              <a:effectLst/>
            </c:spPr>
            <c:extLst>
              <c:ext xmlns:c16="http://schemas.microsoft.com/office/drawing/2014/chart" uri="{C3380CC4-5D6E-409C-BE32-E72D297353CC}">
                <c16:uniqueId val="{00000005-D09D-4879-8DBB-363E881B83B6}"/>
              </c:ext>
            </c:extLst>
          </c:dPt>
          <c:dPt>
            <c:idx val="3"/>
            <c:invertIfNegative val="0"/>
            <c:bubble3D val="0"/>
            <c:spPr>
              <a:solidFill>
                <a:schemeClr val="bg1"/>
              </a:solidFill>
              <a:ln>
                <a:solidFill>
                  <a:schemeClr val="tx1"/>
                </a:solidFill>
              </a:ln>
              <a:effectLst/>
            </c:spPr>
            <c:extLst>
              <c:ext xmlns:c16="http://schemas.microsoft.com/office/drawing/2014/chart" uri="{C3380CC4-5D6E-409C-BE32-E72D297353CC}">
                <c16:uniqueId val="{00000007-D09D-4879-8DBB-363E881B83B6}"/>
              </c:ext>
            </c:extLst>
          </c:dPt>
          <c:dPt>
            <c:idx val="4"/>
            <c:invertIfNegative val="0"/>
            <c:bubble3D val="0"/>
            <c:spPr>
              <a:solidFill>
                <a:srgbClr val="C00000"/>
              </a:solidFill>
              <a:ln>
                <a:solidFill>
                  <a:schemeClr val="tx1"/>
                </a:solidFill>
              </a:ln>
              <a:effectLst/>
            </c:spPr>
            <c:extLst>
              <c:ext xmlns:c16="http://schemas.microsoft.com/office/drawing/2014/chart" uri="{C3380CC4-5D6E-409C-BE32-E72D297353CC}">
                <c16:uniqueId val="{00000009-D09D-4879-8DBB-363E881B83B6}"/>
              </c:ext>
            </c:extLst>
          </c:dPt>
          <c:dPt>
            <c:idx val="5"/>
            <c:invertIfNegative val="0"/>
            <c:bubble3D val="0"/>
            <c:spPr>
              <a:solidFill>
                <a:schemeClr val="bg1"/>
              </a:solidFill>
              <a:ln>
                <a:solidFill>
                  <a:schemeClr val="tx1"/>
                </a:solidFill>
              </a:ln>
              <a:effectLst/>
            </c:spPr>
            <c:extLst>
              <c:ext xmlns:c16="http://schemas.microsoft.com/office/drawing/2014/chart" uri="{C3380CC4-5D6E-409C-BE32-E72D297353CC}">
                <c16:uniqueId val="{0000000B-D09D-4879-8DBB-363E881B83B6}"/>
              </c:ext>
            </c:extLst>
          </c:dPt>
          <c:dLbls>
            <c:dLbl>
              <c:idx val="0"/>
              <c:tx>
                <c:rich>
                  <a:bodyPr/>
                  <a:lstStyle/>
                  <a:p>
                    <a:fld id="{AB1E1F70-D8DE-42AE-86FC-9201D4DAA845}" type="CELLRANGE">
                      <a:rPr lang="en-US">
                        <a:solidFill>
                          <a:schemeClr val="tx1"/>
                        </a:solidFill>
                      </a:rPr>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D09D-4879-8DBB-363E881B83B6}"/>
                </c:ext>
              </c:extLst>
            </c:dLbl>
            <c:dLbl>
              <c:idx val="1"/>
              <c:tx>
                <c:rich>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fld id="{E03C1F19-271B-4E99-A026-39F3908120D4}" type="CELLRANGE">
                      <a:rPr lang="en-US" dirty="0">
                        <a:solidFill>
                          <a:schemeClr val="tx1"/>
                        </a:solidFill>
                      </a:rPr>
                      <a:pPr>
                        <a:defRPr sz="1197" b="0" i="0" u="none" strike="noStrike" kern="1200" baseline="0">
                          <a:solidFill>
                            <a:schemeClr val="tx1"/>
                          </a:solidFill>
                          <a:latin typeface="+mn-lt"/>
                          <a:ea typeface="+mn-ea"/>
                          <a:cs typeface="+mn-cs"/>
                        </a:defRPr>
                      </a:pPr>
                      <a:t>[INTERVALLOCELLE]</a:t>
                    </a:fld>
                    <a:endParaRPr lang="it-IT"/>
                  </a:p>
                </c:rich>
              </c:tx>
              <c:numFmt formatCode="_-* #,##0.0_-;\-* #,##0.0_-;_-* &quot;-&quot;??_-;_-@_-" sourceLinked="0"/>
              <c:spPr>
                <a:noFill/>
                <a:ln>
                  <a:noFill/>
                </a:ln>
                <a:effectLst/>
              </c:spPr>
              <c:dLblPos val="ct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8.73592970521542E-2"/>
                      <c:h val="8.7912222222222225E-2"/>
                    </c:manualLayout>
                  </c15:layout>
                  <c15:dlblFieldTable/>
                  <c15:showDataLabelsRange val="1"/>
                </c:ext>
                <c:ext xmlns:c16="http://schemas.microsoft.com/office/drawing/2014/chart" uri="{C3380CC4-5D6E-409C-BE32-E72D297353CC}">
                  <c16:uniqueId val="{00000003-D09D-4879-8DBB-363E881B83B6}"/>
                </c:ext>
              </c:extLst>
            </c:dLbl>
            <c:dLbl>
              <c:idx val="2"/>
              <c:tx>
                <c:rich>
                  <a:bodyPr/>
                  <a:lstStyle/>
                  <a:p>
                    <a:fld id="{58E5FE1B-A754-4520-921E-9E7A60D6855D}"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D09D-4879-8DBB-363E881B83B6}"/>
                </c:ext>
              </c:extLst>
            </c:dLbl>
            <c:dLbl>
              <c:idx val="3"/>
              <c:tx>
                <c:rich>
                  <a:bodyPr/>
                  <a:lstStyle/>
                  <a:p>
                    <a:fld id="{761D4FA3-F136-47D8-926D-F2E093EA9D22}"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D09D-4879-8DBB-363E881B83B6}"/>
                </c:ext>
              </c:extLst>
            </c:dLbl>
            <c:dLbl>
              <c:idx val="4"/>
              <c:layout>
                <c:manualLayout>
                  <c:x val="-0.10734531090723755"/>
                  <c:y val="2.2048611111109492E-3"/>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29E0F3AC-C15C-48D5-9F82-12840BAF491A}" type="CELLRANGE">
                      <a:rPr lang="en-US" sz="1100">
                        <a:solidFill>
                          <a:schemeClr val="bg1"/>
                        </a:solidFill>
                      </a:rPr>
                      <a:pPr>
                        <a:defRPr sz="1100" b="0" i="0" u="none" strike="noStrike" kern="1200" baseline="0">
                          <a:solidFill>
                            <a:schemeClr val="bg1"/>
                          </a:solidFill>
                          <a:latin typeface="+mn-lt"/>
                          <a:ea typeface="+mn-ea"/>
                          <a:cs typeface="+mn-cs"/>
                        </a:defRPr>
                      </a:pPr>
                      <a:t>[INTERVALLOCELLE]</a:t>
                    </a:fld>
                    <a:endParaRPr lang="it-IT"/>
                  </a:p>
                </c:rich>
              </c:tx>
              <c:numFmt formatCode="_-* #,##0.0_-;\-* #,##0.0_-;_-* &quot;-&quot;??_-;_-@_-" sourceLinked="0"/>
              <c:spPr>
                <a:noFill/>
                <a:ln>
                  <a:noFill/>
                </a:ln>
                <a:effectLst/>
              </c:sp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D09D-4879-8DBB-363E881B83B6}"/>
                </c:ext>
              </c:extLst>
            </c:dLbl>
            <c:dLbl>
              <c:idx val="5"/>
              <c:tx>
                <c:rich>
                  <a:bodyPr/>
                  <a:lstStyle/>
                  <a:p>
                    <a:fld id="{AE173C85-8C2D-444C-9C4A-338BDFC5559E}"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D09D-4879-8DBB-363E881B83B6}"/>
                </c:ext>
              </c:extLst>
            </c:dLbl>
            <c:dLbl>
              <c:idx val="6"/>
              <c:tx>
                <c:rich>
                  <a:bodyPr/>
                  <a:lstStyle/>
                  <a:p>
                    <a:fld id="{1D92526B-E773-4E1C-A5F2-FB9E1BE307BD}" type="CELLRANGE">
                      <a:rPr lang="it-IT"/>
                      <a:pPr/>
                      <a:t>[INTERVALLOCELLE]</a:t>
                    </a:fld>
                    <a:endParaRPr lang="it-IT"/>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D09D-4879-8DBB-363E881B83B6}"/>
                </c:ext>
              </c:extLst>
            </c:dLbl>
            <c:numFmt formatCode="_-* #,##0.0_-;\-* #,##0.0_-;_-* &quot;-&quot;??_-;_-@_-"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Foglio1!$A$2:$A$8</c:f>
              <c:numCache>
                <c:formatCode>_-* #,##0.0_-;\-* #,##0.0_-;_-* "-"??_-;_-@_-</c:formatCode>
                <c:ptCount val="7"/>
                <c:pt idx="0">
                  <c:v>4</c:v>
                </c:pt>
                <c:pt idx="1">
                  <c:v>2</c:v>
                </c:pt>
                <c:pt idx="2">
                  <c:v>2.5</c:v>
                </c:pt>
                <c:pt idx="3">
                  <c:v>3</c:v>
                </c:pt>
                <c:pt idx="4">
                  <c:v>1</c:v>
                </c:pt>
                <c:pt idx="5">
                  <c:v>5</c:v>
                </c:pt>
                <c:pt idx="6">
                  <c:v>1</c:v>
                </c:pt>
              </c:numCache>
            </c:numRef>
          </c:xVal>
          <c:yVal>
            <c:numRef>
              <c:f>Foglio1!$B$2:$B$8</c:f>
              <c:numCache>
                <c:formatCode>_-* #,##0.0_-;\-* #,##0.0_-;_-* "-"??_-;_-@_-</c:formatCode>
                <c:ptCount val="7"/>
                <c:pt idx="0">
                  <c:v>5</c:v>
                </c:pt>
                <c:pt idx="1">
                  <c:v>3</c:v>
                </c:pt>
                <c:pt idx="2">
                  <c:v>2</c:v>
                </c:pt>
                <c:pt idx="3">
                  <c:v>3</c:v>
                </c:pt>
                <c:pt idx="4">
                  <c:v>1</c:v>
                </c:pt>
                <c:pt idx="5">
                  <c:v>4</c:v>
                </c:pt>
                <c:pt idx="6">
                  <c:v>4</c:v>
                </c:pt>
              </c:numCache>
            </c:numRef>
          </c:yVal>
          <c:bubbleSize>
            <c:numRef>
              <c:f>Foglio1!$C$2:$C$8</c:f>
              <c:numCache>
                <c:formatCode>_(* #,##0.00_);_(* \(#,##0.00\);_(* "-"??_);_(@_)</c:formatCode>
                <c:ptCount val="7"/>
                <c:pt idx="0">
                  <c:v>450</c:v>
                </c:pt>
                <c:pt idx="1">
                  <c:v>800</c:v>
                </c:pt>
                <c:pt idx="2">
                  <c:v>2000</c:v>
                </c:pt>
                <c:pt idx="3">
                  <c:v>832</c:v>
                </c:pt>
                <c:pt idx="4">
                  <c:v>717</c:v>
                </c:pt>
                <c:pt idx="5">
                  <c:v>650</c:v>
                </c:pt>
                <c:pt idx="6">
                  <c:v>2000</c:v>
                </c:pt>
              </c:numCache>
            </c:numRef>
          </c:bubbleSize>
          <c:bubble3D val="0"/>
          <c:extLst>
            <c:ext xmlns:c15="http://schemas.microsoft.com/office/drawing/2012/chart" uri="{02D57815-91ED-43cb-92C2-25804820EDAC}">
              <c15:datalabelsRange>
                <c15:f>Foglio1!$D$2:$D$8</c15:f>
                <c15:dlblRangeCache>
                  <c:ptCount val="7"/>
                  <c:pt idx="0">
                    <c:v>T&amp;R</c:v>
                  </c:pt>
                  <c:pt idx="1">
                    <c:v>Portable Audio</c:v>
                  </c:pt>
                  <c:pt idx="2">
                    <c:v>MI</c:v>
                  </c:pt>
                  <c:pt idx="3">
                    <c:v>Installed
Leisure</c:v>
                  </c:pt>
                  <c:pt idx="4">
                    <c:v>Commercial 
Audio</c:v>
                  </c:pt>
                  <c:pt idx="5">
                    <c:v>Prosumer</c:v>
                  </c:pt>
                  <c:pt idx="6">
                    <c:v>Car AM</c:v>
                  </c:pt>
                </c15:dlblRangeCache>
              </c15:datalabelsRange>
            </c:ext>
            <c:ext xmlns:c16="http://schemas.microsoft.com/office/drawing/2014/chart" uri="{C3380CC4-5D6E-409C-BE32-E72D297353CC}">
              <c16:uniqueId val="{0000000D-D09D-4879-8DBB-363E881B83B6}"/>
            </c:ext>
          </c:extLst>
        </c:ser>
        <c:dLbls>
          <c:showLegendKey val="0"/>
          <c:showVal val="0"/>
          <c:showCatName val="0"/>
          <c:showSerName val="0"/>
          <c:showPercent val="0"/>
          <c:showBubbleSize val="0"/>
        </c:dLbls>
        <c:bubbleScale val="100"/>
        <c:showNegBubbles val="0"/>
        <c:axId val="939375088"/>
        <c:axId val="939375504"/>
      </c:bubbleChart>
      <c:valAx>
        <c:axId val="939375088"/>
        <c:scaling>
          <c:orientation val="minMax"/>
        </c:scaling>
        <c:delete val="0"/>
        <c:axPos val="b"/>
        <c:title>
          <c:tx>
            <c:rich>
              <a:bodyPr rot="0" spcFirstLastPara="1" vertOverflow="ellipsis" vert="horz" wrap="square" anchor="b" anchorCtr="1"/>
              <a:lstStyle/>
              <a:p>
                <a:pPr>
                  <a:defRPr sz="1330" b="0" i="0" u="none" strike="noStrike" kern="1200" baseline="0">
                    <a:solidFill>
                      <a:schemeClr val="tx1"/>
                    </a:solidFill>
                    <a:latin typeface="+mn-lt"/>
                    <a:ea typeface="+mn-ea"/>
                    <a:cs typeface="+mn-cs"/>
                  </a:defRPr>
                </a:pPr>
                <a:r>
                  <a:rPr lang="en-GB" sz="1400" dirty="0"/>
                  <a:t>Level of personalization</a:t>
                </a:r>
              </a:p>
            </c:rich>
          </c:tx>
          <c:layout>
            <c:manualLayout>
              <c:xMode val="edge"/>
              <c:yMode val="edge"/>
              <c:x val="0.73084849643221206"/>
              <c:y val="0.94908975694444442"/>
            </c:manualLayout>
          </c:layout>
          <c:overlay val="0"/>
          <c:spPr>
            <a:noFill/>
            <a:ln>
              <a:noFill/>
            </a:ln>
            <a:effectLst/>
          </c:spPr>
        </c:title>
        <c:numFmt formatCode="_-* #,##0.0_-;\-* #,##0.0_-;_-* &quot;-&quot;??_-;_-@_-" sourceLinked="1"/>
        <c:majorTickMark val="none"/>
        <c:minorTickMark val="none"/>
        <c:tickLblPos val="nextTo"/>
        <c:spPr>
          <a:noFill/>
          <a:ln w="9525" cap="flat" cmpd="sng" algn="ctr">
            <a:solidFill>
              <a:schemeClr val="tx1"/>
            </a:solidFill>
            <a:round/>
            <a:tailEnd type="triangle"/>
          </a:ln>
          <a:effectLst/>
        </c:spPr>
        <c:txPr>
          <a:bodyPr rot="0" spcFirstLastPara="1" vertOverflow="ellipsis" wrap="square" anchor="ctr" anchorCtr="1"/>
          <a:lstStyle/>
          <a:p>
            <a:pPr>
              <a:defRPr sz="1197" b="0" i="0" u="none" strike="noStrike" kern="1200" baseline="0">
                <a:noFill/>
                <a:latin typeface="+mn-lt"/>
                <a:ea typeface="+mn-ea"/>
                <a:cs typeface="+mn-cs"/>
              </a:defRPr>
            </a:pPr>
            <a:endParaRPr lang="it-IT"/>
          </a:p>
        </c:txPr>
        <c:crossAx val="939375504"/>
        <c:crosses val="autoZero"/>
        <c:crossBetween val="midCat"/>
      </c:valAx>
      <c:valAx>
        <c:axId val="93937550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GB" sz="1400" dirty="0"/>
                  <a:t>Price</a:t>
                </a:r>
              </a:p>
            </c:rich>
          </c:tx>
          <c:layout>
            <c:manualLayout>
              <c:xMode val="edge"/>
              <c:yMode val="edge"/>
              <c:x val="9.3519503418800585E-3"/>
              <c:y val="9.1696968304506979E-2"/>
            </c:manualLayout>
          </c:layout>
          <c:overlay val="0"/>
          <c:spPr>
            <a:noFill/>
            <a:ln>
              <a:noFill/>
            </a:ln>
            <a:effectLst/>
          </c:spPr>
        </c:title>
        <c:numFmt formatCode="_-* #,##0.0_-;\-* #,##0.0_-;_-* &quot;-&quot;??_-;_-@_-" sourceLinked="1"/>
        <c:majorTickMark val="none"/>
        <c:minorTickMark val="none"/>
        <c:tickLblPos val="nextTo"/>
        <c:spPr>
          <a:noFill/>
          <a:ln w="9525" cap="flat" cmpd="sng" algn="ctr">
            <a:solidFill>
              <a:schemeClr val="tx1"/>
            </a:solidFill>
            <a:round/>
            <a:tailEnd type="triangle"/>
          </a:ln>
          <a:effectLst/>
        </c:spPr>
        <c:txPr>
          <a:bodyPr rot="-60000000" spcFirstLastPara="1" vertOverflow="ellipsis" vert="horz" wrap="square" anchor="ctr" anchorCtr="1"/>
          <a:lstStyle/>
          <a:p>
            <a:pPr>
              <a:defRPr sz="1197" b="0" i="0" u="none" strike="noStrike" kern="1200" baseline="0">
                <a:noFill/>
                <a:latin typeface="+mn-lt"/>
                <a:ea typeface="+mn-ea"/>
                <a:cs typeface="+mn-cs"/>
              </a:defRPr>
            </a:pPr>
            <a:endParaRPr lang="it-IT"/>
          </a:p>
        </c:txPr>
        <c:crossAx val="939375088"/>
        <c:crosses val="autoZero"/>
        <c:crossBetween val="midCat"/>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it-IT"/>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stacked"/>
        <c:varyColors val="0"/>
        <c:ser>
          <c:idx val="0"/>
          <c:order val="0"/>
          <c:tx>
            <c:strRef>
              <c:f>Foglio1!$B$1</c:f>
              <c:strCache>
                <c:ptCount val="1"/>
                <c:pt idx="0">
                  <c:v>Serie 1</c:v>
                </c:pt>
              </c:strCache>
            </c:strRef>
          </c:tx>
          <c:spPr>
            <a:solidFill>
              <a:srgbClr val="C00000"/>
            </a:solidFill>
            <a:ln>
              <a:noFill/>
            </a:ln>
            <a:effectLst/>
          </c:spPr>
          <c:invertIfNegative val="0"/>
          <c:dLbls>
            <c:dLbl>
              <c:idx val="0"/>
              <c:layout>
                <c:manualLayout>
                  <c:x val="1.188992401964071E-3"/>
                  <c:y val="-9.589382428670213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834-4323-9D5F-6286A100D851}"/>
                </c:ext>
              </c:extLst>
            </c:dLbl>
            <c:dLbl>
              <c:idx val="1"/>
              <c:layout>
                <c:manualLayout>
                  <c:x val="-1.1889924019640548E-3"/>
                  <c:y val="-9.041417718460477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834-4323-9D5F-6286A100D851}"/>
                </c:ext>
              </c:extLst>
            </c:dLbl>
            <c:dLbl>
              <c:idx val="2"/>
              <c:layout>
                <c:manualLayout>
                  <c:x val="-2.1797942224319203E-17"/>
                  <c:y val="-8.767435363355614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834-4323-9D5F-6286A100D851}"/>
                </c:ext>
              </c:extLst>
            </c:dLbl>
            <c:dLbl>
              <c:idx val="3"/>
              <c:layout>
                <c:manualLayout>
                  <c:x val="4.7559696078562624E-3"/>
                  <c:y val="-0.1260318833482369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834-4323-9D5F-6286A100D851}"/>
                </c:ext>
              </c:extLst>
            </c:dLbl>
            <c:dLbl>
              <c:idx val="4"/>
              <c:layout>
                <c:manualLayout>
                  <c:x val="0"/>
                  <c:y val="-0.1205522362461397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834-4323-9D5F-6286A100D851}"/>
                </c:ext>
              </c:extLst>
            </c:dLbl>
            <c:dLbl>
              <c:idx val="5"/>
              <c:layout>
                <c:manualLayout>
                  <c:x val="-2.3779848039281312E-3"/>
                  <c:y val="-0.1178124126950910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834-4323-9D5F-6286A100D851}"/>
                </c:ext>
              </c:extLst>
            </c:dLbl>
            <c:dLbl>
              <c:idx val="6"/>
              <c:layout>
                <c:manualLayout>
                  <c:x val="0"/>
                  <c:y val="-0.1342513540013829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834-4323-9D5F-6286A100D851}"/>
                </c:ext>
              </c:extLst>
            </c:dLbl>
            <c:dLbl>
              <c:idx val="7"/>
              <c:layout>
                <c:manualLayout>
                  <c:x val="-2.3779848039281312E-3"/>
                  <c:y val="-0.1397310011034801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834-4323-9D5F-6286A100D851}"/>
                </c:ext>
              </c:extLst>
            </c:dLbl>
            <c:dLbl>
              <c:idx val="8"/>
              <c:layout>
                <c:manualLayout>
                  <c:x val="-4.3595884448638407E-17"/>
                  <c:y val="-0.1315115304503342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834-4323-9D5F-6286A100D851}"/>
                </c:ext>
              </c:extLst>
            </c:dLbl>
            <c:dLbl>
              <c:idx val="9"/>
              <c:layout>
                <c:manualLayout>
                  <c:x val="3.5669772058921968E-3"/>
                  <c:y val="-0.1178124126950911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34-4323-9D5F-6286A100D851}"/>
                </c:ext>
              </c:extLst>
            </c:dLbl>
            <c:dLbl>
              <c:idx val="10"/>
              <c:layout>
                <c:manualLayout>
                  <c:x val="-8.7191768897276813E-17"/>
                  <c:y val="-0.1369911775524315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834-4323-9D5F-6286A100D851}"/>
                </c:ext>
              </c:extLst>
            </c:dLbl>
            <c:dLbl>
              <c:idx val="11"/>
              <c:layout>
                <c:manualLayout>
                  <c:x val="3.5669772058921968E-3"/>
                  <c:y val="-0.167129236613966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834-4323-9D5F-6286A100D851}"/>
                </c:ext>
              </c:extLst>
            </c:dLbl>
            <c:dLbl>
              <c:idx val="12"/>
              <c:layout>
                <c:manualLayout>
                  <c:x val="-8.7191768897276813E-17"/>
                  <c:y val="-0.1698690601650150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834-4323-9D5F-6286A100D851}"/>
                </c:ext>
              </c:extLst>
            </c:dLbl>
            <c:dLbl>
              <c:idx val="13"/>
              <c:layout>
                <c:manualLayout>
                  <c:x val="2.3779848039281312E-3"/>
                  <c:y val="-0.1808283543692095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834-4323-9D5F-6286A100D851}"/>
                </c:ext>
              </c:extLst>
            </c:dLbl>
            <c:dLbl>
              <c:idx val="14"/>
              <c:layout>
                <c:manualLayout>
                  <c:x val="1.1889924019639784E-3"/>
                  <c:y val="-0.1780885308181609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834-4323-9D5F-6286A100D851}"/>
                </c:ext>
              </c:extLst>
            </c:dLbl>
            <c:dLbl>
              <c:idx val="15"/>
              <c:layout>
                <c:manualLayout>
                  <c:x val="-3.5669772058921968E-3"/>
                  <c:y val="-0.1945274721244526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834-4323-9D5F-6286A100D851}"/>
                </c:ext>
              </c:extLst>
            </c:dLbl>
            <c:dLbl>
              <c:idx val="16"/>
              <c:layout>
                <c:manualLayout>
                  <c:x val="-8.7191768897276813E-17"/>
                  <c:y val="-0.2027469427775986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834-4323-9D5F-6286A100D851}"/>
                </c:ext>
              </c:extLst>
            </c:dLbl>
            <c:dLbl>
              <c:idx val="17"/>
              <c:layout>
                <c:manualLayout>
                  <c:x val="2.3779848039281312E-3"/>
                  <c:y val="-0.2109664134307444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834-4323-9D5F-6286A100D851}"/>
                </c:ext>
              </c:extLst>
            </c:dLbl>
            <c:dLbl>
              <c:idx val="18"/>
              <c:layout>
                <c:manualLayout>
                  <c:x val="0"/>
                  <c:y val="-0.2685027080027657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834-4323-9D5F-6286A100D851}"/>
                </c:ext>
              </c:extLst>
            </c:dLbl>
            <c:dLbl>
              <c:idx val="19"/>
              <c:layout>
                <c:manualLayout>
                  <c:x val="-3.5669772058921968E-3"/>
                  <c:y val="-0.2794620022069602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34-4323-9D5F-6286A100D851}"/>
                </c:ext>
              </c:extLst>
            </c:dLbl>
            <c:dLbl>
              <c:idx val="20"/>
              <c:layout>
                <c:manualLayout>
                  <c:x val="-1.7834886029460984E-3"/>
                  <c:y val="-0.18082835436920966"/>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2.9879379061356969E-2"/>
                      <c:h val="4.8248292733966372E-2"/>
                    </c:manualLayout>
                  </c15:layout>
                </c:ext>
                <c:ext xmlns:c16="http://schemas.microsoft.com/office/drawing/2014/chart" uri="{C3380CC4-5D6E-409C-BE32-E72D297353CC}">
                  <c16:uniqueId val="{00000017-B834-4323-9D5F-6286A100D851}"/>
                </c:ext>
              </c:extLst>
            </c:dLbl>
            <c:dLbl>
              <c:idx val="21"/>
              <c:layout>
                <c:manualLayout>
                  <c:x val="0"/>
                  <c:y val="-0.2246655311859876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B834-4323-9D5F-6286A100D851}"/>
                </c:ext>
              </c:extLst>
            </c:dLbl>
            <c:dLbl>
              <c:idx val="22"/>
              <c:layout>
                <c:manualLayout>
                  <c:x val="0"/>
                  <c:y val="-0.4027540620041485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B834-4323-9D5F-6286A100D851}"/>
                </c:ext>
              </c:extLst>
            </c:dLbl>
            <c:dLbl>
              <c:idx val="23"/>
              <c:layout>
                <c:manualLayout>
                  <c:x val="-1.7901969940290116E-3"/>
                  <c:y val="-0.4553038194444444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3.2297597085766037E-2"/>
                      <c:h val="3.7223958333333335E-2"/>
                    </c:manualLayout>
                  </c15:layout>
                </c:ext>
                <c:ext xmlns:c16="http://schemas.microsoft.com/office/drawing/2014/chart" uri="{C3380CC4-5D6E-409C-BE32-E72D297353CC}">
                  <c16:uniqueId val="{0000001B-B834-4323-9D5F-6286A100D851}"/>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Foglio1!$A$2:$A$25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Foglio1!$B$2:$B$25</c:f>
              <c:numCache>
                <c:formatCode>General</c:formatCode>
                <c:ptCount val="24"/>
                <c:pt idx="0">
                  <c:v>11.4</c:v>
                </c:pt>
                <c:pt idx="1">
                  <c:v>12.3</c:v>
                </c:pt>
                <c:pt idx="2">
                  <c:v>13.1</c:v>
                </c:pt>
                <c:pt idx="3">
                  <c:v>15.5</c:v>
                </c:pt>
                <c:pt idx="4">
                  <c:v>16.399999999999999</c:v>
                </c:pt>
                <c:pt idx="5">
                  <c:v>20.3</c:v>
                </c:pt>
                <c:pt idx="6">
                  <c:v>20.5</c:v>
                </c:pt>
                <c:pt idx="7">
                  <c:v>22.5</c:v>
                </c:pt>
                <c:pt idx="8">
                  <c:v>21.4</c:v>
                </c:pt>
                <c:pt idx="9">
                  <c:v>17.2</c:v>
                </c:pt>
                <c:pt idx="10">
                  <c:v>23.4</c:v>
                </c:pt>
                <c:pt idx="11">
                  <c:v>27.9</c:v>
                </c:pt>
                <c:pt idx="12">
                  <c:v>30.9</c:v>
                </c:pt>
                <c:pt idx="13">
                  <c:v>32.299999999999997</c:v>
                </c:pt>
                <c:pt idx="14">
                  <c:v>32.799999999999997</c:v>
                </c:pt>
                <c:pt idx="15">
                  <c:v>36.6</c:v>
                </c:pt>
                <c:pt idx="16">
                  <c:v>38.4</c:v>
                </c:pt>
                <c:pt idx="17">
                  <c:v>40.299999999999997</c:v>
                </c:pt>
                <c:pt idx="18">
                  <c:v>54.5</c:v>
                </c:pt>
                <c:pt idx="19">
                  <c:v>56.3</c:v>
                </c:pt>
                <c:pt idx="20">
                  <c:v>32</c:v>
                </c:pt>
                <c:pt idx="21">
                  <c:v>45.2</c:v>
                </c:pt>
                <c:pt idx="22">
                  <c:v>82.1</c:v>
                </c:pt>
                <c:pt idx="23">
                  <c:v>94</c:v>
                </c:pt>
              </c:numCache>
            </c:numRef>
          </c:val>
          <c:extLst>
            <c:ext xmlns:c16="http://schemas.microsoft.com/office/drawing/2014/chart" uri="{C3380CC4-5D6E-409C-BE32-E72D297353CC}">
              <c16:uniqueId val="{00000000-B834-4323-9D5F-6286A100D851}"/>
            </c:ext>
          </c:extLst>
        </c:ser>
        <c:ser>
          <c:idx val="1"/>
          <c:order val="1"/>
          <c:tx>
            <c:strRef>
              <c:f>Foglio1!$C$1</c:f>
              <c:strCache>
                <c:ptCount val="1"/>
                <c:pt idx="0">
                  <c:v>Colonna1</c:v>
                </c:pt>
              </c:strCache>
            </c:strRef>
          </c:tx>
          <c:spPr>
            <a:solidFill>
              <a:schemeClr val="accent2">
                <a:tint val="77000"/>
              </a:schemeClr>
            </a:solidFill>
            <a:ln>
              <a:noFill/>
            </a:ln>
            <a:effectLst/>
          </c:spPr>
          <c:invertIfNegative val="0"/>
          <c:dPt>
            <c:idx val="22"/>
            <c:invertIfNegative val="0"/>
            <c:bubble3D val="0"/>
            <c:extLst>
              <c:ext xmlns:c16="http://schemas.microsoft.com/office/drawing/2014/chart" uri="{C3380CC4-5D6E-409C-BE32-E72D297353CC}">
                <c16:uniqueId val="{00000001-B834-4323-9D5F-6286A100D851}"/>
              </c:ext>
            </c:extLst>
          </c:dPt>
          <c:dPt>
            <c:idx val="23"/>
            <c:invertIfNegative val="0"/>
            <c:bubble3D val="0"/>
            <c:spPr>
              <a:solidFill>
                <a:schemeClr val="bg1">
                  <a:lumMod val="95000"/>
                </a:schemeClr>
              </a:solidFill>
              <a:ln>
                <a:noFill/>
              </a:ln>
              <a:effectLst/>
            </c:spPr>
            <c:extLst>
              <c:ext xmlns:c16="http://schemas.microsoft.com/office/drawing/2014/chart" uri="{C3380CC4-5D6E-409C-BE32-E72D297353CC}">
                <c16:uniqueId val="{0000001A-B834-4323-9D5F-6286A100D851}"/>
              </c:ext>
            </c:extLst>
          </c:dPt>
          <c:dLbls>
            <c:dLbl>
              <c:idx val="23"/>
              <c:layout>
                <c:manualLayout>
                  <c:x val="8.927491571098247E-6"/>
                  <c:y val="-8.0979861111111121E-2"/>
                </c:manualLayout>
              </c:layout>
              <c:spPr>
                <a:noFill/>
                <a:ln w="3175">
                  <a:solidFill>
                    <a:schemeClr val="tx1"/>
                  </a:solid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B834-4323-9D5F-6286A100D851}"/>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Foglio1!$A$2:$A$25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Foglio1!$C$2:$C$25</c:f>
              <c:numCache>
                <c:formatCode>General</c:formatCode>
                <c:ptCount val="24"/>
              </c:numCache>
            </c:numRef>
          </c:val>
          <c:extLst>
            <c:ext xmlns:c16="http://schemas.microsoft.com/office/drawing/2014/chart" uri="{C3380CC4-5D6E-409C-BE32-E72D297353CC}">
              <c16:uniqueId val="{00000002-B834-4323-9D5F-6286A100D851}"/>
            </c:ext>
          </c:extLst>
        </c:ser>
        <c:dLbls>
          <c:dLblPos val="ctr"/>
          <c:showLegendKey val="0"/>
          <c:showVal val="1"/>
          <c:showCatName val="0"/>
          <c:showSerName val="0"/>
          <c:showPercent val="0"/>
          <c:showBubbleSize val="0"/>
        </c:dLbls>
        <c:gapWidth val="150"/>
        <c:overlap val="100"/>
        <c:axId val="529628816"/>
        <c:axId val="529628160"/>
      </c:barChart>
      <c:catAx>
        <c:axId val="5296288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529628160"/>
        <c:crosses val="autoZero"/>
        <c:auto val="1"/>
        <c:lblAlgn val="ctr"/>
        <c:lblOffset val="100"/>
        <c:noMultiLvlLbl val="0"/>
      </c:catAx>
      <c:valAx>
        <c:axId val="5296281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52962881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it-I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4.2964679818248523E-2"/>
          <c:y val="3.2165863181141147E-2"/>
          <c:w val="0.94449051731436795"/>
          <c:h val="0.87457898056106065"/>
        </c:manualLayout>
      </c:layout>
      <c:barChart>
        <c:barDir val="col"/>
        <c:grouping val="clustered"/>
        <c:varyColors val="0"/>
        <c:ser>
          <c:idx val="0"/>
          <c:order val="0"/>
          <c:tx>
            <c:strRef>
              <c:f>Foglio1!$B$1</c:f>
              <c:strCache>
                <c:ptCount val="1"/>
                <c:pt idx="0">
                  <c:v>REVENUE</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Foglio1!$A$2:$A$6</c:f>
              <c:numCache>
                <c:formatCode>General</c:formatCode>
                <c:ptCount val="5"/>
                <c:pt idx="0">
                  <c:v>2019</c:v>
                </c:pt>
                <c:pt idx="1">
                  <c:v>2020</c:v>
                </c:pt>
                <c:pt idx="2">
                  <c:v>2021</c:v>
                </c:pt>
                <c:pt idx="3">
                  <c:v>2022</c:v>
                </c:pt>
                <c:pt idx="4">
                  <c:v>2023</c:v>
                </c:pt>
              </c:numCache>
            </c:numRef>
          </c:cat>
          <c:val>
            <c:numRef>
              <c:f>Foglio1!$B$2:$B$6</c:f>
              <c:numCache>
                <c:formatCode>#,##0</c:formatCode>
                <c:ptCount val="5"/>
                <c:pt idx="0">
                  <c:v>56278</c:v>
                </c:pt>
                <c:pt idx="1">
                  <c:v>31975</c:v>
                </c:pt>
                <c:pt idx="2">
                  <c:v>45233</c:v>
                </c:pt>
                <c:pt idx="3">
                  <c:v>82102</c:v>
                </c:pt>
                <c:pt idx="4">
                  <c:v>94018</c:v>
                </c:pt>
              </c:numCache>
            </c:numRef>
          </c:val>
          <c:extLst>
            <c:ext xmlns:c16="http://schemas.microsoft.com/office/drawing/2014/chart" uri="{C3380CC4-5D6E-409C-BE32-E72D297353CC}">
              <c16:uniqueId val="{00000000-DC1C-4182-A130-D67161A35CC7}"/>
            </c:ext>
          </c:extLst>
        </c:ser>
        <c:ser>
          <c:idx val="1"/>
          <c:order val="1"/>
          <c:tx>
            <c:strRef>
              <c:f>Foglio1!$C$1</c:f>
              <c:strCache>
                <c:ptCount val="1"/>
                <c:pt idx="0">
                  <c:v>GROSS MARGIN</c:v>
                </c:pt>
              </c:strCache>
            </c:strRef>
          </c:tx>
          <c:spPr>
            <a:solidFill>
              <a:schemeClr val="bg1">
                <a:lumMod val="50000"/>
              </a:schemeClr>
            </a:solidFill>
            <a:ln>
              <a:noFill/>
            </a:ln>
            <a:effectLst/>
          </c:spPr>
          <c:invertIfNegative val="0"/>
          <c:dLbls>
            <c:delete val="1"/>
          </c:dLbls>
          <c:cat>
            <c:numRef>
              <c:f>Foglio1!$A$2:$A$6</c:f>
              <c:numCache>
                <c:formatCode>General</c:formatCode>
                <c:ptCount val="5"/>
                <c:pt idx="0">
                  <c:v>2019</c:v>
                </c:pt>
                <c:pt idx="1">
                  <c:v>2020</c:v>
                </c:pt>
                <c:pt idx="2">
                  <c:v>2021</c:v>
                </c:pt>
                <c:pt idx="3">
                  <c:v>2022</c:v>
                </c:pt>
                <c:pt idx="4">
                  <c:v>2023</c:v>
                </c:pt>
              </c:numCache>
            </c:numRef>
          </c:cat>
          <c:val>
            <c:numRef>
              <c:f>Foglio1!$C$2:$C$6</c:f>
              <c:numCache>
                <c:formatCode>#,##0</c:formatCode>
                <c:ptCount val="5"/>
                <c:pt idx="0">
                  <c:v>21714</c:v>
                </c:pt>
                <c:pt idx="1">
                  <c:v>11578</c:v>
                </c:pt>
                <c:pt idx="2">
                  <c:v>16076</c:v>
                </c:pt>
                <c:pt idx="3">
                  <c:v>29869</c:v>
                </c:pt>
                <c:pt idx="4">
                  <c:v>34731</c:v>
                </c:pt>
              </c:numCache>
            </c:numRef>
          </c:val>
          <c:extLst>
            <c:ext xmlns:c16="http://schemas.microsoft.com/office/drawing/2014/chart" uri="{C3380CC4-5D6E-409C-BE32-E72D297353CC}">
              <c16:uniqueId val="{00000001-DC1C-4182-A130-D67161A35CC7}"/>
            </c:ext>
          </c:extLst>
        </c:ser>
        <c:ser>
          <c:idx val="2"/>
          <c:order val="2"/>
          <c:tx>
            <c:strRef>
              <c:f>Foglio1!$D$1</c:f>
              <c:strCache>
                <c:ptCount val="1"/>
                <c:pt idx="0">
                  <c:v>EBITDA</c:v>
                </c:pt>
              </c:strCache>
            </c:strRef>
          </c:tx>
          <c:spPr>
            <a:solidFill>
              <a:schemeClr val="bg1">
                <a:lumMod val="75000"/>
              </a:schemeClr>
            </a:solidFill>
            <a:ln>
              <a:noFill/>
            </a:ln>
            <a:effectLst/>
          </c:spPr>
          <c:invertIfNegative val="0"/>
          <c:dLbls>
            <c:delete val="1"/>
          </c:dLbls>
          <c:cat>
            <c:numRef>
              <c:f>Foglio1!$A$2:$A$6</c:f>
              <c:numCache>
                <c:formatCode>General</c:formatCode>
                <c:ptCount val="5"/>
                <c:pt idx="0">
                  <c:v>2019</c:v>
                </c:pt>
                <c:pt idx="1">
                  <c:v>2020</c:v>
                </c:pt>
                <c:pt idx="2">
                  <c:v>2021</c:v>
                </c:pt>
                <c:pt idx="3">
                  <c:v>2022</c:v>
                </c:pt>
                <c:pt idx="4">
                  <c:v>2023</c:v>
                </c:pt>
              </c:numCache>
            </c:numRef>
          </c:cat>
          <c:val>
            <c:numRef>
              <c:f>Foglio1!$D$2:$D$6</c:f>
              <c:numCache>
                <c:formatCode>#,##0</c:formatCode>
                <c:ptCount val="5"/>
                <c:pt idx="0">
                  <c:v>12580</c:v>
                </c:pt>
                <c:pt idx="1">
                  <c:v>5123</c:v>
                </c:pt>
                <c:pt idx="2">
                  <c:v>8612</c:v>
                </c:pt>
                <c:pt idx="3">
                  <c:v>20250</c:v>
                </c:pt>
                <c:pt idx="4">
                  <c:v>21802</c:v>
                </c:pt>
              </c:numCache>
            </c:numRef>
          </c:val>
          <c:extLst>
            <c:ext xmlns:c16="http://schemas.microsoft.com/office/drawing/2014/chart" uri="{C3380CC4-5D6E-409C-BE32-E72D297353CC}">
              <c16:uniqueId val="{00000002-DC1C-4182-A130-D67161A35CC7}"/>
            </c:ext>
          </c:extLst>
        </c:ser>
        <c:ser>
          <c:idx val="3"/>
          <c:order val="3"/>
          <c:tx>
            <c:strRef>
              <c:f>Foglio1!$E$1</c:f>
              <c:strCache>
                <c:ptCount val="1"/>
                <c:pt idx="0">
                  <c:v>EBIT</c:v>
                </c:pt>
              </c:strCache>
            </c:strRef>
          </c:tx>
          <c:spPr>
            <a:solidFill>
              <a:schemeClr val="bg1">
                <a:lumMod val="85000"/>
              </a:schemeClr>
            </a:solidFill>
            <a:ln>
              <a:noFill/>
            </a:ln>
            <a:effectLst/>
          </c:spPr>
          <c:invertIfNegative val="0"/>
          <c:dLbls>
            <c:delete val="1"/>
          </c:dLbls>
          <c:cat>
            <c:numRef>
              <c:f>Foglio1!$A$2:$A$6</c:f>
              <c:numCache>
                <c:formatCode>General</c:formatCode>
                <c:ptCount val="5"/>
                <c:pt idx="0">
                  <c:v>2019</c:v>
                </c:pt>
                <c:pt idx="1">
                  <c:v>2020</c:v>
                </c:pt>
                <c:pt idx="2">
                  <c:v>2021</c:v>
                </c:pt>
                <c:pt idx="3">
                  <c:v>2022</c:v>
                </c:pt>
                <c:pt idx="4">
                  <c:v>2023</c:v>
                </c:pt>
              </c:numCache>
            </c:numRef>
          </c:cat>
          <c:val>
            <c:numRef>
              <c:f>Foglio1!$E$2:$E$6</c:f>
              <c:numCache>
                <c:formatCode>#,##0</c:formatCode>
                <c:ptCount val="5"/>
                <c:pt idx="0">
                  <c:v>10286</c:v>
                </c:pt>
                <c:pt idx="1">
                  <c:v>2889</c:v>
                </c:pt>
                <c:pt idx="2">
                  <c:v>6553</c:v>
                </c:pt>
                <c:pt idx="3">
                  <c:v>18138</c:v>
                </c:pt>
                <c:pt idx="4">
                  <c:v>19531</c:v>
                </c:pt>
              </c:numCache>
            </c:numRef>
          </c:val>
          <c:extLst>
            <c:ext xmlns:c16="http://schemas.microsoft.com/office/drawing/2014/chart" uri="{C3380CC4-5D6E-409C-BE32-E72D297353CC}">
              <c16:uniqueId val="{00000003-DC1C-4182-A130-D67161A35CC7}"/>
            </c:ext>
          </c:extLst>
        </c:ser>
        <c:ser>
          <c:idx val="4"/>
          <c:order val="4"/>
          <c:tx>
            <c:strRef>
              <c:f>Foglio1!$F$1</c:f>
              <c:strCache>
                <c:ptCount val="1"/>
                <c:pt idx="0">
                  <c:v>NET PROFIT</c:v>
                </c:pt>
              </c:strCache>
            </c:strRef>
          </c:tx>
          <c:spPr>
            <a:solidFill>
              <a:schemeClr val="bg1">
                <a:lumMod val="95000"/>
              </a:schemeClr>
            </a:solidFill>
            <a:ln>
              <a:noFill/>
            </a:ln>
            <a:effectLst/>
          </c:spPr>
          <c:invertIfNegative val="0"/>
          <c:dLbls>
            <c:delete val="1"/>
          </c:dLbls>
          <c:cat>
            <c:numRef>
              <c:f>Foglio1!$A$2:$A$6</c:f>
              <c:numCache>
                <c:formatCode>General</c:formatCode>
                <c:ptCount val="5"/>
                <c:pt idx="0">
                  <c:v>2019</c:v>
                </c:pt>
                <c:pt idx="1">
                  <c:v>2020</c:v>
                </c:pt>
                <c:pt idx="2">
                  <c:v>2021</c:v>
                </c:pt>
                <c:pt idx="3">
                  <c:v>2022</c:v>
                </c:pt>
                <c:pt idx="4">
                  <c:v>2023</c:v>
                </c:pt>
              </c:numCache>
            </c:numRef>
          </c:cat>
          <c:val>
            <c:numRef>
              <c:f>Foglio1!$F$2:$F$6</c:f>
              <c:numCache>
                <c:formatCode>#,##0</c:formatCode>
                <c:ptCount val="5"/>
                <c:pt idx="0">
                  <c:v>8667</c:v>
                </c:pt>
                <c:pt idx="1">
                  <c:v>1647</c:v>
                </c:pt>
                <c:pt idx="2">
                  <c:v>5117</c:v>
                </c:pt>
                <c:pt idx="3">
                  <c:v>12266</c:v>
                </c:pt>
                <c:pt idx="4">
                  <c:v>13905</c:v>
                </c:pt>
              </c:numCache>
            </c:numRef>
          </c:val>
          <c:extLst>
            <c:ext xmlns:c16="http://schemas.microsoft.com/office/drawing/2014/chart" uri="{C3380CC4-5D6E-409C-BE32-E72D297353CC}">
              <c16:uniqueId val="{00000004-DC1C-4182-A130-D67161A35CC7}"/>
            </c:ext>
          </c:extLst>
        </c:ser>
        <c:dLbls>
          <c:dLblPos val="outEnd"/>
          <c:showLegendKey val="0"/>
          <c:showVal val="1"/>
          <c:showCatName val="0"/>
          <c:showSerName val="0"/>
          <c:showPercent val="0"/>
          <c:showBubbleSize val="0"/>
        </c:dLbls>
        <c:gapWidth val="219"/>
        <c:overlap val="-27"/>
        <c:axId val="2064517215"/>
        <c:axId val="697546383"/>
      </c:barChart>
      <c:catAx>
        <c:axId val="206451721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697546383"/>
        <c:crosses val="autoZero"/>
        <c:auto val="1"/>
        <c:lblAlgn val="ctr"/>
        <c:lblOffset val="100"/>
        <c:noMultiLvlLbl val="0"/>
      </c:catAx>
      <c:valAx>
        <c:axId val="697546383"/>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2064517215"/>
        <c:crosses val="autoZero"/>
        <c:crossBetween val="between"/>
      </c:valAx>
      <c:spPr>
        <a:noFill/>
        <a:ln>
          <a:noFill/>
        </a:ln>
        <a:effectLst/>
      </c:spPr>
    </c:plotArea>
    <c:legend>
      <c:legendPos val="b"/>
      <c:layout>
        <c:manualLayout>
          <c:xMode val="edge"/>
          <c:yMode val="edge"/>
          <c:x val="0.2833026809148857"/>
          <c:y val="0.9482652777777778"/>
          <c:w val="0.43339463817022872"/>
          <c:h val="4.5120138888888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5">
  <a:schemeClr val="accent2"/>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780948-6D60-4AD9-B5EA-467D4FD17391}" type="doc">
      <dgm:prSet loTypeId="urn:microsoft.com/office/officeart/2005/8/layout/process2" loCatId="process" qsTypeId="urn:microsoft.com/office/officeart/2005/8/quickstyle/simple1" qsCatId="simple" csTypeId="urn:microsoft.com/office/officeart/2005/8/colors/accent1_2" csCatId="accent1" phldr="1"/>
      <dgm:spPr/>
    </dgm:pt>
    <dgm:pt modelId="{4D6B560D-FB04-4724-978F-66C87ACCC626}" type="pres">
      <dgm:prSet presAssocID="{40780948-6D60-4AD9-B5EA-467D4FD17391}" presName="linearFlow" presStyleCnt="0">
        <dgm:presLayoutVars>
          <dgm:resizeHandles val="exact"/>
        </dgm:presLayoutVars>
      </dgm:prSet>
      <dgm:spPr/>
    </dgm:pt>
  </dgm:ptLst>
  <dgm:cxnLst>
    <dgm:cxn modelId="{02022F7C-74B5-4BF1-8E2F-3DF48A524BE6}" type="presOf" srcId="{40780948-6D60-4AD9-B5EA-467D4FD17391}" destId="{4D6B560D-FB04-4724-978F-66C87ACCC626}" srcOrd="0"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3329B4-0D6F-49B9-9C19-A48823BEEBC2}" type="doc">
      <dgm:prSet loTypeId="urn:microsoft.com/office/officeart/2005/8/layout/hProcess9" loCatId="process" qsTypeId="urn:microsoft.com/office/officeart/2005/8/quickstyle/simple1" qsCatId="simple" csTypeId="urn:microsoft.com/office/officeart/2005/8/colors/accent1_2" csCatId="accent1" phldr="1"/>
      <dgm:spPr/>
    </dgm:pt>
    <dgm:pt modelId="{40E936AA-5A45-488D-9198-77F19535C6D7}">
      <dgm:prSet phldrT="[Testo]" custT="1"/>
      <dgm:spPr>
        <a:solidFill>
          <a:schemeClr val="bg1"/>
        </a:solidFill>
        <a:ln>
          <a:solidFill>
            <a:srgbClr val="C00000"/>
          </a:solidFill>
        </a:ln>
      </dgm:spPr>
      <dgm:t>
        <a:bodyPr/>
        <a:lstStyle/>
        <a:p>
          <a:r>
            <a:rPr lang="it-IT" sz="2000" b="1" dirty="0">
              <a:solidFill>
                <a:schemeClr val="tx1"/>
              </a:solidFill>
            </a:rPr>
            <a:t>REVENUES 2023</a:t>
          </a:r>
        </a:p>
        <a:p>
          <a:r>
            <a:rPr lang="it-IT" sz="2000" b="1" dirty="0">
              <a:solidFill>
                <a:schemeClr val="tx1"/>
              </a:solidFill>
            </a:rPr>
            <a:t>€ 94.02M</a:t>
          </a:r>
        </a:p>
        <a:p>
          <a:r>
            <a:rPr lang="it-IT" sz="1600" dirty="0">
              <a:solidFill>
                <a:schemeClr val="bg1">
                  <a:lumMod val="50000"/>
                </a:schemeClr>
              </a:solidFill>
            </a:rPr>
            <a:t>+14.5% vs 2022</a:t>
          </a:r>
        </a:p>
      </dgm:t>
    </dgm:pt>
    <dgm:pt modelId="{0127E71A-26D6-4DAB-8BBA-675644981801}" type="parTrans" cxnId="{17A7C05E-D10D-438D-A86E-11B9CA081C52}">
      <dgm:prSet/>
      <dgm:spPr/>
      <dgm:t>
        <a:bodyPr/>
        <a:lstStyle/>
        <a:p>
          <a:endParaRPr lang="it-IT" sz="2000"/>
        </a:p>
      </dgm:t>
    </dgm:pt>
    <dgm:pt modelId="{C4FFCD64-870D-4BF5-B497-1AB7239C094E}" type="sibTrans" cxnId="{17A7C05E-D10D-438D-A86E-11B9CA081C52}">
      <dgm:prSet/>
      <dgm:spPr>
        <a:solidFill>
          <a:schemeClr val="tx1"/>
        </a:solidFill>
      </dgm:spPr>
      <dgm:t>
        <a:bodyPr/>
        <a:lstStyle/>
        <a:p>
          <a:endParaRPr lang="it-IT" sz="2000"/>
        </a:p>
      </dgm:t>
    </dgm:pt>
    <dgm:pt modelId="{3FB20174-6C2D-4A56-8BE2-A8959E5395D6}">
      <dgm:prSet phldrT="[Testo]" custT="1"/>
      <dgm:spPr>
        <a:solidFill>
          <a:schemeClr val="bg1"/>
        </a:solidFill>
        <a:ln>
          <a:solidFill>
            <a:srgbClr val="C00000"/>
          </a:solidFill>
        </a:ln>
      </dgm:spPr>
      <dgm:t>
        <a:bodyPr/>
        <a:lstStyle/>
        <a:p>
          <a:r>
            <a:rPr lang="it-IT" sz="2000" b="1" dirty="0">
              <a:solidFill>
                <a:schemeClr val="tx1"/>
              </a:solidFill>
            </a:rPr>
            <a:t>EBITDA MARGIN </a:t>
          </a:r>
        </a:p>
        <a:p>
          <a:r>
            <a:rPr lang="it-IT" sz="2000" b="1" dirty="0">
              <a:solidFill>
                <a:schemeClr val="tx1"/>
              </a:solidFill>
            </a:rPr>
            <a:t>23%</a:t>
          </a:r>
        </a:p>
      </dgm:t>
    </dgm:pt>
    <dgm:pt modelId="{FBD7FD18-A54A-458B-B97D-3F3A8537034F}" type="parTrans" cxnId="{9805AABB-2654-44B1-B282-916EF12C4A73}">
      <dgm:prSet/>
      <dgm:spPr/>
      <dgm:t>
        <a:bodyPr/>
        <a:lstStyle/>
        <a:p>
          <a:endParaRPr lang="it-IT" sz="2000"/>
        </a:p>
      </dgm:t>
    </dgm:pt>
    <dgm:pt modelId="{F1466DF2-478A-4589-82A3-C8FCE2291C92}" type="sibTrans" cxnId="{9805AABB-2654-44B1-B282-916EF12C4A73}">
      <dgm:prSet/>
      <dgm:spPr>
        <a:solidFill>
          <a:schemeClr val="tx1"/>
        </a:solidFill>
      </dgm:spPr>
      <dgm:t>
        <a:bodyPr/>
        <a:lstStyle/>
        <a:p>
          <a:endParaRPr lang="it-IT" sz="2000"/>
        </a:p>
      </dgm:t>
    </dgm:pt>
    <dgm:pt modelId="{3F336CBE-2C1F-4590-AE70-4D6E5CA85118}">
      <dgm:prSet phldrT="[Testo]" custT="1"/>
      <dgm:spPr>
        <a:solidFill>
          <a:schemeClr val="bg1"/>
        </a:solidFill>
        <a:ln>
          <a:solidFill>
            <a:srgbClr val="C00000"/>
          </a:solidFill>
        </a:ln>
      </dgm:spPr>
      <dgm:t>
        <a:bodyPr/>
        <a:lstStyle/>
        <a:p>
          <a:r>
            <a:rPr lang="it-IT" sz="2000" b="1" dirty="0">
              <a:solidFill>
                <a:schemeClr val="tx1"/>
              </a:solidFill>
            </a:rPr>
            <a:t>ORDER BACK LOG</a:t>
          </a:r>
        </a:p>
        <a:p>
          <a:r>
            <a:rPr lang="it-IT" sz="2000" b="1" dirty="0">
              <a:solidFill>
                <a:schemeClr val="tx1"/>
              </a:solidFill>
            </a:rPr>
            <a:t>€ 21M</a:t>
          </a:r>
        </a:p>
      </dgm:t>
    </dgm:pt>
    <dgm:pt modelId="{16CFB49B-986A-450E-9244-9C9575319F12}" type="parTrans" cxnId="{F22EACA3-807D-49F2-B480-289DCAD8448B}">
      <dgm:prSet/>
      <dgm:spPr/>
      <dgm:t>
        <a:bodyPr/>
        <a:lstStyle/>
        <a:p>
          <a:endParaRPr lang="it-IT" sz="2000"/>
        </a:p>
      </dgm:t>
    </dgm:pt>
    <dgm:pt modelId="{E2BA3CEA-82E3-4F50-B444-83E0B5C56C87}" type="sibTrans" cxnId="{F22EACA3-807D-49F2-B480-289DCAD8448B}">
      <dgm:prSet/>
      <dgm:spPr>
        <a:solidFill>
          <a:schemeClr val="tx1"/>
        </a:solidFill>
      </dgm:spPr>
      <dgm:t>
        <a:bodyPr/>
        <a:lstStyle/>
        <a:p>
          <a:endParaRPr lang="it-IT" sz="2000"/>
        </a:p>
      </dgm:t>
    </dgm:pt>
    <dgm:pt modelId="{3D7D5B0E-BE64-4BBA-BC9C-F00C8F7BF2A2}" type="pres">
      <dgm:prSet presAssocID="{9B3329B4-0D6F-49B9-9C19-A48823BEEBC2}" presName="CompostProcess" presStyleCnt="0">
        <dgm:presLayoutVars>
          <dgm:dir/>
          <dgm:resizeHandles val="exact"/>
        </dgm:presLayoutVars>
      </dgm:prSet>
      <dgm:spPr/>
    </dgm:pt>
    <dgm:pt modelId="{4D09A3C6-7B26-44B0-B3DE-B6358C95143D}" type="pres">
      <dgm:prSet presAssocID="{9B3329B4-0D6F-49B9-9C19-A48823BEEBC2}" presName="arrow" presStyleLbl="bgShp" presStyleIdx="0" presStyleCnt="1"/>
      <dgm:spPr/>
    </dgm:pt>
    <dgm:pt modelId="{2D24277A-9268-4CEA-89CD-FA009CC98E72}" type="pres">
      <dgm:prSet presAssocID="{9B3329B4-0D6F-49B9-9C19-A48823BEEBC2}" presName="linearProcess" presStyleCnt="0"/>
      <dgm:spPr/>
    </dgm:pt>
    <dgm:pt modelId="{8ED86EB2-82A3-4716-81C7-323EDC9DB15A}" type="pres">
      <dgm:prSet presAssocID="{40E936AA-5A45-488D-9198-77F19535C6D7}" presName="textNode" presStyleLbl="node1" presStyleIdx="0" presStyleCnt="3">
        <dgm:presLayoutVars>
          <dgm:bulletEnabled val="1"/>
        </dgm:presLayoutVars>
      </dgm:prSet>
      <dgm:spPr/>
    </dgm:pt>
    <dgm:pt modelId="{B4E68C6B-A24A-4B4A-B4FB-7028E7528B69}" type="pres">
      <dgm:prSet presAssocID="{C4FFCD64-870D-4BF5-B497-1AB7239C094E}" presName="sibTrans" presStyleCnt="0"/>
      <dgm:spPr/>
    </dgm:pt>
    <dgm:pt modelId="{DDA2E2AD-9541-4952-965B-E9DD9EE4AB5E}" type="pres">
      <dgm:prSet presAssocID="{3FB20174-6C2D-4A56-8BE2-A8959E5395D6}" presName="textNode" presStyleLbl="node1" presStyleIdx="1" presStyleCnt="3">
        <dgm:presLayoutVars>
          <dgm:bulletEnabled val="1"/>
        </dgm:presLayoutVars>
      </dgm:prSet>
      <dgm:spPr/>
    </dgm:pt>
    <dgm:pt modelId="{0612992E-1B76-4D09-93E6-D2E3F088DE87}" type="pres">
      <dgm:prSet presAssocID="{F1466DF2-478A-4589-82A3-C8FCE2291C92}" presName="sibTrans" presStyleCnt="0"/>
      <dgm:spPr/>
    </dgm:pt>
    <dgm:pt modelId="{3D71FBF7-836A-4D28-8C63-FEE95FBBE8C4}" type="pres">
      <dgm:prSet presAssocID="{3F336CBE-2C1F-4590-AE70-4D6E5CA85118}" presName="textNode" presStyleLbl="node1" presStyleIdx="2" presStyleCnt="3">
        <dgm:presLayoutVars>
          <dgm:bulletEnabled val="1"/>
        </dgm:presLayoutVars>
      </dgm:prSet>
      <dgm:spPr/>
    </dgm:pt>
  </dgm:ptLst>
  <dgm:cxnLst>
    <dgm:cxn modelId="{17A7C05E-D10D-438D-A86E-11B9CA081C52}" srcId="{9B3329B4-0D6F-49B9-9C19-A48823BEEBC2}" destId="{40E936AA-5A45-488D-9198-77F19535C6D7}" srcOrd="0" destOrd="0" parTransId="{0127E71A-26D6-4DAB-8BBA-675644981801}" sibTransId="{C4FFCD64-870D-4BF5-B497-1AB7239C094E}"/>
    <dgm:cxn modelId="{AB25D742-FABC-492B-9372-D7E1F3B08706}" type="presOf" srcId="{9B3329B4-0D6F-49B9-9C19-A48823BEEBC2}" destId="{3D7D5B0E-BE64-4BBA-BC9C-F00C8F7BF2A2}" srcOrd="0" destOrd="0" presId="urn:microsoft.com/office/officeart/2005/8/layout/hProcess9"/>
    <dgm:cxn modelId="{E3A00766-8D8C-4AA4-9542-28FA5FAAEFBE}" type="presOf" srcId="{3F336CBE-2C1F-4590-AE70-4D6E5CA85118}" destId="{3D71FBF7-836A-4D28-8C63-FEE95FBBE8C4}" srcOrd="0" destOrd="0" presId="urn:microsoft.com/office/officeart/2005/8/layout/hProcess9"/>
    <dgm:cxn modelId="{31F8437C-D4CD-4C23-A54D-43441A043D47}" type="presOf" srcId="{3FB20174-6C2D-4A56-8BE2-A8959E5395D6}" destId="{DDA2E2AD-9541-4952-965B-E9DD9EE4AB5E}" srcOrd="0" destOrd="0" presId="urn:microsoft.com/office/officeart/2005/8/layout/hProcess9"/>
    <dgm:cxn modelId="{1C775390-C337-426C-A4A8-1EB241745B81}" type="presOf" srcId="{40E936AA-5A45-488D-9198-77F19535C6D7}" destId="{8ED86EB2-82A3-4716-81C7-323EDC9DB15A}" srcOrd="0" destOrd="0" presId="urn:microsoft.com/office/officeart/2005/8/layout/hProcess9"/>
    <dgm:cxn modelId="{F22EACA3-807D-49F2-B480-289DCAD8448B}" srcId="{9B3329B4-0D6F-49B9-9C19-A48823BEEBC2}" destId="{3F336CBE-2C1F-4590-AE70-4D6E5CA85118}" srcOrd="2" destOrd="0" parTransId="{16CFB49B-986A-450E-9244-9C9575319F12}" sibTransId="{E2BA3CEA-82E3-4F50-B444-83E0B5C56C87}"/>
    <dgm:cxn modelId="{9805AABB-2654-44B1-B282-916EF12C4A73}" srcId="{9B3329B4-0D6F-49B9-9C19-A48823BEEBC2}" destId="{3FB20174-6C2D-4A56-8BE2-A8959E5395D6}" srcOrd="1" destOrd="0" parTransId="{FBD7FD18-A54A-458B-B97D-3F3A8537034F}" sibTransId="{F1466DF2-478A-4589-82A3-C8FCE2291C92}"/>
    <dgm:cxn modelId="{0CF19F07-B593-49DF-B65A-A5D6B7589AEE}" type="presParOf" srcId="{3D7D5B0E-BE64-4BBA-BC9C-F00C8F7BF2A2}" destId="{4D09A3C6-7B26-44B0-B3DE-B6358C95143D}" srcOrd="0" destOrd="0" presId="urn:microsoft.com/office/officeart/2005/8/layout/hProcess9"/>
    <dgm:cxn modelId="{97D83DD0-ED13-4257-A5B3-EA6E6BAFB914}" type="presParOf" srcId="{3D7D5B0E-BE64-4BBA-BC9C-F00C8F7BF2A2}" destId="{2D24277A-9268-4CEA-89CD-FA009CC98E72}" srcOrd="1" destOrd="0" presId="urn:microsoft.com/office/officeart/2005/8/layout/hProcess9"/>
    <dgm:cxn modelId="{A2448B5D-3B6C-4E60-A753-F4EF5323B02C}" type="presParOf" srcId="{2D24277A-9268-4CEA-89CD-FA009CC98E72}" destId="{8ED86EB2-82A3-4716-81C7-323EDC9DB15A}" srcOrd="0" destOrd="0" presId="urn:microsoft.com/office/officeart/2005/8/layout/hProcess9"/>
    <dgm:cxn modelId="{BA5962A4-4BDE-4A5C-B673-2E96635199BE}" type="presParOf" srcId="{2D24277A-9268-4CEA-89CD-FA009CC98E72}" destId="{B4E68C6B-A24A-4B4A-B4FB-7028E7528B69}" srcOrd="1" destOrd="0" presId="urn:microsoft.com/office/officeart/2005/8/layout/hProcess9"/>
    <dgm:cxn modelId="{2C7C24F7-881F-4297-89E6-1D6D2B2CCA32}" type="presParOf" srcId="{2D24277A-9268-4CEA-89CD-FA009CC98E72}" destId="{DDA2E2AD-9541-4952-965B-E9DD9EE4AB5E}" srcOrd="2" destOrd="0" presId="urn:microsoft.com/office/officeart/2005/8/layout/hProcess9"/>
    <dgm:cxn modelId="{8991F691-132C-46EE-BC2A-A4C36BBDC707}" type="presParOf" srcId="{2D24277A-9268-4CEA-89CD-FA009CC98E72}" destId="{0612992E-1B76-4D09-93E6-D2E3F088DE87}" srcOrd="3" destOrd="0" presId="urn:microsoft.com/office/officeart/2005/8/layout/hProcess9"/>
    <dgm:cxn modelId="{A0C9DB0C-56D1-4DFE-9474-7E44A0762B7F}" type="presParOf" srcId="{2D24277A-9268-4CEA-89CD-FA009CC98E72}" destId="{3D71FBF7-836A-4D28-8C63-FEE95FBBE8C4}" srcOrd="4" destOrd="0" presId="urn:microsoft.com/office/officeart/2005/8/layout/hProcess9"/>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7930D8-EE63-4A5C-8C7C-18EA74644CE2}"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it-IT"/>
        </a:p>
      </dgm:t>
    </dgm:pt>
    <dgm:pt modelId="{7BD244D5-FCAB-4FE1-849C-D14BFA28F211}">
      <dgm:prSet phldrT="[Testo]" custT="1"/>
      <dgm:spPr>
        <a:solidFill>
          <a:prstClr val="white">
            <a:lumMod val="95000"/>
          </a:prstClr>
        </a:solidFill>
        <a:ln w="22225" cap="flat" cmpd="sng" algn="ctr">
          <a:solidFill>
            <a:srgbClr val="000E2C"/>
          </a:solidFill>
          <a:prstDash val="solid"/>
        </a:ln>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it-IT" sz="2000" kern="1200" dirty="0">
              <a:solidFill>
                <a:srgbClr val="000E2C"/>
              </a:solidFill>
              <a:latin typeface="+mn-lt"/>
              <a:ea typeface="+mn-ea"/>
              <a:cs typeface="+mn-cs"/>
            </a:rPr>
            <a:t>Distribution </a:t>
          </a:r>
          <a:r>
            <a:rPr lang="it-IT" sz="2000" kern="1200" dirty="0" err="1">
              <a:solidFill>
                <a:srgbClr val="000E2C"/>
              </a:solidFill>
              <a:latin typeface="+mn-lt"/>
              <a:ea typeface="+mn-ea"/>
              <a:cs typeface="+mn-cs"/>
            </a:rPr>
            <a:t>channel</a:t>
          </a:r>
          <a:r>
            <a:rPr lang="it-IT" sz="2000" kern="1200" dirty="0">
              <a:solidFill>
                <a:srgbClr val="000E2C"/>
              </a:solidFill>
              <a:latin typeface="+mn-lt"/>
              <a:ea typeface="+mn-ea"/>
              <a:cs typeface="+mn-cs"/>
            </a:rPr>
            <a:t> </a:t>
          </a:r>
          <a:r>
            <a:rPr lang="it-IT" sz="2000" kern="1200" dirty="0" err="1">
              <a:solidFill>
                <a:srgbClr val="000E2C"/>
              </a:solidFill>
              <a:latin typeface="+mn-lt"/>
              <a:ea typeface="+mn-ea"/>
              <a:cs typeface="+mn-cs"/>
            </a:rPr>
            <a:t>synergies</a:t>
          </a:r>
          <a:endParaRPr lang="it-IT" sz="2000" kern="1200" dirty="0">
            <a:solidFill>
              <a:srgbClr val="000E2C"/>
            </a:solidFill>
            <a:latin typeface="+mn-lt"/>
            <a:ea typeface="+mn-ea"/>
            <a:cs typeface="+mn-cs"/>
          </a:endParaRPr>
        </a:p>
      </dgm:t>
    </dgm:pt>
    <dgm:pt modelId="{397C1137-CA02-437D-95E2-741464362B56}" type="parTrans" cxnId="{916997A4-E829-41F2-ABCC-A99A6AF011AC}">
      <dgm:prSet/>
      <dgm:spPr/>
      <dgm:t>
        <a:bodyPr/>
        <a:lstStyle/>
        <a:p>
          <a:endParaRPr lang="it-IT" sz="2000">
            <a:latin typeface="+mn-lt"/>
          </a:endParaRPr>
        </a:p>
      </dgm:t>
    </dgm:pt>
    <dgm:pt modelId="{E2784DD5-E6A7-4D43-8E6E-1565801A1725}" type="sibTrans" cxnId="{916997A4-E829-41F2-ABCC-A99A6AF011AC}">
      <dgm:prSet/>
      <dgm:spPr>
        <a:ln>
          <a:solidFill>
            <a:schemeClr val="bg1"/>
          </a:solidFill>
        </a:ln>
      </dgm:spPr>
      <dgm:t>
        <a:bodyPr/>
        <a:lstStyle/>
        <a:p>
          <a:endParaRPr lang="it-IT" sz="2000">
            <a:latin typeface="+mn-lt"/>
          </a:endParaRPr>
        </a:p>
      </dgm:t>
    </dgm:pt>
    <dgm:pt modelId="{FF5CD0C1-D22A-4E46-AB0C-5CFB8C5E9230}">
      <dgm:prSet phldrT="[Testo]" custT="1"/>
      <dgm:spPr>
        <a:solidFill>
          <a:prstClr val="white">
            <a:lumMod val="95000"/>
          </a:prstClr>
        </a:solidFill>
        <a:ln w="22225" cap="flat" cmpd="sng" algn="ctr">
          <a:solidFill>
            <a:srgbClr val="000E2C"/>
          </a:solidFill>
          <a:prstDash val="solid"/>
        </a:ln>
        <a:effectLst/>
      </dgm:spPr>
      <dgm:t>
        <a:bodyPr spcFirstLastPara="0" vert="horz" wrap="square" lIns="76200" tIns="76200" rIns="76200" bIns="76200" numCol="1" spcCol="1270" anchor="ctr" anchorCtr="0"/>
        <a:lstStyle/>
        <a:p>
          <a:pPr marL="0" lvl="0" indent="0" algn="ctr" defTabSz="933450">
            <a:lnSpc>
              <a:spcPct val="90000"/>
            </a:lnSpc>
            <a:spcBef>
              <a:spcPct val="0"/>
            </a:spcBef>
            <a:spcAft>
              <a:spcPct val="35000"/>
            </a:spcAft>
            <a:buNone/>
          </a:pPr>
          <a:r>
            <a:rPr lang="it-IT" sz="2000" kern="1200" dirty="0">
              <a:solidFill>
                <a:srgbClr val="000E2C"/>
              </a:solidFill>
              <a:latin typeface="+mn-lt"/>
              <a:ea typeface="+mn-ea"/>
              <a:cs typeface="+mn-cs"/>
            </a:rPr>
            <a:t>OEM </a:t>
          </a:r>
          <a:r>
            <a:rPr lang="it-IT" sz="2000" kern="1200" dirty="0" err="1">
              <a:solidFill>
                <a:srgbClr val="000E2C"/>
              </a:solidFill>
              <a:latin typeface="+mn-lt"/>
              <a:ea typeface="+mn-ea"/>
              <a:cs typeface="+mn-cs"/>
            </a:rPr>
            <a:t>relationships</a:t>
          </a:r>
          <a:endParaRPr lang="it-IT" sz="2000" kern="1200" dirty="0">
            <a:solidFill>
              <a:srgbClr val="000E2C"/>
            </a:solidFill>
            <a:latin typeface="+mn-lt"/>
            <a:ea typeface="+mn-ea"/>
            <a:cs typeface="+mn-cs"/>
          </a:endParaRPr>
        </a:p>
      </dgm:t>
    </dgm:pt>
    <dgm:pt modelId="{6A40BAAA-6606-4072-AD5A-F72DF7054434}" type="parTrans" cxnId="{2DDDA29B-01B5-4542-8064-E1A0B86886E2}">
      <dgm:prSet/>
      <dgm:spPr/>
      <dgm:t>
        <a:bodyPr/>
        <a:lstStyle/>
        <a:p>
          <a:endParaRPr lang="it-IT" sz="2000">
            <a:latin typeface="+mn-lt"/>
          </a:endParaRPr>
        </a:p>
      </dgm:t>
    </dgm:pt>
    <dgm:pt modelId="{C6C70180-D9C7-414D-80B7-EA35BACD1166}" type="sibTrans" cxnId="{2DDDA29B-01B5-4542-8064-E1A0B86886E2}">
      <dgm:prSet/>
      <dgm:spPr>
        <a:ln>
          <a:solidFill>
            <a:schemeClr val="bg1"/>
          </a:solidFill>
        </a:ln>
      </dgm:spPr>
      <dgm:t>
        <a:bodyPr/>
        <a:lstStyle/>
        <a:p>
          <a:endParaRPr lang="it-IT" sz="2000">
            <a:latin typeface="+mn-lt"/>
          </a:endParaRPr>
        </a:p>
      </dgm:t>
    </dgm:pt>
    <dgm:pt modelId="{52BA71A7-8D08-46F8-A67A-2DD380991C41}">
      <dgm:prSet phldrT="[Testo]" custT="1"/>
      <dgm:spPr>
        <a:solidFill>
          <a:prstClr val="white">
            <a:lumMod val="95000"/>
          </a:prstClr>
        </a:solidFill>
        <a:ln w="22225" cap="flat" cmpd="sng" algn="ctr">
          <a:solidFill>
            <a:srgbClr val="000E2C"/>
          </a:solidFill>
          <a:prstDash val="solid"/>
        </a:ln>
        <a:effectLst/>
      </dgm:spPr>
      <dgm:t>
        <a:bodyPr spcFirstLastPara="0" vert="horz" wrap="square" lIns="76200" tIns="76200" rIns="76200" bIns="76200" numCol="1" spcCol="1270" anchor="ctr" anchorCtr="0"/>
        <a:lstStyle/>
        <a:p>
          <a:r>
            <a:rPr lang="it-IT" sz="2000" i="1" kern="1200" dirty="0" err="1">
              <a:solidFill>
                <a:schemeClr val="tx1"/>
              </a:solidFill>
              <a:latin typeface="+mn-lt"/>
            </a:rPr>
            <a:t>Pension</a:t>
          </a:r>
          <a:r>
            <a:rPr lang="it-IT" sz="2000" i="1" kern="1200" dirty="0">
              <a:solidFill>
                <a:schemeClr val="tx1"/>
              </a:solidFill>
              <a:latin typeface="+mn-lt"/>
            </a:rPr>
            <a:t> Fund</a:t>
          </a:r>
        </a:p>
        <a:p>
          <a:r>
            <a:rPr lang="it-IT" sz="2000" kern="1200" dirty="0" err="1">
              <a:solidFill>
                <a:srgbClr val="000E2C"/>
              </a:solidFill>
              <a:latin typeface="+mn-lt"/>
              <a:ea typeface="+mn-ea"/>
              <a:cs typeface="+mn-cs"/>
            </a:rPr>
            <a:t>closeout</a:t>
          </a:r>
          <a:endParaRPr lang="it-IT" sz="2000" kern="1200" dirty="0">
            <a:solidFill>
              <a:srgbClr val="000E2C"/>
            </a:solidFill>
            <a:latin typeface="+mn-lt"/>
            <a:ea typeface="+mn-ea"/>
            <a:cs typeface="+mn-cs"/>
          </a:endParaRPr>
        </a:p>
      </dgm:t>
    </dgm:pt>
    <dgm:pt modelId="{9A5C968B-1382-4E19-956A-54C7BD7A8307}" type="parTrans" cxnId="{CE250765-7193-4CD7-AA64-0C0EB89F25CC}">
      <dgm:prSet/>
      <dgm:spPr/>
      <dgm:t>
        <a:bodyPr/>
        <a:lstStyle/>
        <a:p>
          <a:endParaRPr lang="it-IT" sz="2000">
            <a:latin typeface="+mn-lt"/>
          </a:endParaRPr>
        </a:p>
      </dgm:t>
    </dgm:pt>
    <dgm:pt modelId="{9BD6C790-5E1D-4636-91D3-84ACD4031C6B}" type="sibTrans" cxnId="{CE250765-7193-4CD7-AA64-0C0EB89F25CC}">
      <dgm:prSet/>
      <dgm:spPr>
        <a:ln>
          <a:solidFill>
            <a:schemeClr val="bg1"/>
          </a:solidFill>
        </a:ln>
      </dgm:spPr>
      <dgm:t>
        <a:bodyPr/>
        <a:lstStyle/>
        <a:p>
          <a:endParaRPr lang="it-IT" sz="2000">
            <a:latin typeface="+mn-lt"/>
          </a:endParaRPr>
        </a:p>
      </dgm:t>
    </dgm:pt>
    <dgm:pt modelId="{FDDB1FC5-F1F2-4FC4-9DAD-47AC7BE3FEFD}">
      <dgm:prSet phldrT="[Testo]" custT="1"/>
      <dgm:spPr>
        <a:solidFill>
          <a:prstClr val="white">
            <a:lumMod val="95000"/>
          </a:prstClr>
        </a:solidFill>
        <a:ln w="22225" cap="flat" cmpd="sng" algn="ctr">
          <a:solidFill>
            <a:srgbClr val="000E2C"/>
          </a:solidFill>
          <a:prstDash val="solid"/>
        </a:ln>
        <a:effectLst/>
      </dgm:spPr>
      <dgm:t>
        <a:bodyPr spcFirstLastPara="0" vert="horz" wrap="square" lIns="91440" tIns="91440" rIns="91440" bIns="91440" numCol="1" spcCol="1270" anchor="ctr" anchorCtr="0"/>
        <a:lstStyle/>
        <a:p>
          <a:pPr marL="0" lvl="0" indent="0" algn="ctr" defTabSz="1066800">
            <a:lnSpc>
              <a:spcPct val="90000"/>
            </a:lnSpc>
            <a:spcBef>
              <a:spcPct val="0"/>
            </a:spcBef>
            <a:spcAft>
              <a:spcPct val="35000"/>
            </a:spcAft>
            <a:buNone/>
          </a:pPr>
          <a:r>
            <a:rPr lang="it-IT" sz="2000" kern="1200" dirty="0">
              <a:solidFill>
                <a:srgbClr val="000E2C"/>
              </a:solidFill>
              <a:latin typeface="+mn-lt"/>
              <a:ea typeface="+mn-ea"/>
              <a:cs typeface="+mn-cs"/>
            </a:rPr>
            <a:t>Production monitoring</a:t>
          </a:r>
        </a:p>
      </dgm:t>
    </dgm:pt>
    <dgm:pt modelId="{3339E657-4A00-4D6E-BFD3-B0EABD37E7D4}" type="parTrans" cxnId="{55E840BF-DA15-4AFA-AD37-DE868BD4C1FC}">
      <dgm:prSet/>
      <dgm:spPr/>
      <dgm:t>
        <a:bodyPr/>
        <a:lstStyle/>
        <a:p>
          <a:endParaRPr lang="it-IT" sz="2000">
            <a:latin typeface="+mn-lt"/>
          </a:endParaRPr>
        </a:p>
      </dgm:t>
    </dgm:pt>
    <dgm:pt modelId="{ABA8C665-A104-400A-85C3-BD14F7D17C42}" type="sibTrans" cxnId="{55E840BF-DA15-4AFA-AD37-DE868BD4C1FC}">
      <dgm:prSet/>
      <dgm:spPr>
        <a:ln>
          <a:solidFill>
            <a:schemeClr val="bg1"/>
          </a:solidFill>
        </a:ln>
      </dgm:spPr>
      <dgm:t>
        <a:bodyPr/>
        <a:lstStyle/>
        <a:p>
          <a:endParaRPr lang="it-IT" sz="2000">
            <a:latin typeface="+mn-lt"/>
          </a:endParaRPr>
        </a:p>
      </dgm:t>
    </dgm:pt>
    <dgm:pt modelId="{704D99CD-A9F2-47A5-9C0F-9D4C8278F43E}">
      <dgm:prSet phldrT="[Testo]" custT="1"/>
      <dgm:spPr>
        <a:solidFill>
          <a:schemeClr val="bg1">
            <a:lumMod val="95000"/>
          </a:schemeClr>
        </a:solidFill>
        <a:ln w="22225">
          <a:solidFill>
            <a:schemeClr val="tx1"/>
          </a:solidFill>
        </a:ln>
      </dgm:spPr>
      <dgm:t>
        <a:bodyPr/>
        <a:lstStyle/>
        <a:p>
          <a:r>
            <a:rPr lang="it-IT" sz="2000" dirty="0">
              <a:solidFill>
                <a:schemeClr val="tx1"/>
              </a:solidFill>
              <a:latin typeface="+mn-lt"/>
            </a:rPr>
            <a:t>Production </a:t>
          </a:r>
          <a:r>
            <a:rPr lang="it-IT" sz="2000" dirty="0" err="1">
              <a:solidFill>
                <a:schemeClr val="tx1"/>
              </a:solidFill>
              <a:latin typeface="+mn-lt"/>
            </a:rPr>
            <a:t>synergies</a:t>
          </a:r>
          <a:endParaRPr lang="it-IT" sz="2000" dirty="0">
            <a:solidFill>
              <a:schemeClr val="tx1"/>
            </a:solidFill>
            <a:latin typeface="+mn-lt"/>
          </a:endParaRPr>
        </a:p>
      </dgm:t>
    </dgm:pt>
    <dgm:pt modelId="{400D355A-EF88-4F3C-939F-9224EEB4FA1D}" type="parTrans" cxnId="{EC5BB9B7-E477-422F-9696-2C92692B85B8}">
      <dgm:prSet/>
      <dgm:spPr/>
      <dgm:t>
        <a:bodyPr/>
        <a:lstStyle/>
        <a:p>
          <a:endParaRPr lang="it-IT" sz="2000">
            <a:latin typeface="+mn-lt"/>
          </a:endParaRPr>
        </a:p>
      </dgm:t>
    </dgm:pt>
    <dgm:pt modelId="{41EC4AA2-A6BB-4FED-9DDD-DE0D71F801B1}" type="sibTrans" cxnId="{EC5BB9B7-E477-422F-9696-2C92692B85B8}">
      <dgm:prSet/>
      <dgm:spPr>
        <a:ln>
          <a:solidFill>
            <a:schemeClr val="bg1"/>
          </a:solidFill>
        </a:ln>
      </dgm:spPr>
      <dgm:t>
        <a:bodyPr/>
        <a:lstStyle/>
        <a:p>
          <a:endParaRPr lang="it-IT" sz="2000">
            <a:latin typeface="+mn-lt"/>
          </a:endParaRPr>
        </a:p>
      </dgm:t>
    </dgm:pt>
    <dgm:pt modelId="{E42CA5FA-35E3-44A9-81F5-010897E0E736}">
      <dgm:prSet custT="1"/>
      <dgm:spPr>
        <a:solidFill>
          <a:prstClr val="white">
            <a:lumMod val="95000"/>
          </a:prstClr>
        </a:solidFill>
        <a:ln w="22225" cap="flat" cmpd="sng" algn="ctr">
          <a:solidFill>
            <a:srgbClr val="000E2C"/>
          </a:solidFill>
          <a:prstDash val="solid"/>
        </a:ln>
        <a:effectLst/>
      </dgm:spPr>
      <dgm:t>
        <a:bodyPr spcFirstLastPara="0" vert="horz" wrap="square" lIns="76200" tIns="76200" rIns="76200" bIns="76200" numCol="1" spcCol="1270" anchor="ctr" anchorCtr="0"/>
        <a:lstStyle/>
        <a:p>
          <a:r>
            <a:rPr lang="it-IT" sz="2000" kern="1200" dirty="0">
              <a:solidFill>
                <a:schemeClr val="tx1"/>
              </a:solidFill>
              <a:latin typeface="+mn-lt"/>
            </a:rPr>
            <a:t>Costs </a:t>
          </a:r>
          <a:r>
            <a:rPr lang="it-IT" sz="2000" kern="1200" dirty="0" err="1">
              <a:solidFill>
                <a:schemeClr val="tx1"/>
              </a:solidFill>
              <a:latin typeface="+mn-lt"/>
              <a:ea typeface="+mn-ea"/>
              <a:cs typeface="+mn-cs"/>
            </a:rPr>
            <a:t>synergies</a:t>
          </a:r>
          <a:endParaRPr lang="it-IT" sz="2000" kern="1200" dirty="0">
            <a:solidFill>
              <a:schemeClr val="tx1"/>
            </a:solidFill>
            <a:latin typeface="+mn-lt"/>
            <a:ea typeface="+mn-ea"/>
            <a:cs typeface="+mn-cs"/>
          </a:endParaRPr>
        </a:p>
      </dgm:t>
    </dgm:pt>
    <dgm:pt modelId="{0AA6E03F-6119-4507-9E4C-02FB9BECD1BB}" type="parTrans" cxnId="{131443D8-337D-47B0-810B-40A0BCAE8C72}">
      <dgm:prSet/>
      <dgm:spPr/>
      <dgm:t>
        <a:bodyPr/>
        <a:lstStyle/>
        <a:p>
          <a:endParaRPr lang="it-IT" sz="2000">
            <a:latin typeface="+mn-lt"/>
          </a:endParaRPr>
        </a:p>
      </dgm:t>
    </dgm:pt>
    <dgm:pt modelId="{3623EE8B-A699-4575-A2CC-E4426DB7CEBE}" type="sibTrans" cxnId="{131443D8-337D-47B0-810B-40A0BCAE8C72}">
      <dgm:prSet/>
      <dgm:spPr>
        <a:ln>
          <a:solidFill>
            <a:schemeClr val="bg1"/>
          </a:solidFill>
        </a:ln>
      </dgm:spPr>
      <dgm:t>
        <a:bodyPr/>
        <a:lstStyle/>
        <a:p>
          <a:endParaRPr lang="it-IT" sz="2000">
            <a:latin typeface="+mn-lt"/>
          </a:endParaRPr>
        </a:p>
      </dgm:t>
    </dgm:pt>
    <dgm:pt modelId="{F91FEAB8-9D52-4AE0-AF0D-10D12E27235F}" type="pres">
      <dgm:prSet presAssocID="{7E7930D8-EE63-4A5C-8C7C-18EA74644CE2}" presName="cycle" presStyleCnt="0">
        <dgm:presLayoutVars>
          <dgm:dir/>
          <dgm:resizeHandles val="exact"/>
        </dgm:presLayoutVars>
      </dgm:prSet>
      <dgm:spPr/>
    </dgm:pt>
    <dgm:pt modelId="{6E989304-E2F0-43EF-8C10-6F10727108C0}" type="pres">
      <dgm:prSet presAssocID="{7BD244D5-FCAB-4FE1-849C-D14BFA28F211}" presName="node" presStyleLbl="node1" presStyleIdx="0" presStyleCnt="6" custRadScaleRad="87957">
        <dgm:presLayoutVars>
          <dgm:bulletEnabled val="1"/>
        </dgm:presLayoutVars>
      </dgm:prSet>
      <dgm:spPr>
        <a:xfrm>
          <a:off x="2940297" y="319284"/>
          <a:ext cx="1715405" cy="1115013"/>
        </a:xfrm>
        <a:prstGeom prst="roundRect">
          <a:avLst/>
        </a:prstGeom>
      </dgm:spPr>
    </dgm:pt>
    <dgm:pt modelId="{6C709E86-AA2F-463F-B6DD-2E2D39D2A899}" type="pres">
      <dgm:prSet presAssocID="{7BD244D5-FCAB-4FE1-849C-D14BFA28F211}" presName="spNode" presStyleCnt="0"/>
      <dgm:spPr/>
    </dgm:pt>
    <dgm:pt modelId="{13177596-E5C2-4DA6-B858-F9B95994B65E}" type="pres">
      <dgm:prSet presAssocID="{E2784DD5-E6A7-4D43-8E6E-1565801A1725}" presName="sibTrans" presStyleLbl="sibTrans1D1" presStyleIdx="0" presStyleCnt="6"/>
      <dgm:spPr/>
    </dgm:pt>
    <dgm:pt modelId="{FC5DCD57-0BA5-43B4-B3F5-B2117D8C2070}" type="pres">
      <dgm:prSet presAssocID="{E42CA5FA-35E3-44A9-81F5-010897E0E736}" presName="node" presStyleLbl="node1" presStyleIdx="1" presStyleCnt="6" custRadScaleRad="101647" custRadScaleInc="46414">
        <dgm:presLayoutVars>
          <dgm:bulletEnabled val="1"/>
        </dgm:presLayoutVars>
      </dgm:prSet>
      <dgm:spPr>
        <a:xfrm>
          <a:off x="5436362" y="1684452"/>
          <a:ext cx="1715405" cy="1115013"/>
        </a:xfrm>
        <a:prstGeom prst="roundRect">
          <a:avLst/>
        </a:prstGeom>
      </dgm:spPr>
    </dgm:pt>
    <dgm:pt modelId="{88F7E386-F753-4598-B4D7-EF2E5F3259B3}" type="pres">
      <dgm:prSet presAssocID="{E42CA5FA-35E3-44A9-81F5-010897E0E736}" presName="spNode" presStyleCnt="0"/>
      <dgm:spPr/>
    </dgm:pt>
    <dgm:pt modelId="{8F8D20B7-1672-4E13-8C96-3DF92BE956F1}" type="pres">
      <dgm:prSet presAssocID="{3623EE8B-A699-4575-A2CC-E4426DB7CEBE}" presName="sibTrans" presStyleLbl="sibTrans1D1" presStyleIdx="1" presStyleCnt="6"/>
      <dgm:spPr/>
    </dgm:pt>
    <dgm:pt modelId="{9C88CCAD-B428-46CD-B202-0A6C7B667F6F}" type="pres">
      <dgm:prSet presAssocID="{FF5CD0C1-D22A-4E46-AB0C-5CFB8C5E9230}" presName="node" presStyleLbl="node1" presStyleIdx="2" presStyleCnt="6" custRadScaleRad="102485" custRadScaleInc="-49839">
        <dgm:presLayoutVars>
          <dgm:bulletEnabled val="1"/>
        </dgm:presLayoutVars>
      </dgm:prSet>
      <dgm:spPr>
        <a:xfrm>
          <a:off x="5468139" y="3550161"/>
          <a:ext cx="1715405" cy="1115013"/>
        </a:xfrm>
        <a:prstGeom prst="roundRect">
          <a:avLst/>
        </a:prstGeom>
      </dgm:spPr>
    </dgm:pt>
    <dgm:pt modelId="{E45F2C25-18EC-48E1-BC9D-D9BAC5A7A129}" type="pres">
      <dgm:prSet presAssocID="{FF5CD0C1-D22A-4E46-AB0C-5CFB8C5E9230}" presName="spNode" presStyleCnt="0"/>
      <dgm:spPr/>
    </dgm:pt>
    <dgm:pt modelId="{EA3E5B5A-4D8B-42E8-9DF3-E16F7458EC1C}" type="pres">
      <dgm:prSet presAssocID="{C6C70180-D9C7-414D-80B7-EA35BACD1166}" presName="sibTrans" presStyleLbl="sibTrans1D1" presStyleIdx="2" presStyleCnt="6"/>
      <dgm:spPr/>
    </dgm:pt>
    <dgm:pt modelId="{6196E3AC-F6FF-437C-B0AD-FDB41F1004DF}" type="pres">
      <dgm:prSet presAssocID="{52BA71A7-8D08-46F8-A67A-2DD380991C41}" presName="node" presStyleLbl="node1" presStyleIdx="3" presStyleCnt="6" custRadScaleRad="87104">
        <dgm:presLayoutVars>
          <dgm:bulletEnabled val="1"/>
        </dgm:presLayoutVars>
      </dgm:prSet>
      <dgm:spPr>
        <a:xfrm>
          <a:off x="2940297" y="4915307"/>
          <a:ext cx="1715405" cy="1115013"/>
        </a:xfrm>
        <a:prstGeom prst="roundRect">
          <a:avLst/>
        </a:prstGeom>
      </dgm:spPr>
    </dgm:pt>
    <dgm:pt modelId="{5D73FDB2-D6A1-475B-8DB9-29E2EA02BD25}" type="pres">
      <dgm:prSet presAssocID="{52BA71A7-8D08-46F8-A67A-2DD380991C41}" presName="spNode" presStyleCnt="0"/>
      <dgm:spPr/>
    </dgm:pt>
    <dgm:pt modelId="{F334AC50-8C43-4EC4-8568-A2B55D0A2830}" type="pres">
      <dgm:prSet presAssocID="{9BD6C790-5E1D-4636-91D3-84ACD4031C6B}" presName="sibTrans" presStyleLbl="sibTrans1D1" presStyleIdx="3" presStyleCnt="6"/>
      <dgm:spPr/>
    </dgm:pt>
    <dgm:pt modelId="{9DDF6131-E687-4927-8E94-A0FA6A3394FC}" type="pres">
      <dgm:prSet presAssocID="{FDDB1FC5-F1F2-4FC4-9DAD-47AC7BE3FEFD}" presName="node" presStyleLbl="node1" presStyleIdx="4" presStyleCnt="6" custRadScaleRad="102485" custRadScaleInc="49839">
        <dgm:presLayoutVars>
          <dgm:bulletEnabled val="1"/>
        </dgm:presLayoutVars>
      </dgm:prSet>
      <dgm:spPr>
        <a:xfrm>
          <a:off x="412454" y="3550161"/>
          <a:ext cx="1715405" cy="1115013"/>
        </a:xfrm>
        <a:prstGeom prst="roundRect">
          <a:avLst/>
        </a:prstGeom>
      </dgm:spPr>
    </dgm:pt>
    <dgm:pt modelId="{4DB76794-7DA4-4275-A233-D27C5693F3F1}" type="pres">
      <dgm:prSet presAssocID="{FDDB1FC5-F1F2-4FC4-9DAD-47AC7BE3FEFD}" presName="spNode" presStyleCnt="0"/>
      <dgm:spPr/>
    </dgm:pt>
    <dgm:pt modelId="{BF77707D-09AB-42EC-97D6-6BE5D8914B75}" type="pres">
      <dgm:prSet presAssocID="{ABA8C665-A104-400A-85C3-BD14F7D17C42}" presName="sibTrans" presStyleLbl="sibTrans1D1" presStyleIdx="4" presStyleCnt="6"/>
      <dgm:spPr/>
    </dgm:pt>
    <dgm:pt modelId="{52E20DC3-1210-4D4D-8B61-DA225AA25373}" type="pres">
      <dgm:prSet presAssocID="{704D99CD-A9F2-47A5-9C0F-9D4C8278F43E}" presName="node" presStyleLbl="node1" presStyleIdx="5" presStyleCnt="6" custRadScaleRad="103475" custRadScaleInc="-48325">
        <dgm:presLayoutVars>
          <dgm:bulletEnabled val="1"/>
        </dgm:presLayoutVars>
      </dgm:prSet>
      <dgm:spPr/>
    </dgm:pt>
    <dgm:pt modelId="{D0E2C6DE-B201-470D-A23C-59F74B829E54}" type="pres">
      <dgm:prSet presAssocID="{704D99CD-A9F2-47A5-9C0F-9D4C8278F43E}" presName="spNode" presStyleCnt="0"/>
      <dgm:spPr/>
    </dgm:pt>
    <dgm:pt modelId="{B4B24D2B-F049-4198-AC30-B195B8C4E867}" type="pres">
      <dgm:prSet presAssocID="{41EC4AA2-A6BB-4FED-9DDD-DE0D71F801B1}" presName="sibTrans" presStyleLbl="sibTrans1D1" presStyleIdx="5" presStyleCnt="6"/>
      <dgm:spPr/>
    </dgm:pt>
  </dgm:ptLst>
  <dgm:cxnLst>
    <dgm:cxn modelId="{73A04008-B122-4C3D-861A-0C5AB60D93D1}" type="presOf" srcId="{704D99CD-A9F2-47A5-9C0F-9D4C8278F43E}" destId="{52E20DC3-1210-4D4D-8B61-DA225AA25373}" srcOrd="0" destOrd="0" presId="urn:microsoft.com/office/officeart/2005/8/layout/cycle6"/>
    <dgm:cxn modelId="{EC877B29-9823-4412-8542-3DC8048738A8}" type="presOf" srcId="{FDDB1FC5-F1F2-4FC4-9DAD-47AC7BE3FEFD}" destId="{9DDF6131-E687-4927-8E94-A0FA6A3394FC}" srcOrd="0" destOrd="0" presId="urn:microsoft.com/office/officeart/2005/8/layout/cycle6"/>
    <dgm:cxn modelId="{8D51202E-B1A2-45C2-9821-36CEA8FB761B}" type="presOf" srcId="{7E7930D8-EE63-4A5C-8C7C-18EA74644CE2}" destId="{F91FEAB8-9D52-4AE0-AF0D-10D12E27235F}" srcOrd="0" destOrd="0" presId="urn:microsoft.com/office/officeart/2005/8/layout/cycle6"/>
    <dgm:cxn modelId="{7098E85D-9B91-48F6-808B-A4CB2A367ECD}" type="presOf" srcId="{FF5CD0C1-D22A-4E46-AB0C-5CFB8C5E9230}" destId="{9C88CCAD-B428-46CD-B202-0A6C7B667F6F}" srcOrd="0" destOrd="0" presId="urn:microsoft.com/office/officeart/2005/8/layout/cycle6"/>
    <dgm:cxn modelId="{CE250765-7193-4CD7-AA64-0C0EB89F25CC}" srcId="{7E7930D8-EE63-4A5C-8C7C-18EA74644CE2}" destId="{52BA71A7-8D08-46F8-A67A-2DD380991C41}" srcOrd="3" destOrd="0" parTransId="{9A5C968B-1382-4E19-956A-54C7BD7A8307}" sibTransId="{9BD6C790-5E1D-4636-91D3-84ACD4031C6B}"/>
    <dgm:cxn modelId="{96481F49-A4E6-4270-B332-F9A171A501A3}" type="presOf" srcId="{C6C70180-D9C7-414D-80B7-EA35BACD1166}" destId="{EA3E5B5A-4D8B-42E8-9DF3-E16F7458EC1C}" srcOrd="0" destOrd="0" presId="urn:microsoft.com/office/officeart/2005/8/layout/cycle6"/>
    <dgm:cxn modelId="{8FEE0C54-94C4-45C3-9C28-8BB913C186B4}" type="presOf" srcId="{3623EE8B-A699-4575-A2CC-E4426DB7CEBE}" destId="{8F8D20B7-1672-4E13-8C96-3DF92BE956F1}" srcOrd="0" destOrd="0" presId="urn:microsoft.com/office/officeart/2005/8/layout/cycle6"/>
    <dgm:cxn modelId="{AF127683-A1E9-447B-9C69-0503AE4C690C}" type="presOf" srcId="{ABA8C665-A104-400A-85C3-BD14F7D17C42}" destId="{BF77707D-09AB-42EC-97D6-6BE5D8914B75}" srcOrd="0" destOrd="0" presId="urn:microsoft.com/office/officeart/2005/8/layout/cycle6"/>
    <dgm:cxn modelId="{2DDDA29B-01B5-4542-8064-E1A0B86886E2}" srcId="{7E7930D8-EE63-4A5C-8C7C-18EA74644CE2}" destId="{FF5CD0C1-D22A-4E46-AB0C-5CFB8C5E9230}" srcOrd="2" destOrd="0" parTransId="{6A40BAAA-6606-4072-AD5A-F72DF7054434}" sibTransId="{C6C70180-D9C7-414D-80B7-EA35BACD1166}"/>
    <dgm:cxn modelId="{916997A4-E829-41F2-ABCC-A99A6AF011AC}" srcId="{7E7930D8-EE63-4A5C-8C7C-18EA74644CE2}" destId="{7BD244D5-FCAB-4FE1-849C-D14BFA28F211}" srcOrd="0" destOrd="0" parTransId="{397C1137-CA02-437D-95E2-741464362B56}" sibTransId="{E2784DD5-E6A7-4D43-8E6E-1565801A1725}"/>
    <dgm:cxn modelId="{EC5BB9B7-E477-422F-9696-2C92692B85B8}" srcId="{7E7930D8-EE63-4A5C-8C7C-18EA74644CE2}" destId="{704D99CD-A9F2-47A5-9C0F-9D4C8278F43E}" srcOrd="5" destOrd="0" parTransId="{400D355A-EF88-4F3C-939F-9224EEB4FA1D}" sibTransId="{41EC4AA2-A6BB-4FED-9DDD-DE0D71F801B1}"/>
    <dgm:cxn modelId="{2B8930BE-847A-49F3-8E84-5DB8254AAFD1}" type="presOf" srcId="{7BD244D5-FCAB-4FE1-849C-D14BFA28F211}" destId="{6E989304-E2F0-43EF-8C10-6F10727108C0}" srcOrd="0" destOrd="0" presId="urn:microsoft.com/office/officeart/2005/8/layout/cycle6"/>
    <dgm:cxn modelId="{A1DE3DBE-4D63-4008-B92A-48A175A68C4A}" type="presOf" srcId="{E2784DD5-E6A7-4D43-8E6E-1565801A1725}" destId="{13177596-E5C2-4DA6-B858-F9B95994B65E}" srcOrd="0" destOrd="0" presId="urn:microsoft.com/office/officeart/2005/8/layout/cycle6"/>
    <dgm:cxn modelId="{94D181BE-6859-4A5B-853A-A3549F1DAFA1}" type="presOf" srcId="{52BA71A7-8D08-46F8-A67A-2DD380991C41}" destId="{6196E3AC-F6FF-437C-B0AD-FDB41F1004DF}" srcOrd="0" destOrd="0" presId="urn:microsoft.com/office/officeart/2005/8/layout/cycle6"/>
    <dgm:cxn modelId="{55E840BF-DA15-4AFA-AD37-DE868BD4C1FC}" srcId="{7E7930D8-EE63-4A5C-8C7C-18EA74644CE2}" destId="{FDDB1FC5-F1F2-4FC4-9DAD-47AC7BE3FEFD}" srcOrd="4" destOrd="0" parTransId="{3339E657-4A00-4D6E-BFD3-B0EABD37E7D4}" sibTransId="{ABA8C665-A104-400A-85C3-BD14F7D17C42}"/>
    <dgm:cxn modelId="{131443D8-337D-47B0-810B-40A0BCAE8C72}" srcId="{7E7930D8-EE63-4A5C-8C7C-18EA74644CE2}" destId="{E42CA5FA-35E3-44A9-81F5-010897E0E736}" srcOrd="1" destOrd="0" parTransId="{0AA6E03F-6119-4507-9E4C-02FB9BECD1BB}" sibTransId="{3623EE8B-A699-4575-A2CC-E4426DB7CEBE}"/>
    <dgm:cxn modelId="{8CC4EBF2-7915-4F73-9CEF-8C971F482AF1}" type="presOf" srcId="{41EC4AA2-A6BB-4FED-9DDD-DE0D71F801B1}" destId="{B4B24D2B-F049-4198-AC30-B195B8C4E867}" srcOrd="0" destOrd="0" presId="urn:microsoft.com/office/officeart/2005/8/layout/cycle6"/>
    <dgm:cxn modelId="{7D1B82FD-7847-4616-AEB2-A46CF3804D1A}" type="presOf" srcId="{9BD6C790-5E1D-4636-91D3-84ACD4031C6B}" destId="{F334AC50-8C43-4EC4-8568-A2B55D0A2830}" srcOrd="0" destOrd="0" presId="urn:microsoft.com/office/officeart/2005/8/layout/cycle6"/>
    <dgm:cxn modelId="{B48762FE-392D-447F-883A-A577727BA1DC}" type="presOf" srcId="{E42CA5FA-35E3-44A9-81F5-010897E0E736}" destId="{FC5DCD57-0BA5-43B4-B3F5-B2117D8C2070}" srcOrd="0" destOrd="0" presId="urn:microsoft.com/office/officeart/2005/8/layout/cycle6"/>
    <dgm:cxn modelId="{4140008A-1AEB-4255-8FDF-BB90B0F33C6B}" type="presParOf" srcId="{F91FEAB8-9D52-4AE0-AF0D-10D12E27235F}" destId="{6E989304-E2F0-43EF-8C10-6F10727108C0}" srcOrd="0" destOrd="0" presId="urn:microsoft.com/office/officeart/2005/8/layout/cycle6"/>
    <dgm:cxn modelId="{F5BC77B2-29A7-4192-A48D-C6D16F5E27EE}" type="presParOf" srcId="{F91FEAB8-9D52-4AE0-AF0D-10D12E27235F}" destId="{6C709E86-AA2F-463F-B6DD-2E2D39D2A899}" srcOrd="1" destOrd="0" presId="urn:microsoft.com/office/officeart/2005/8/layout/cycle6"/>
    <dgm:cxn modelId="{7E8A443A-95E4-4574-ABB5-7AC130432AC3}" type="presParOf" srcId="{F91FEAB8-9D52-4AE0-AF0D-10D12E27235F}" destId="{13177596-E5C2-4DA6-B858-F9B95994B65E}" srcOrd="2" destOrd="0" presId="urn:microsoft.com/office/officeart/2005/8/layout/cycle6"/>
    <dgm:cxn modelId="{6BD831D4-D7FD-46D9-889E-B9FB8ECF6AF8}" type="presParOf" srcId="{F91FEAB8-9D52-4AE0-AF0D-10D12E27235F}" destId="{FC5DCD57-0BA5-43B4-B3F5-B2117D8C2070}" srcOrd="3" destOrd="0" presId="urn:microsoft.com/office/officeart/2005/8/layout/cycle6"/>
    <dgm:cxn modelId="{13283CB4-2A99-4CA6-8A5E-5B2A5E0BE069}" type="presParOf" srcId="{F91FEAB8-9D52-4AE0-AF0D-10D12E27235F}" destId="{88F7E386-F753-4598-B4D7-EF2E5F3259B3}" srcOrd="4" destOrd="0" presId="urn:microsoft.com/office/officeart/2005/8/layout/cycle6"/>
    <dgm:cxn modelId="{6F124E6A-E3E5-4A1D-BAA5-6C727FF92B3B}" type="presParOf" srcId="{F91FEAB8-9D52-4AE0-AF0D-10D12E27235F}" destId="{8F8D20B7-1672-4E13-8C96-3DF92BE956F1}" srcOrd="5" destOrd="0" presId="urn:microsoft.com/office/officeart/2005/8/layout/cycle6"/>
    <dgm:cxn modelId="{38154D96-C37A-4B55-A374-45718F8F0854}" type="presParOf" srcId="{F91FEAB8-9D52-4AE0-AF0D-10D12E27235F}" destId="{9C88CCAD-B428-46CD-B202-0A6C7B667F6F}" srcOrd="6" destOrd="0" presId="urn:microsoft.com/office/officeart/2005/8/layout/cycle6"/>
    <dgm:cxn modelId="{5E5264C4-ABAF-4DD4-9F53-71E218F92218}" type="presParOf" srcId="{F91FEAB8-9D52-4AE0-AF0D-10D12E27235F}" destId="{E45F2C25-18EC-48E1-BC9D-D9BAC5A7A129}" srcOrd="7" destOrd="0" presId="urn:microsoft.com/office/officeart/2005/8/layout/cycle6"/>
    <dgm:cxn modelId="{D897CC5E-C26D-42F9-8743-BDF36F606BDD}" type="presParOf" srcId="{F91FEAB8-9D52-4AE0-AF0D-10D12E27235F}" destId="{EA3E5B5A-4D8B-42E8-9DF3-E16F7458EC1C}" srcOrd="8" destOrd="0" presId="urn:microsoft.com/office/officeart/2005/8/layout/cycle6"/>
    <dgm:cxn modelId="{744164CE-A8FA-453A-92CC-6786564CD125}" type="presParOf" srcId="{F91FEAB8-9D52-4AE0-AF0D-10D12E27235F}" destId="{6196E3AC-F6FF-437C-B0AD-FDB41F1004DF}" srcOrd="9" destOrd="0" presId="urn:microsoft.com/office/officeart/2005/8/layout/cycle6"/>
    <dgm:cxn modelId="{18D0E588-87F9-43CF-9D72-FB7DFA357DA6}" type="presParOf" srcId="{F91FEAB8-9D52-4AE0-AF0D-10D12E27235F}" destId="{5D73FDB2-D6A1-475B-8DB9-29E2EA02BD25}" srcOrd="10" destOrd="0" presId="urn:microsoft.com/office/officeart/2005/8/layout/cycle6"/>
    <dgm:cxn modelId="{9944F957-CC88-4317-999B-A9E07723D286}" type="presParOf" srcId="{F91FEAB8-9D52-4AE0-AF0D-10D12E27235F}" destId="{F334AC50-8C43-4EC4-8568-A2B55D0A2830}" srcOrd="11" destOrd="0" presId="urn:microsoft.com/office/officeart/2005/8/layout/cycle6"/>
    <dgm:cxn modelId="{8560D563-BD38-4735-8CDB-F665AFE52B4A}" type="presParOf" srcId="{F91FEAB8-9D52-4AE0-AF0D-10D12E27235F}" destId="{9DDF6131-E687-4927-8E94-A0FA6A3394FC}" srcOrd="12" destOrd="0" presId="urn:microsoft.com/office/officeart/2005/8/layout/cycle6"/>
    <dgm:cxn modelId="{DC4FAFA7-CFF1-4A5A-A404-42C20C23ABA9}" type="presParOf" srcId="{F91FEAB8-9D52-4AE0-AF0D-10D12E27235F}" destId="{4DB76794-7DA4-4275-A233-D27C5693F3F1}" srcOrd="13" destOrd="0" presId="urn:microsoft.com/office/officeart/2005/8/layout/cycle6"/>
    <dgm:cxn modelId="{335EB7F3-9132-4458-A18D-C1975FD862EC}" type="presParOf" srcId="{F91FEAB8-9D52-4AE0-AF0D-10D12E27235F}" destId="{BF77707D-09AB-42EC-97D6-6BE5D8914B75}" srcOrd="14" destOrd="0" presId="urn:microsoft.com/office/officeart/2005/8/layout/cycle6"/>
    <dgm:cxn modelId="{A76FAC44-B7D6-47FA-B6E0-0F5CA1F21697}" type="presParOf" srcId="{F91FEAB8-9D52-4AE0-AF0D-10D12E27235F}" destId="{52E20DC3-1210-4D4D-8B61-DA225AA25373}" srcOrd="15" destOrd="0" presId="urn:microsoft.com/office/officeart/2005/8/layout/cycle6"/>
    <dgm:cxn modelId="{194E3439-B377-4751-B9B7-850498AEB902}" type="presParOf" srcId="{F91FEAB8-9D52-4AE0-AF0D-10D12E27235F}" destId="{D0E2C6DE-B201-470D-A23C-59F74B829E54}" srcOrd="16" destOrd="0" presId="urn:microsoft.com/office/officeart/2005/8/layout/cycle6"/>
    <dgm:cxn modelId="{94F268D0-5712-48C9-ACC5-75B7B2E40ECA}" type="presParOf" srcId="{F91FEAB8-9D52-4AE0-AF0D-10D12E27235F}" destId="{B4B24D2B-F049-4198-AC30-B195B8C4E867}"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E6E6FD-A901-4D61-942C-E5FA19013993}" type="doc">
      <dgm:prSet loTypeId="urn:microsoft.com/office/officeart/2017/3/layout/DropPinTimeline" loCatId="timeline" qsTypeId="urn:microsoft.com/office/officeart/2005/8/quickstyle/simple1" qsCatId="simple" csTypeId="urn:microsoft.com/office/officeart/2005/8/colors/accent0_1" csCatId="mainScheme" phldr="1"/>
      <dgm:spPr/>
    </dgm:pt>
    <dgm:pt modelId="{B157E905-09B1-40A7-AF13-97BA53AA9CB8}">
      <dgm:prSet phldrT="[Testo]" custT="1"/>
      <dgm:spPr>
        <a:xfrm>
          <a:off x="332667" y="319746"/>
          <a:ext cx="1916518" cy="332536"/>
        </a:xfrm>
        <a:prstGeom prst="rect">
          <a:avLst/>
        </a:prstGeom>
      </dgm:spPr>
      <dgm:t>
        <a:bodyPr/>
        <a:lstStyle/>
        <a:p>
          <a:pPr algn="ctr">
            <a:defRPr b="1"/>
          </a:pPr>
          <a:r>
            <a:rPr lang="it-IT" sz="1800" b="0" dirty="0" err="1"/>
            <a:t>Expanding</a:t>
          </a:r>
          <a:r>
            <a:rPr lang="it-IT" sz="1800" b="0" dirty="0"/>
            <a:t> the sales force</a:t>
          </a:r>
        </a:p>
      </dgm:t>
    </dgm:pt>
    <dgm:pt modelId="{A443CADA-9B54-4DE7-ACBB-83F0BAAD7382}" type="parTrans" cxnId="{45DD9942-5859-45F4-A223-0A7A1BD28852}">
      <dgm:prSet/>
      <dgm:spPr/>
      <dgm:t>
        <a:bodyPr/>
        <a:lstStyle/>
        <a:p>
          <a:endParaRPr lang="it-IT" b="0"/>
        </a:p>
      </dgm:t>
    </dgm:pt>
    <dgm:pt modelId="{886C1E65-1205-412E-907B-32257A298562}" type="sibTrans" cxnId="{45DD9942-5859-45F4-A223-0A7A1BD28852}">
      <dgm:prSet/>
      <dgm:spPr/>
      <dgm:t>
        <a:bodyPr/>
        <a:lstStyle/>
        <a:p>
          <a:endParaRPr lang="it-IT" b="0"/>
        </a:p>
      </dgm:t>
    </dgm:pt>
    <dgm:pt modelId="{A744492A-C48F-4305-9F46-C42354026327}">
      <dgm:prSet phldrT="[Testo]" custT="1"/>
      <dgm:spPr>
        <a:xfrm>
          <a:off x="1481192" y="2545181"/>
          <a:ext cx="1916518" cy="332536"/>
        </a:xfrm>
        <a:prstGeom prst="rect">
          <a:avLst/>
        </a:prstGeom>
      </dgm:spPr>
      <dgm:t>
        <a:bodyPr/>
        <a:lstStyle/>
        <a:p>
          <a:pPr algn="ctr">
            <a:defRPr b="1"/>
          </a:pPr>
          <a:r>
            <a:rPr lang="en-US" sz="1800" b="0" dirty="0"/>
            <a:t>Integration of the supply chain within the B&amp;C logic</a:t>
          </a:r>
          <a:endParaRPr lang="it-IT" sz="1800" b="0" dirty="0">
            <a:latin typeface="Calibri" panose="020F0502020204030204"/>
            <a:ea typeface="+mn-ea"/>
            <a:cs typeface="+mn-cs"/>
          </a:endParaRPr>
        </a:p>
      </dgm:t>
    </dgm:pt>
    <dgm:pt modelId="{341C431B-5329-4A84-A0DC-E142970D1F13}" type="parTrans" cxnId="{289F8DC0-9A46-4C4C-AD71-581ADBC136D4}">
      <dgm:prSet/>
      <dgm:spPr/>
      <dgm:t>
        <a:bodyPr/>
        <a:lstStyle/>
        <a:p>
          <a:endParaRPr lang="it-IT" b="0"/>
        </a:p>
      </dgm:t>
    </dgm:pt>
    <dgm:pt modelId="{1614DFE4-51B3-4807-8426-6F4EB9231976}" type="sibTrans" cxnId="{289F8DC0-9A46-4C4C-AD71-581ADBC136D4}">
      <dgm:prSet/>
      <dgm:spPr/>
      <dgm:t>
        <a:bodyPr/>
        <a:lstStyle/>
        <a:p>
          <a:endParaRPr lang="it-IT" b="0"/>
        </a:p>
      </dgm:t>
    </dgm:pt>
    <dgm:pt modelId="{8CDE8D77-0410-48D0-95F8-8AB410D1A334}">
      <dgm:prSet phldrT="[Testo]" custT="1"/>
      <dgm:spPr>
        <a:xfrm>
          <a:off x="2629717" y="319746"/>
          <a:ext cx="1916518" cy="332536"/>
        </a:xfrm>
        <a:prstGeom prst="rect">
          <a:avLst/>
        </a:prstGeom>
      </dgm:spPr>
      <dgm:t>
        <a:bodyPr/>
        <a:lstStyle/>
        <a:p>
          <a:pPr algn="ctr">
            <a:defRPr b="1"/>
          </a:pPr>
          <a:r>
            <a:rPr lang="en-US" sz="1800" b="0" dirty="0"/>
            <a:t>Change of production logic from 'per stock' to 'per order'</a:t>
          </a:r>
          <a:endParaRPr lang="it-IT" sz="1800" b="0" dirty="0">
            <a:latin typeface="Calibri" panose="020F0502020204030204"/>
            <a:ea typeface="+mn-ea"/>
            <a:cs typeface="+mn-cs"/>
          </a:endParaRPr>
        </a:p>
      </dgm:t>
    </dgm:pt>
    <dgm:pt modelId="{E85E8BFD-6F6C-4085-BE8C-04374D01947A}" type="parTrans" cxnId="{1725CDEE-2E7B-4B8D-AF01-FEA112AF58CC}">
      <dgm:prSet/>
      <dgm:spPr/>
      <dgm:t>
        <a:bodyPr/>
        <a:lstStyle/>
        <a:p>
          <a:endParaRPr lang="it-IT" b="0"/>
        </a:p>
      </dgm:t>
    </dgm:pt>
    <dgm:pt modelId="{53F1B3A4-A9FD-422A-B1B2-8AD709AEA8B6}" type="sibTrans" cxnId="{1725CDEE-2E7B-4B8D-AF01-FEA112AF58CC}">
      <dgm:prSet/>
      <dgm:spPr/>
      <dgm:t>
        <a:bodyPr/>
        <a:lstStyle/>
        <a:p>
          <a:endParaRPr lang="it-IT" b="0"/>
        </a:p>
      </dgm:t>
    </dgm:pt>
    <dgm:pt modelId="{C90D24B4-5FE7-4510-8964-AF708F2359EC}">
      <dgm:prSet phldr="0" custT="1"/>
      <dgm:spPr>
        <a:xfrm>
          <a:off x="3778242" y="2545181"/>
          <a:ext cx="1916518" cy="332536"/>
        </a:xfrm>
        <a:prstGeom prst="rect">
          <a:avLst/>
        </a:prstGeom>
      </dgm:spPr>
      <dgm:t>
        <a:bodyPr/>
        <a:lstStyle/>
        <a:p>
          <a:pPr algn="ctr">
            <a:defRPr b="1"/>
          </a:pPr>
          <a:r>
            <a:rPr lang="it-IT" sz="1800" b="0" dirty="0" err="1"/>
            <a:t>Strengthening</a:t>
          </a:r>
          <a:r>
            <a:rPr lang="it-IT" sz="1800" b="0" dirty="0"/>
            <a:t> the technical </a:t>
          </a:r>
          <a:r>
            <a:rPr lang="it-IT" sz="1800" b="0" dirty="0" err="1"/>
            <a:t>department</a:t>
          </a:r>
          <a:r>
            <a:rPr lang="it-IT" sz="1800" b="0" dirty="0"/>
            <a:t> </a:t>
          </a:r>
        </a:p>
      </dgm:t>
    </dgm:pt>
    <dgm:pt modelId="{0637CF48-7538-4CBF-80BB-D8A5F972D633}" type="parTrans" cxnId="{CD3EE43F-2FE2-4FB1-B011-A817480E1FBA}">
      <dgm:prSet/>
      <dgm:spPr/>
      <dgm:t>
        <a:bodyPr/>
        <a:lstStyle/>
        <a:p>
          <a:endParaRPr lang="it-IT" b="0"/>
        </a:p>
      </dgm:t>
    </dgm:pt>
    <dgm:pt modelId="{9E6E44A5-CD5B-46E5-A714-B43F22D9B506}" type="sibTrans" cxnId="{CD3EE43F-2FE2-4FB1-B011-A817480E1FBA}">
      <dgm:prSet/>
      <dgm:spPr/>
      <dgm:t>
        <a:bodyPr/>
        <a:lstStyle/>
        <a:p>
          <a:endParaRPr lang="it-IT" b="0"/>
        </a:p>
      </dgm:t>
    </dgm:pt>
    <dgm:pt modelId="{7F84E626-B782-4FAF-B062-1BDC5DC6818C}" type="pres">
      <dgm:prSet presAssocID="{73E6E6FD-A901-4D61-942C-E5FA19013993}" presName="root" presStyleCnt="0">
        <dgm:presLayoutVars>
          <dgm:chMax/>
          <dgm:chPref/>
          <dgm:animLvl val="lvl"/>
        </dgm:presLayoutVars>
      </dgm:prSet>
      <dgm:spPr/>
    </dgm:pt>
    <dgm:pt modelId="{92EA3F6C-0E14-446C-BD24-86A596DE61B7}" type="pres">
      <dgm:prSet presAssocID="{73E6E6FD-A901-4D61-942C-E5FA19013993}" presName="divider" presStyleLbl="fgAcc1" presStyleIdx="0" presStyleCnt="5"/>
      <dgm:spPr>
        <a:xfrm>
          <a:off x="0" y="1598731"/>
          <a:ext cx="5754896" cy="0"/>
        </a:xfrm>
        <a:prstGeom prst="line">
          <a:avLst/>
        </a:prstGeom>
        <a:ln>
          <a:tailEnd type="triangle" w="lg" len="lg"/>
        </a:ln>
      </dgm:spPr>
    </dgm:pt>
    <dgm:pt modelId="{1CD14792-63FF-4232-86A2-1A7423CAB00F}" type="pres">
      <dgm:prSet presAssocID="{73E6E6FD-A901-4D61-942C-E5FA19013993}" presName="nodes" presStyleCnt="0">
        <dgm:presLayoutVars>
          <dgm:chMax/>
          <dgm:chPref/>
          <dgm:animLvl val="lvl"/>
        </dgm:presLayoutVars>
      </dgm:prSet>
      <dgm:spPr/>
    </dgm:pt>
    <dgm:pt modelId="{3550EF40-011F-472A-9704-ED1AFDAA21EB}" type="pres">
      <dgm:prSet presAssocID="{B157E905-09B1-40A7-AF13-97BA53AA9CB8}" presName="composite" presStyleCnt="0"/>
      <dgm:spPr/>
    </dgm:pt>
    <dgm:pt modelId="{399750CC-5D4D-4F27-86CA-2C08D4BB26D0}" type="pres">
      <dgm:prSet presAssocID="{B157E905-09B1-40A7-AF13-97BA53AA9CB8}" presName="ConnectorPoint" presStyleLbl="lnNode1" presStyleIdx="0" presStyleCnt="4"/>
      <dgm:spPr>
        <a:xfrm>
          <a:off x="136471" y="1568803"/>
          <a:ext cx="59856" cy="59856"/>
        </a:xfrm>
        <a:prstGeom prst="ellipse">
          <a:avLst/>
        </a:prstGeom>
        <a:solidFill>
          <a:srgbClr val="C00000"/>
        </a:solidFill>
      </dgm:spPr>
    </dgm:pt>
    <dgm:pt modelId="{4362BBD4-317C-4ED8-963D-24E9E742B760}" type="pres">
      <dgm:prSet presAssocID="{B157E905-09B1-40A7-AF13-97BA53AA9CB8}" presName="DropPinPlaceHolder" presStyleCnt="0"/>
      <dgm:spPr/>
    </dgm:pt>
    <dgm:pt modelId="{F60E8A16-3EC5-462D-A98C-098B86BE2736}" type="pres">
      <dgm:prSet presAssocID="{B157E905-09B1-40A7-AF13-97BA53AA9CB8}" presName="DropPin" presStyleLbl="alignNode1" presStyleIdx="0" presStyleCnt="4"/>
      <dgm:spPr>
        <a:xfrm rot="8100000">
          <a:off x="48830" y="368445"/>
          <a:ext cx="235138" cy="235138"/>
        </a:xfrm>
        <a:prstGeom prst="teardrop">
          <a:avLst>
            <a:gd name="adj" fmla="val 115000"/>
          </a:avLst>
        </a:prstGeom>
        <a:solidFill>
          <a:srgbClr val="C00000"/>
        </a:solidFill>
      </dgm:spPr>
    </dgm:pt>
    <dgm:pt modelId="{3ADBA97E-36DB-4488-A21A-E7F0817A1AA5}" type="pres">
      <dgm:prSet presAssocID="{B157E905-09B1-40A7-AF13-97BA53AA9CB8}" presName="Ellipse" presStyleLbl="fgAcc1" presStyleIdx="1" presStyleCnt="5"/>
      <dgm:spPr>
        <a:xfrm>
          <a:off x="74952" y="394567"/>
          <a:ext cx="182894" cy="182894"/>
        </a:xfrm>
        <a:prstGeom prst="ellipse">
          <a:avLst/>
        </a:prstGeom>
        <a:solidFill>
          <a:srgbClr val="C00000">
            <a:alpha val="90000"/>
          </a:srgbClr>
        </a:solidFill>
        <a:ln>
          <a:noFill/>
        </a:ln>
      </dgm:spPr>
    </dgm:pt>
    <dgm:pt modelId="{D931A6D5-AFEA-40F4-991C-28F71A83C282}" type="pres">
      <dgm:prSet presAssocID="{B157E905-09B1-40A7-AF13-97BA53AA9CB8}" presName="L2TextContainer" presStyleLbl="revTx" presStyleIdx="0" presStyleCnt="8">
        <dgm:presLayoutVars>
          <dgm:bulletEnabled val="1"/>
        </dgm:presLayoutVars>
      </dgm:prSet>
      <dgm:spPr>
        <a:xfrm>
          <a:off x="332667" y="652282"/>
          <a:ext cx="1916518" cy="946449"/>
        </a:xfrm>
        <a:prstGeom prst="rect">
          <a:avLst/>
        </a:prstGeom>
      </dgm:spPr>
    </dgm:pt>
    <dgm:pt modelId="{E14E7AAF-C24A-46F7-BD23-26188F6567D7}" type="pres">
      <dgm:prSet presAssocID="{B157E905-09B1-40A7-AF13-97BA53AA9CB8}" presName="L1TextContainer" presStyleLbl="revTx" presStyleIdx="1" presStyleCnt="8" custLinFactNeighborX="-14261" custLinFactNeighborY="94847">
        <dgm:presLayoutVars>
          <dgm:chMax val="1"/>
          <dgm:chPref val="1"/>
          <dgm:bulletEnabled val="1"/>
        </dgm:presLayoutVars>
      </dgm:prSet>
      <dgm:spPr/>
    </dgm:pt>
    <dgm:pt modelId="{0CD12C42-C9C0-47B7-83E1-124BFCC879F9}" type="pres">
      <dgm:prSet presAssocID="{B157E905-09B1-40A7-AF13-97BA53AA9CB8}" presName="ConnectLine" presStyleLbl="sibTrans1D1" presStyleIdx="0" presStyleCnt="4"/>
      <dgm:spPr>
        <a:xfrm>
          <a:off x="166399" y="652282"/>
          <a:ext cx="0" cy="946449"/>
        </a:xfrm>
        <a:prstGeom prst="line">
          <a:avLst/>
        </a:prstGeom>
      </dgm:spPr>
    </dgm:pt>
    <dgm:pt modelId="{FFB3F1C8-8E2E-4FF7-9C92-9113E2558024}" type="pres">
      <dgm:prSet presAssocID="{B157E905-09B1-40A7-AF13-97BA53AA9CB8}" presName="EmptyPlaceHolder" presStyleCnt="0"/>
      <dgm:spPr/>
    </dgm:pt>
    <dgm:pt modelId="{2EE4CF95-A46A-49C8-94C3-182F33B50CCA}" type="pres">
      <dgm:prSet presAssocID="{886C1E65-1205-412E-907B-32257A298562}" presName="spaceBetweenRectangles" presStyleCnt="0"/>
      <dgm:spPr/>
    </dgm:pt>
    <dgm:pt modelId="{B9ED3F7A-454B-4C88-876F-2C58FA9AD75A}" type="pres">
      <dgm:prSet presAssocID="{A744492A-C48F-4305-9F46-C42354026327}" presName="composite" presStyleCnt="0"/>
      <dgm:spPr/>
    </dgm:pt>
    <dgm:pt modelId="{CDD1792D-2AC4-479E-A5A6-8B1EDB3BD41F}" type="pres">
      <dgm:prSet presAssocID="{A744492A-C48F-4305-9F46-C42354026327}" presName="ConnectorPoint" presStyleLbl="lnNode1" presStyleIdx="1" presStyleCnt="4"/>
      <dgm:spPr>
        <a:xfrm>
          <a:off x="1284996" y="1568803"/>
          <a:ext cx="59856" cy="59856"/>
        </a:xfrm>
        <a:prstGeom prst="ellipse">
          <a:avLst/>
        </a:prstGeom>
        <a:solidFill>
          <a:srgbClr val="C00000"/>
        </a:solidFill>
      </dgm:spPr>
    </dgm:pt>
    <dgm:pt modelId="{4250378F-7B6D-403B-BA3C-47A270CDE229}" type="pres">
      <dgm:prSet presAssocID="{A744492A-C48F-4305-9F46-C42354026327}" presName="DropPinPlaceHolder" presStyleCnt="0"/>
      <dgm:spPr/>
    </dgm:pt>
    <dgm:pt modelId="{CC01891E-35A6-4D37-9488-3F3432A76344}" type="pres">
      <dgm:prSet presAssocID="{A744492A-C48F-4305-9F46-C42354026327}" presName="DropPin" presStyleLbl="alignNode1" presStyleIdx="1" presStyleCnt="4"/>
      <dgm:spPr>
        <a:xfrm rot="18900000">
          <a:off x="1197355" y="2593880"/>
          <a:ext cx="235138" cy="235138"/>
        </a:xfrm>
        <a:prstGeom prst="teardrop">
          <a:avLst>
            <a:gd name="adj" fmla="val 115000"/>
          </a:avLst>
        </a:prstGeom>
        <a:solidFill>
          <a:srgbClr val="C00000"/>
        </a:solidFill>
        <a:ln>
          <a:solidFill>
            <a:schemeClr val="dk1">
              <a:shade val="80000"/>
              <a:hueOff val="0"/>
              <a:satOff val="0"/>
              <a:lumOff val="0"/>
            </a:schemeClr>
          </a:solidFill>
        </a:ln>
      </dgm:spPr>
    </dgm:pt>
    <dgm:pt modelId="{2E477027-FE74-4AF5-B2EF-814CE8F35A4A}" type="pres">
      <dgm:prSet presAssocID="{A744492A-C48F-4305-9F46-C42354026327}" presName="Ellipse" presStyleLbl="fgAcc1" presStyleIdx="2" presStyleCnt="5"/>
      <dgm:spPr>
        <a:xfrm>
          <a:off x="1223477" y="2620002"/>
          <a:ext cx="182894" cy="182894"/>
        </a:xfrm>
        <a:prstGeom prst="ellipse">
          <a:avLst/>
        </a:prstGeom>
        <a:solidFill>
          <a:srgbClr val="C00000">
            <a:alpha val="90000"/>
          </a:srgbClr>
        </a:solidFill>
        <a:ln>
          <a:noFill/>
        </a:ln>
      </dgm:spPr>
    </dgm:pt>
    <dgm:pt modelId="{87EACCA4-2F46-49FD-8AE8-5079E65B31E4}" type="pres">
      <dgm:prSet presAssocID="{A744492A-C48F-4305-9F46-C42354026327}" presName="L2TextContainer" presStyleLbl="revTx" presStyleIdx="2" presStyleCnt="8">
        <dgm:presLayoutVars>
          <dgm:bulletEnabled val="1"/>
        </dgm:presLayoutVars>
      </dgm:prSet>
      <dgm:spPr>
        <a:xfrm>
          <a:off x="1481192" y="1598731"/>
          <a:ext cx="1916518" cy="946449"/>
        </a:xfrm>
        <a:prstGeom prst="rect">
          <a:avLst/>
        </a:prstGeom>
      </dgm:spPr>
    </dgm:pt>
    <dgm:pt modelId="{94495231-0B18-4749-9795-74BFA2D5B741}" type="pres">
      <dgm:prSet presAssocID="{A744492A-C48F-4305-9F46-C42354026327}" presName="L1TextContainer" presStyleLbl="revTx" presStyleIdx="3" presStyleCnt="8" custLinFactNeighborX="-8765" custLinFactNeighborY="-82656">
        <dgm:presLayoutVars>
          <dgm:chMax val="1"/>
          <dgm:chPref val="1"/>
          <dgm:bulletEnabled val="1"/>
        </dgm:presLayoutVars>
      </dgm:prSet>
      <dgm:spPr/>
    </dgm:pt>
    <dgm:pt modelId="{BB339C57-5DD7-49D0-B605-E845EE9728E1}" type="pres">
      <dgm:prSet presAssocID="{A744492A-C48F-4305-9F46-C42354026327}" presName="ConnectLine" presStyleLbl="sibTrans1D1" presStyleIdx="1" presStyleCnt="4"/>
      <dgm:spPr>
        <a:xfrm>
          <a:off x="1314924" y="1598731"/>
          <a:ext cx="0" cy="946449"/>
        </a:xfrm>
        <a:prstGeom prst="line">
          <a:avLst/>
        </a:prstGeom>
      </dgm:spPr>
    </dgm:pt>
    <dgm:pt modelId="{BC6D727F-B48F-440C-BD05-2048B4FD9AC9}" type="pres">
      <dgm:prSet presAssocID="{A744492A-C48F-4305-9F46-C42354026327}" presName="EmptyPlaceHolder" presStyleCnt="0"/>
      <dgm:spPr/>
    </dgm:pt>
    <dgm:pt modelId="{8387A697-E1CA-4BA1-A69F-1BF89C4CE7C2}" type="pres">
      <dgm:prSet presAssocID="{1614DFE4-51B3-4807-8426-6F4EB9231976}" presName="spaceBetweenRectangles" presStyleCnt="0"/>
      <dgm:spPr/>
    </dgm:pt>
    <dgm:pt modelId="{ED0BB222-BD04-466C-AA58-3A4621A68402}" type="pres">
      <dgm:prSet presAssocID="{8CDE8D77-0410-48D0-95F8-8AB410D1A334}" presName="composite" presStyleCnt="0"/>
      <dgm:spPr/>
    </dgm:pt>
    <dgm:pt modelId="{0C3F0322-82C8-45AA-839F-CA49F977B669}" type="pres">
      <dgm:prSet presAssocID="{8CDE8D77-0410-48D0-95F8-8AB410D1A334}" presName="ConnectorPoint" presStyleLbl="lnNode1" presStyleIdx="2" presStyleCnt="4"/>
      <dgm:spPr>
        <a:xfrm>
          <a:off x="2433521" y="1568803"/>
          <a:ext cx="59856" cy="59856"/>
        </a:xfrm>
        <a:prstGeom prst="ellipse">
          <a:avLst/>
        </a:prstGeom>
        <a:solidFill>
          <a:srgbClr val="C00000"/>
        </a:solidFill>
      </dgm:spPr>
    </dgm:pt>
    <dgm:pt modelId="{56C55D08-3E60-41AD-BFD0-36D881B47649}" type="pres">
      <dgm:prSet presAssocID="{8CDE8D77-0410-48D0-95F8-8AB410D1A334}" presName="DropPinPlaceHolder" presStyleCnt="0"/>
      <dgm:spPr/>
    </dgm:pt>
    <dgm:pt modelId="{446AA389-82B5-46A7-9312-D00FECAA8B0C}" type="pres">
      <dgm:prSet presAssocID="{8CDE8D77-0410-48D0-95F8-8AB410D1A334}" presName="DropPin" presStyleLbl="alignNode1" presStyleIdx="2" presStyleCnt="4"/>
      <dgm:spPr>
        <a:xfrm rot="8100000">
          <a:off x="2345880" y="368445"/>
          <a:ext cx="235138" cy="235138"/>
        </a:xfrm>
        <a:prstGeom prst="teardrop">
          <a:avLst>
            <a:gd name="adj" fmla="val 115000"/>
          </a:avLst>
        </a:prstGeom>
        <a:solidFill>
          <a:srgbClr val="C00000"/>
        </a:solidFill>
      </dgm:spPr>
    </dgm:pt>
    <dgm:pt modelId="{56524ECF-65D6-47D7-9327-A0929DA8AD2D}" type="pres">
      <dgm:prSet presAssocID="{8CDE8D77-0410-48D0-95F8-8AB410D1A334}" presName="Ellipse" presStyleLbl="fgAcc1" presStyleIdx="3" presStyleCnt="5"/>
      <dgm:spPr>
        <a:xfrm>
          <a:off x="2372002" y="394567"/>
          <a:ext cx="182894" cy="182894"/>
        </a:xfrm>
        <a:prstGeom prst="ellipse">
          <a:avLst/>
        </a:prstGeom>
        <a:solidFill>
          <a:srgbClr val="C00000">
            <a:alpha val="90000"/>
          </a:srgbClr>
        </a:solidFill>
        <a:ln>
          <a:noFill/>
        </a:ln>
      </dgm:spPr>
    </dgm:pt>
    <dgm:pt modelId="{F1D37BF5-4709-4707-BE04-A6C2E888E2D6}" type="pres">
      <dgm:prSet presAssocID="{8CDE8D77-0410-48D0-95F8-8AB410D1A334}" presName="L2TextContainer" presStyleLbl="revTx" presStyleIdx="4" presStyleCnt="8">
        <dgm:presLayoutVars>
          <dgm:bulletEnabled val="1"/>
        </dgm:presLayoutVars>
      </dgm:prSet>
      <dgm:spPr>
        <a:xfrm>
          <a:off x="2629717" y="652282"/>
          <a:ext cx="1916518" cy="946449"/>
        </a:xfrm>
        <a:prstGeom prst="rect">
          <a:avLst/>
        </a:prstGeom>
      </dgm:spPr>
    </dgm:pt>
    <dgm:pt modelId="{21D467CF-51C1-4C13-8E14-147EBEE083B1}" type="pres">
      <dgm:prSet presAssocID="{8CDE8D77-0410-48D0-95F8-8AB410D1A334}" presName="L1TextContainer" presStyleLbl="revTx" presStyleIdx="5" presStyleCnt="8" custLinFactY="1583" custLinFactNeighborX="-9537" custLinFactNeighborY="100000">
        <dgm:presLayoutVars>
          <dgm:chMax val="1"/>
          <dgm:chPref val="1"/>
          <dgm:bulletEnabled val="1"/>
        </dgm:presLayoutVars>
      </dgm:prSet>
      <dgm:spPr/>
    </dgm:pt>
    <dgm:pt modelId="{CF2237A6-F363-43D3-9C1D-1355D3BE3944}" type="pres">
      <dgm:prSet presAssocID="{8CDE8D77-0410-48D0-95F8-8AB410D1A334}" presName="ConnectLine" presStyleLbl="sibTrans1D1" presStyleIdx="2" presStyleCnt="4"/>
      <dgm:spPr>
        <a:xfrm>
          <a:off x="2463449" y="652282"/>
          <a:ext cx="0" cy="946449"/>
        </a:xfrm>
        <a:prstGeom prst="line">
          <a:avLst/>
        </a:prstGeom>
      </dgm:spPr>
    </dgm:pt>
    <dgm:pt modelId="{4D0EA769-8AE4-44A0-BA1E-89C93E81BBE9}" type="pres">
      <dgm:prSet presAssocID="{8CDE8D77-0410-48D0-95F8-8AB410D1A334}" presName="EmptyPlaceHolder" presStyleCnt="0"/>
      <dgm:spPr/>
    </dgm:pt>
    <dgm:pt modelId="{0D753A33-B896-48E8-88AC-8306C941BD4C}" type="pres">
      <dgm:prSet presAssocID="{53F1B3A4-A9FD-422A-B1B2-8AD709AEA8B6}" presName="spaceBetweenRectangles" presStyleCnt="0"/>
      <dgm:spPr/>
    </dgm:pt>
    <dgm:pt modelId="{CFA84C64-23CF-46B6-A74D-0048D2F055DC}" type="pres">
      <dgm:prSet presAssocID="{C90D24B4-5FE7-4510-8964-AF708F2359EC}" presName="composite" presStyleCnt="0"/>
      <dgm:spPr/>
    </dgm:pt>
    <dgm:pt modelId="{DE9B0E07-C00B-46D7-BAD2-D9C1DA001B49}" type="pres">
      <dgm:prSet presAssocID="{C90D24B4-5FE7-4510-8964-AF708F2359EC}" presName="ConnectorPoint" presStyleLbl="lnNode1" presStyleIdx="3" presStyleCnt="4"/>
      <dgm:spPr>
        <a:xfrm>
          <a:off x="3582046" y="1568803"/>
          <a:ext cx="59856" cy="59856"/>
        </a:xfrm>
        <a:prstGeom prst="ellipse">
          <a:avLst/>
        </a:prstGeom>
        <a:solidFill>
          <a:srgbClr val="C00000"/>
        </a:solidFill>
      </dgm:spPr>
    </dgm:pt>
    <dgm:pt modelId="{488FA731-4A64-4780-B1CD-75DC2CBF5846}" type="pres">
      <dgm:prSet presAssocID="{C90D24B4-5FE7-4510-8964-AF708F2359EC}" presName="DropPinPlaceHolder" presStyleCnt="0"/>
      <dgm:spPr/>
    </dgm:pt>
    <dgm:pt modelId="{0AC362ED-5DA2-492A-A8A8-7C2474D76167}" type="pres">
      <dgm:prSet presAssocID="{C90D24B4-5FE7-4510-8964-AF708F2359EC}" presName="DropPin" presStyleLbl="alignNode1" presStyleIdx="3" presStyleCnt="4"/>
      <dgm:spPr>
        <a:xfrm rot="18900000">
          <a:off x="3494405" y="2593880"/>
          <a:ext cx="235138" cy="235138"/>
        </a:xfrm>
        <a:prstGeom prst="teardrop">
          <a:avLst>
            <a:gd name="adj" fmla="val 115000"/>
          </a:avLst>
        </a:prstGeom>
        <a:solidFill>
          <a:srgbClr val="C00000"/>
        </a:solidFill>
      </dgm:spPr>
    </dgm:pt>
    <dgm:pt modelId="{0BEB663B-C918-4F73-8EB5-C405B289DCCD}" type="pres">
      <dgm:prSet presAssocID="{C90D24B4-5FE7-4510-8964-AF708F2359EC}" presName="Ellipse" presStyleLbl="fgAcc1" presStyleIdx="4" presStyleCnt="5"/>
      <dgm:spPr>
        <a:xfrm>
          <a:off x="3520527" y="2620002"/>
          <a:ext cx="182894" cy="182894"/>
        </a:xfrm>
        <a:prstGeom prst="ellipse">
          <a:avLst/>
        </a:prstGeom>
        <a:solidFill>
          <a:srgbClr val="C00000">
            <a:alpha val="90000"/>
          </a:srgbClr>
        </a:solidFill>
        <a:ln>
          <a:noFill/>
        </a:ln>
      </dgm:spPr>
    </dgm:pt>
    <dgm:pt modelId="{81EA0767-B292-4AF5-84C7-64C150FEF9B6}" type="pres">
      <dgm:prSet presAssocID="{C90D24B4-5FE7-4510-8964-AF708F2359EC}" presName="L2TextContainer" presStyleLbl="revTx" presStyleIdx="6" presStyleCnt="8">
        <dgm:presLayoutVars>
          <dgm:bulletEnabled val="1"/>
        </dgm:presLayoutVars>
      </dgm:prSet>
      <dgm:spPr>
        <a:xfrm>
          <a:off x="3778242" y="1598731"/>
          <a:ext cx="1916518" cy="946449"/>
        </a:xfrm>
        <a:prstGeom prst="rect">
          <a:avLst/>
        </a:prstGeom>
      </dgm:spPr>
    </dgm:pt>
    <dgm:pt modelId="{0DBAE121-E649-4E90-A7C4-137889532F62}" type="pres">
      <dgm:prSet presAssocID="{C90D24B4-5FE7-4510-8964-AF708F2359EC}" presName="L1TextContainer" presStyleLbl="revTx" presStyleIdx="7" presStyleCnt="8" custLinFactNeighborX="-11935" custLinFactNeighborY="-81616">
        <dgm:presLayoutVars>
          <dgm:chMax val="1"/>
          <dgm:chPref val="1"/>
          <dgm:bulletEnabled val="1"/>
        </dgm:presLayoutVars>
      </dgm:prSet>
      <dgm:spPr/>
    </dgm:pt>
    <dgm:pt modelId="{4DFFD523-02E5-4B03-8584-57B3DC6144C0}" type="pres">
      <dgm:prSet presAssocID="{C90D24B4-5FE7-4510-8964-AF708F2359EC}" presName="ConnectLine" presStyleLbl="sibTrans1D1" presStyleIdx="3" presStyleCnt="4"/>
      <dgm:spPr>
        <a:xfrm>
          <a:off x="3611974" y="1598731"/>
          <a:ext cx="0" cy="946449"/>
        </a:xfrm>
        <a:prstGeom prst="line">
          <a:avLst/>
        </a:prstGeom>
      </dgm:spPr>
    </dgm:pt>
    <dgm:pt modelId="{A1F8DEE5-7A18-432F-8B3C-2454391951FF}" type="pres">
      <dgm:prSet presAssocID="{C90D24B4-5FE7-4510-8964-AF708F2359EC}" presName="EmptyPlaceHolder" presStyleCnt="0"/>
      <dgm:spPr/>
    </dgm:pt>
  </dgm:ptLst>
  <dgm:cxnLst>
    <dgm:cxn modelId="{2EAEAA19-88FC-45D7-8A47-6008984C1F22}" type="presOf" srcId="{B157E905-09B1-40A7-AF13-97BA53AA9CB8}" destId="{E14E7AAF-C24A-46F7-BD23-26188F6567D7}" srcOrd="0" destOrd="0" presId="urn:microsoft.com/office/officeart/2017/3/layout/DropPinTimeline"/>
    <dgm:cxn modelId="{F52AE01F-993C-4707-A4C2-3335AD2D01D7}" type="presOf" srcId="{C90D24B4-5FE7-4510-8964-AF708F2359EC}" destId="{0DBAE121-E649-4E90-A7C4-137889532F62}" srcOrd="0" destOrd="0" presId="urn:microsoft.com/office/officeart/2017/3/layout/DropPinTimeline"/>
    <dgm:cxn modelId="{C5086F27-A866-42A0-9EAA-BD57BEF51226}" type="presOf" srcId="{A744492A-C48F-4305-9F46-C42354026327}" destId="{94495231-0B18-4749-9795-74BFA2D5B741}" srcOrd="0" destOrd="0" presId="urn:microsoft.com/office/officeart/2017/3/layout/DropPinTimeline"/>
    <dgm:cxn modelId="{CD3EE43F-2FE2-4FB1-B011-A817480E1FBA}" srcId="{73E6E6FD-A901-4D61-942C-E5FA19013993}" destId="{C90D24B4-5FE7-4510-8964-AF708F2359EC}" srcOrd="3" destOrd="0" parTransId="{0637CF48-7538-4CBF-80BB-D8A5F972D633}" sibTransId="{9E6E44A5-CD5B-46E5-A714-B43F22D9B506}"/>
    <dgm:cxn modelId="{45DD9942-5859-45F4-A223-0A7A1BD28852}" srcId="{73E6E6FD-A901-4D61-942C-E5FA19013993}" destId="{B157E905-09B1-40A7-AF13-97BA53AA9CB8}" srcOrd="0" destOrd="0" parTransId="{A443CADA-9B54-4DE7-ACBB-83F0BAAD7382}" sibTransId="{886C1E65-1205-412E-907B-32257A298562}"/>
    <dgm:cxn modelId="{761BF58B-BE96-4A1E-8515-B42B5680B5C1}" type="presOf" srcId="{73E6E6FD-A901-4D61-942C-E5FA19013993}" destId="{7F84E626-B782-4FAF-B062-1BDC5DC6818C}" srcOrd="0" destOrd="0" presId="urn:microsoft.com/office/officeart/2017/3/layout/DropPinTimeline"/>
    <dgm:cxn modelId="{F06A07B9-DF0C-4F7E-A39B-73D532F0D6A8}" type="presOf" srcId="{8CDE8D77-0410-48D0-95F8-8AB410D1A334}" destId="{21D467CF-51C1-4C13-8E14-147EBEE083B1}" srcOrd="0" destOrd="0" presId="urn:microsoft.com/office/officeart/2017/3/layout/DropPinTimeline"/>
    <dgm:cxn modelId="{289F8DC0-9A46-4C4C-AD71-581ADBC136D4}" srcId="{73E6E6FD-A901-4D61-942C-E5FA19013993}" destId="{A744492A-C48F-4305-9F46-C42354026327}" srcOrd="1" destOrd="0" parTransId="{341C431B-5329-4A84-A0DC-E142970D1F13}" sibTransId="{1614DFE4-51B3-4807-8426-6F4EB9231976}"/>
    <dgm:cxn modelId="{1725CDEE-2E7B-4B8D-AF01-FEA112AF58CC}" srcId="{73E6E6FD-A901-4D61-942C-E5FA19013993}" destId="{8CDE8D77-0410-48D0-95F8-8AB410D1A334}" srcOrd="2" destOrd="0" parTransId="{E85E8BFD-6F6C-4085-BE8C-04374D01947A}" sibTransId="{53F1B3A4-A9FD-422A-B1B2-8AD709AEA8B6}"/>
    <dgm:cxn modelId="{849F938B-D99E-40D8-8463-9656EBDF6E38}" type="presParOf" srcId="{7F84E626-B782-4FAF-B062-1BDC5DC6818C}" destId="{92EA3F6C-0E14-446C-BD24-86A596DE61B7}" srcOrd="0" destOrd="0" presId="urn:microsoft.com/office/officeart/2017/3/layout/DropPinTimeline"/>
    <dgm:cxn modelId="{B38A4B6A-E483-43C5-8A0D-442456B7FCC8}" type="presParOf" srcId="{7F84E626-B782-4FAF-B062-1BDC5DC6818C}" destId="{1CD14792-63FF-4232-86A2-1A7423CAB00F}" srcOrd="1" destOrd="0" presId="urn:microsoft.com/office/officeart/2017/3/layout/DropPinTimeline"/>
    <dgm:cxn modelId="{3E812B14-87D1-41B7-97F7-5E0BAAE2499C}" type="presParOf" srcId="{1CD14792-63FF-4232-86A2-1A7423CAB00F}" destId="{3550EF40-011F-472A-9704-ED1AFDAA21EB}" srcOrd="0" destOrd="0" presId="urn:microsoft.com/office/officeart/2017/3/layout/DropPinTimeline"/>
    <dgm:cxn modelId="{39F7DA94-8DC6-4DC0-B73B-7ABAF663803B}" type="presParOf" srcId="{3550EF40-011F-472A-9704-ED1AFDAA21EB}" destId="{399750CC-5D4D-4F27-86CA-2C08D4BB26D0}" srcOrd="0" destOrd="0" presId="urn:microsoft.com/office/officeart/2017/3/layout/DropPinTimeline"/>
    <dgm:cxn modelId="{F58FF1E3-2359-4994-B83D-75D85BBE832A}" type="presParOf" srcId="{3550EF40-011F-472A-9704-ED1AFDAA21EB}" destId="{4362BBD4-317C-4ED8-963D-24E9E742B760}" srcOrd="1" destOrd="0" presId="urn:microsoft.com/office/officeart/2017/3/layout/DropPinTimeline"/>
    <dgm:cxn modelId="{00E6A959-A577-448F-B112-9D6A5AF4FD64}" type="presParOf" srcId="{4362BBD4-317C-4ED8-963D-24E9E742B760}" destId="{F60E8A16-3EC5-462D-A98C-098B86BE2736}" srcOrd="0" destOrd="0" presId="urn:microsoft.com/office/officeart/2017/3/layout/DropPinTimeline"/>
    <dgm:cxn modelId="{CE1B0E36-89E3-4343-AB65-02ABCB1CD290}" type="presParOf" srcId="{4362BBD4-317C-4ED8-963D-24E9E742B760}" destId="{3ADBA97E-36DB-4488-A21A-E7F0817A1AA5}" srcOrd="1" destOrd="0" presId="urn:microsoft.com/office/officeart/2017/3/layout/DropPinTimeline"/>
    <dgm:cxn modelId="{C5C6CC40-B001-4639-AB16-895E83263301}" type="presParOf" srcId="{3550EF40-011F-472A-9704-ED1AFDAA21EB}" destId="{D931A6D5-AFEA-40F4-991C-28F71A83C282}" srcOrd="2" destOrd="0" presId="urn:microsoft.com/office/officeart/2017/3/layout/DropPinTimeline"/>
    <dgm:cxn modelId="{1A220E0A-FE02-416C-850F-2F8F61C08949}" type="presParOf" srcId="{3550EF40-011F-472A-9704-ED1AFDAA21EB}" destId="{E14E7AAF-C24A-46F7-BD23-26188F6567D7}" srcOrd="3" destOrd="0" presId="urn:microsoft.com/office/officeart/2017/3/layout/DropPinTimeline"/>
    <dgm:cxn modelId="{A8AC6575-2F4E-4F96-B859-D568D59B534A}" type="presParOf" srcId="{3550EF40-011F-472A-9704-ED1AFDAA21EB}" destId="{0CD12C42-C9C0-47B7-83E1-124BFCC879F9}" srcOrd="4" destOrd="0" presId="urn:microsoft.com/office/officeart/2017/3/layout/DropPinTimeline"/>
    <dgm:cxn modelId="{4E95D519-1C12-400E-8C04-51D6D7582E4B}" type="presParOf" srcId="{3550EF40-011F-472A-9704-ED1AFDAA21EB}" destId="{FFB3F1C8-8E2E-4FF7-9C92-9113E2558024}" srcOrd="5" destOrd="0" presId="urn:microsoft.com/office/officeart/2017/3/layout/DropPinTimeline"/>
    <dgm:cxn modelId="{00A475D0-848B-4221-B7E1-2B99E0E45087}" type="presParOf" srcId="{1CD14792-63FF-4232-86A2-1A7423CAB00F}" destId="{2EE4CF95-A46A-49C8-94C3-182F33B50CCA}" srcOrd="1" destOrd="0" presId="urn:microsoft.com/office/officeart/2017/3/layout/DropPinTimeline"/>
    <dgm:cxn modelId="{EA71BCA9-5EE7-48BD-9C0B-AAFC23768544}" type="presParOf" srcId="{1CD14792-63FF-4232-86A2-1A7423CAB00F}" destId="{B9ED3F7A-454B-4C88-876F-2C58FA9AD75A}" srcOrd="2" destOrd="0" presId="urn:microsoft.com/office/officeart/2017/3/layout/DropPinTimeline"/>
    <dgm:cxn modelId="{6347E523-5993-4244-A0B1-729BA2B0F8A3}" type="presParOf" srcId="{B9ED3F7A-454B-4C88-876F-2C58FA9AD75A}" destId="{CDD1792D-2AC4-479E-A5A6-8B1EDB3BD41F}" srcOrd="0" destOrd="0" presId="urn:microsoft.com/office/officeart/2017/3/layout/DropPinTimeline"/>
    <dgm:cxn modelId="{C59CEE59-EF2D-4571-A494-319565988BBF}" type="presParOf" srcId="{B9ED3F7A-454B-4C88-876F-2C58FA9AD75A}" destId="{4250378F-7B6D-403B-BA3C-47A270CDE229}" srcOrd="1" destOrd="0" presId="urn:microsoft.com/office/officeart/2017/3/layout/DropPinTimeline"/>
    <dgm:cxn modelId="{41710942-98C9-41B0-88AF-3A699BA51C5D}" type="presParOf" srcId="{4250378F-7B6D-403B-BA3C-47A270CDE229}" destId="{CC01891E-35A6-4D37-9488-3F3432A76344}" srcOrd="0" destOrd="0" presId="urn:microsoft.com/office/officeart/2017/3/layout/DropPinTimeline"/>
    <dgm:cxn modelId="{1F249C75-9B14-44D9-BA26-99031BFDB319}" type="presParOf" srcId="{4250378F-7B6D-403B-BA3C-47A270CDE229}" destId="{2E477027-FE74-4AF5-B2EF-814CE8F35A4A}" srcOrd="1" destOrd="0" presId="urn:microsoft.com/office/officeart/2017/3/layout/DropPinTimeline"/>
    <dgm:cxn modelId="{E3BD2647-726E-4CA1-96A2-8487ABD4CBE1}" type="presParOf" srcId="{B9ED3F7A-454B-4C88-876F-2C58FA9AD75A}" destId="{87EACCA4-2F46-49FD-8AE8-5079E65B31E4}" srcOrd="2" destOrd="0" presId="urn:microsoft.com/office/officeart/2017/3/layout/DropPinTimeline"/>
    <dgm:cxn modelId="{533CD150-4605-492A-ADF9-7D3E9BFF799D}" type="presParOf" srcId="{B9ED3F7A-454B-4C88-876F-2C58FA9AD75A}" destId="{94495231-0B18-4749-9795-74BFA2D5B741}" srcOrd="3" destOrd="0" presId="urn:microsoft.com/office/officeart/2017/3/layout/DropPinTimeline"/>
    <dgm:cxn modelId="{097A7599-C7C3-41AF-A678-247D6C0181A9}" type="presParOf" srcId="{B9ED3F7A-454B-4C88-876F-2C58FA9AD75A}" destId="{BB339C57-5DD7-49D0-B605-E845EE9728E1}" srcOrd="4" destOrd="0" presId="urn:microsoft.com/office/officeart/2017/3/layout/DropPinTimeline"/>
    <dgm:cxn modelId="{FF5F0D03-A76F-4C4E-A60A-A1A246E4A278}" type="presParOf" srcId="{B9ED3F7A-454B-4C88-876F-2C58FA9AD75A}" destId="{BC6D727F-B48F-440C-BD05-2048B4FD9AC9}" srcOrd="5" destOrd="0" presId="urn:microsoft.com/office/officeart/2017/3/layout/DropPinTimeline"/>
    <dgm:cxn modelId="{64C46603-D222-4E37-8CA6-E1DE6405259E}" type="presParOf" srcId="{1CD14792-63FF-4232-86A2-1A7423CAB00F}" destId="{8387A697-E1CA-4BA1-A69F-1BF89C4CE7C2}" srcOrd="3" destOrd="0" presId="urn:microsoft.com/office/officeart/2017/3/layout/DropPinTimeline"/>
    <dgm:cxn modelId="{EA90A063-FFE5-4CE1-A514-83177CAFDD49}" type="presParOf" srcId="{1CD14792-63FF-4232-86A2-1A7423CAB00F}" destId="{ED0BB222-BD04-466C-AA58-3A4621A68402}" srcOrd="4" destOrd="0" presId="urn:microsoft.com/office/officeart/2017/3/layout/DropPinTimeline"/>
    <dgm:cxn modelId="{BFEE064B-148C-4673-A515-24467A3CCAB9}" type="presParOf" srcId="{ED0BB222-BD04-466C-AA58-3A4621A68402}" destId="{0C3F0322-82C8-45AA-839F-CA49F977B669}" srcOrd="0" destOrd="0" presId="urn:microsoft.com/office/officeart/2017/3/layout/DropPinTimeline"/>
    <dgm:cxn modelId="{814BF4D0-DCE5-43C3-8E66-E0A4646EB2E2}" type="presParOf" srcId="{ED0BB222-BD04-466C-AA58-3A4621A68402}" destId="{56C55D08-3E60-41AD-BFD0-36D881B47649}" srcOrd="1" destOrd="0" presId="urn:microsoft.com/office/officeart/2017/3/layout/DropPinTimeline"/>
    <dgm:cxn modelId="{63FDABE1-ED2C-4E43-9FE5-E559E03B53F1}" type="presParOf" srcId="{56C55D08-3E60-41AD-BFD0-36D881B47649}" destId="{446AA389-82B5-46A7-9312-D00FECAA8B0C}" srcOrd="0" destOrd="0" presId="urn:microsoft.com/office/officeart/2017/3/layout/DropPinTimeline"/>
    <dgm:cxn modelId="{A6D8DAA9-6B67-43F4-9A21-3B5E484CF429}" type="presParOf" srcId="{56C55D08-3E60-41AD-BFD0-36D881B47649}" destId="{56524ECF-65D6-47D7-9327-A0929DA8AD2D}" srcOrd="1" destOrd="0" presId="urn:microsoft.com/office/officeart/2017/3/layout/DropPinTimeline"/>
    <dgm:cxn modelId="{2A640A6B-F73D-42AF-BDBB-09232FD08916}" type="presParOf" srcId="{ED0BB222-BD04-466C-AA58-3A4621A68402}" destId="{F1D37BF5-4709-4707-BE04-A6C2E888E2D6}" srcOrd="2" destOrd="0" presId="urn:microsoft.com/office/officeart/2017/3/layout/DropPinTimeline"/>
    <dgm:cxn modelId="{56065A13-A9C2-4855-AB2E-1E476395C1CB}" type="presParOf" srcId="{ED0BB222-BD04-466C-AA58-3A4621A68402}" destId="{21D467CF-51C1-4C13-8E14-147EBEE083B1}" srcOrd="3" destOrd="0" presId="urn:microsoft.com/office/officeart/2017/3/layout/DropPinTimeline"/>
    <dgm:cxn modelId="{CA791578-A211-41A6-92A3-5F4E71C57BB1}" type="presParOf" srcId="{ED0BB222-BD04-466C-AA58-3A4621A68402}" destId="{CF2237A6-F363-43D3-9C1D-1355D3BE3944}" srcOrd="4" destOrd="0" presId="urn:microsoft.com/office/officeart/2017/3/layout/DropPinTimeline"/>
    <dgm:cxn modelId="{86A31EAA-9406-462E-8C03-8B9918867B57}" type="presParOf" srcId="{ED0BB222-BD04-466C-AA58-3A4621A68402}" destId="{4D0EA769-8AE4-44A0-BA1E-89C93E81BBE9}" srcOrd="5" destOrd="0" presId="urn:microsoft.com/office/officeart/2017/3/layout/DropPinTimeline"/>
    <dgm:cxn modelId="{205662D4-12FB-4F1D-9B2D-FC34B6A72526}" type="presParOf" srcId="{1CD14792-63FF-4232-86A2-1A7423CAB00F}" destId="{0D753A33-B896-48E8-88AC-8306C941BD4C}" srcOrd="5" destOrd="0" presId="urn:microsoft.com/office/officeart/2017/3/layout/DropPinTimeline"/>
    <dgm:cxn modelId="{DB95D95E-4883-4185-BE4B-54EAD0337B35}" type="presParOf" srcId="{1CD14792-63FF-4232-86A2-1A7423CAB00F}" destId="{CFA84C64-23CF-46B6-A74D-0048D2F055DC}" srcOrd="6" destOrd="0" presId="urn:microsoft.com/office/officeart/2017/3/layout/DropPinTimeline"/>
    <dgm:cxn modelId="{9F945973-56DC-4F60-92A7-D53CF525F7E7}" type="presParOf" srcId="{CFA84C64-23CF-46B6-A74D-0048D2F055DC}" destId="{DE9B0E07-C00B-46D7-BAD2-D9C1DA001B49}" srcOrd="0" destOrd="0" presId="urn:microsoft.com/office/officeart/2017/3/layout/DropPinTimeline"/>
    <dgm:cxn modelId="{AD90EB8F-DFE5-4209-9ED3-D1FF9942DE89}" type="presParOf" srcId="{CFA84C64-23CF-46B6-A74D-0048D2F055DC}" destId="{488FA731-4A64-4780-B1CD-75DC2CBF5846}" srcOrd="1" destOrd="0" presId="urn:microsoft.com/office/officeart/2017/3/layout/DropPinTimeline"/>
    <dgm:cxn modelId="{7DC28572-5F80-48E2-97AF-954686BC0260}" type="presParOf" srcId="{488FA731-4A64-4780-B1CD-75DC2CBF5846}" destId="{0AC362ED-5DA2-492A-A8A8-7C2474D76167}" srcOrd="0" destOrd="0" presId="urn:microsoft.com/office/officeart/2017/3/layout/DropPinTimeline"/>
    <dgm:cxn modelId="{67EB4A1D-467F-4DBE-8190-8612D53D4410}" type="presParOf" srcId="{488FA731-4A64-4780-B1CD-75DC2CBF5846}" destId="{0BEB663B-C918-4F73-8EB5-C405B289DCCD}" srcOrd="1" destOrd="0" presId="urn:microsoft.com/office/officeart/2017/3/layout/DropPinTimeline"/>
    <dgm:cxn modelId="{2259D4B9-9B20-48CE-8DD1-D70FCCAB3CA9}" type="presParOf" srcId="{CFA84C64-23CF-46B6-A74D-0048D2F055DC}" destId="{81EA0767-B292-4AF5-84C7-64C150FEF9B6}" srcOrd="2" destOrd="0" presId="urn:microsoft.com/office/officeart/2017/3/layout/DropPinTimeline"/>
    <dgm:cxn modelId="{A7465C9E-542A-4BA1-AE40-39291DF83B07}" type="presParOf" srcId="{CFA84C64-23CF-46B6-A74D-0048D2F055DC}" destId="{0DBAE121-E649-4E90-A7C4-137889532F62}" srcOrd="3" destOrd="0" presId="urn:microsoft.com/office/officeart/2017/3/layout/DropPinTimeline"/>
    <dgm:cxn modelId="{F9FAB542-2087-42A1-AAA8-526608F4661D}" type="presParOf" srcId="{CFA84C64-23CF-46B6-A74D-0048D2F055DC}" destId="{4DFFD523-02E5-4B03-8584-57B3DC6144C0}" srcOrd="4" destOrd="0" presId="urn:microsoft.com/office/officeart/2017/3/layout/DropPinTimeline"/>
    <dgm:cxn modelId="{79DDAEB2-AB39-49A5-A470-8B681F211485}" type="presParOf" srcId="{CFA84C64-23CF-46B6-A74D-0048D2F055DC}" destId="{A1F8DEE5-7A18-432F-8B3C-2454391951FF}" srcOrd="5" destOrd="0" presId="urn:microsoft.com/office/officeart/2017/3/layout/DropPinTimeline"/>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73E6E6FD-A901-4D61-942C-E5FA19013993}" type="doc">
      <dgm:prSet loTypeId="urn:microsoft.com/office/officeart/2017/3/layout/DropPinTimeline" loCatId="timeline" qsTypeId="urn:microsoft.com/office/officeart/2005/8/quickstyle/simple1" qsCatId="simple" csTypeId="urn:microsoft.com/office/officeart/2005/8/colors/accent0_1" csCatId="mainScheme" phldr="1"/>
      <dgm:spPr/>
    </dgm:pt>
    <dgm:pt modelId="{B157E905-09B1-40A7-AF13-97BA53AA9CB8}">
      <dgm:prSet phldrT="[Testo]" custT="1"/>
      <dgm:spPr>
        <a:xfrm>
          <a:off x="332667" y="319746"/>
          <a:ext cx="1916518" cy="332536"/>
        </a:xfrm>
        <a:prstGeom prst="rect">
          <a:avLst/>
        </a:prstGeom>
      </dgm:spPr>
      <dgm:t>
        <a:bodyPr/>
        <a:lstStyle/>
        <a:p>
          <a:pPr algn="ctr">
            <a:defRPr b="1"/>
          </a:pPr>
          <a:r>
            <a:rPr lang="it-IT" sz="1800" b="0" dirty="0" err="1"/>
            <a:t>Expanding</a:t>
          </a:r>
          <a:r>
            <a:rPr lang="it-IT" sz="1800" b="0" dirty="0"/>
            <a:t> the sales force</a:t>
          </a:r>
        </a:p>
      </dgm:t>
    </dgm:pt>
    <dgm:pt modelId="{A443CADA-9B54-4DE7-ACBB-83F0BAAD7382}" type="parTrans" cxnId="{45DD9942-5859-45F4-A223-0A7A1BD28852}">
      <dgm:prSet/>
      <dgm:spPr/>
      <dgm:t>
        <a:bodyPr/>
        <a:lstStyle/>
        <a:p>
          <a:endParaRPr lang="it-IT" b="0"/>
        </a:p>
      </dgm:t>
    </dgm:pt>
    <dgm:pt modelId="{886C1E65-1205-412E-907B-32257A298562}" type="sibTrans" cxnId="{45DD9942-5859-45F4-A223-0A7A1BD28852}">
      <dgm:prSet/>
      <dgm:spPr/>
      <dgm:t>
        <a:bodyPr/>
        <a:lstStyle/>
        <a:p>
          <a:endParaRPr lang="it-IT" b="0"/>
        </a:p>
      </dgm:t>
    </dgm:pt>
    <dgm:pt modelId="{A744492A-C48F-4305-9F46-C42354026327}">
      <dgm:prSet phldrT="[Testo]" custT="1"/>
      <dgm:spPr>
        <a:xfrm>
          <a:off x="1481192" y="2545181"/>
          <a:ext cx="1916518" cy="332536"/>
        </a:xfrm>
        <a:prstGeom prst="rect">
          <a:avLst/>
        </a:prstGeom>
      </dgm:spPr>
      <dgm:t>
        <a:bodyPr/>
        <a:lstStyle/>
        <a:p>
          <a:pPr algn="ctr">
            <a:defRPr b="1"/>
          </a:pPr>
          <a:r>
            <a:rPr lang="en-US" sz="1800" b="0" dirty="0"/>
            <a:t>Integration of the supply chain within the B&amp;C logic</a:t>
          </a:r>
          <a:endParaRPr lang="it-IT" sz="1800" b="0" dirty="0">
            <a:latin typeface="Calibri" panose="020F0502020204030204"/>
            <a:ea typeface="+mn-ea"/>
            <a:cs typeface="+mn-cs"/>
          </a:endParaRPr>
        </a:p>
      </dgm:t>
    </dgm:pt>
    <dgm:pt modelId="{341C431B-5329-4A84-A0DC-E142970D1F13}" type="parTrans" cxnId="{289F8DC0-9A46-4C4C-AD71-581ADBC136D4}">
      <dgm:prSet/>
      <dgm:spPr/>
      <dgm:t>
        <a:bodyPr/>
        <a:lstStyle/>
        <a:p>
          <a:endParaRPr lang="it-IT" b="0"/>
        </a:p>
      </dgm:t>
    </dgm:pt>
    <dgm:pt modelId="{1614DFE4-51B3-4807-8426-6F4EB9231976}" type="sibTrans" cxnId="{289F8DC0-9A46-4C4C-AD71-581ADBC136D4}">
      <dgm:prSet/>
      <dgm:spPr/>
      <dgm:t>
        <a:bodyPr/>
        <a:lstStyle/>
        <a:p>
          <a:endParaRPr lang="it-IT" b="0"/>
        </a:p>
      </dgm:t>
    </dgm:pt>
    <dgm:pt modelId="{8CDE8D77-0410-48D0-95F8-8AB410D1A334}">
      <dgm:prSet phldrT="[Testo]" custT="1"/>
      <dgm:spPr>
        <a:xfrm>
          <a:off x="2629717" y="319746"/>
          <a:ext cx="1916518" cy="332536"/>
        </a:xfrm>
        <a:prstGeom prst="rect">
          <a:avLst/>
        </a:prstGeom>
      </dgm:spPr>
      <dgm:t>
        <a:bodyPr/>
        <a:lstStyle/>
        <a:p>
          <a:pPr algn="ctr">
            <a:defRPr b="1"/>
          </a:pPr>
          <a:r>
            <a:rPr lang="en-US" sz="1800" b="0" dirty="0"/>
            <a:t>Change of production logic from 'per stock' to 'per order'</a:t>
          </a:r>
          <a:endParaRPr lang="it-IT" sz="1800" b="0" dirty="0">
            <a:latin typeface="Calibri" panose="020F0502020204030204"/>
            <a:ea typeface="+mn-ea"/>
            <a:cs typeface="+mn-cs"/>
          </a:endParaRPr>
        </a:p>
      </dgm:t>
    </dgm:pt>
    <dgm:pt modelId="{E85E8BFD-6F6C-4085-BE8C-04374D01947A}" type="parTrans" cxnId="{1725CDEE-2E7B-4B8D-AF01-FEA112AF58CC}">
      <dgm:prSet/>
      <dgm:spPr/>
      <dgm:t>
        <a:bodyPr/>
        <a:lstStyle/>
        <a:p>
          <a:endParaRPr lang="it-IT" b="0"/>
        </a:p>
      </dgm:t>
    </dgm:pt>
    <dgm:pt modelId="{53F1B3A4-A9FD-422A-B1B2-8AD709AEA8B6}" type="sibTrans" cxnId="{1725CDEE-2E7B-4B8D-AF01-FEA112AF58CC}">
      <dgm:prSet/>
      <dgm:spPr/>
      <dgm:t>
        <a:bodyPr/>
        <a:lstStyle/>
        <a:p>
          <a:endParaRPr lang="it-IT" b="0"/>
        </a:p>
      </dgm:t>
    </dgm:pt>
    <dgm:pt modelId="{C90D24B4-5FE7-4510-8964-AF708F2359EC}">
      <dgm:prSet phldr="0" custT="1"/>
      <dgm:spPr>
        <a:xfrm>
          <a:off x="3778242" y="2545181"/>
          <a:ext cx="1916518" cy="332536"/>
        </a:xfrm>
        <a:prstGeom prst="rect">
          <a:avLst/>
        </a:prstGeom>
      </dgm:spPr>
      <dgm:t>
        <a:bodyPr/>
        <a:lstStyle/>
        <a:p>
          <a:pPr algn="ctr">
            <a:defRPr b="1"/>
          </a:pPr>
          <a:r>
            <a:rPr lang="it-IT" sz="1800" b="0" dirty="0" err="1"/>
            <a:t>Strengthening</a:t>
          </a:r>
          <a:r>
            <a:rPr lang="it-IT" sz="1800" b="0" dirty="0"/>
            <a:t> the technical </a:t>
          </a:r>
          <a:r>
            <a:rPr lang="it-IT" sz="1800" b="0" dirty="0" err="1"/>
            <a:t>department</a:t>
          </a:r>
          <a:r>
            <a:rPr lang="it-IT" sz="1800" b="0" dirty="0"/>
            <a:t> </a:t>
          </a:r>
        </a:p>
      </dgm:t>
    </dgm:pt>
    <dgm:pt modelId="{0637CF48-7538-4CBF-80BB-D8A5F972D633}" type="parTrans" cxnId="{CD3EE43F-2FE2-4FB1-B011-A817480E1FBA}">
      <dgm:prSet/>
      <dgm:spPr/>
      <dgm:t>
        <a:bodyPr/>
        <a:lstStyle/>
        <a:p>
          <a:endParaRPr lang="it-IT" b="0"/>
        </a:p>
      </dgm:t>
    </dgm:pt>
    <dgm:pt modelId="{9E6E44A5-CD5B-46E5-A714-B43F22D9B506}" type="sibTrans" cxnId="{CD3EE43F-2FE2-4FB1-B011-A817480E1FBA}">
      <dgm:prSet/>
      <dgm:spPr/>
      <dgm:t>
        <a:bodyPr/>
        <a:lstStyle/>
        <a:p>
          <a:endParaRPr lang="it-IT" b="0"/>
        </a:p>
      </dgm:t>
    </dgm:pt>
    <dgm:pt modelId="{7F84E626-B782-4FAF-B062-1BDC5DC6818C}" type="pres">
      <dgm:prSet presAssocID="{73E6E6FD-A901-4D61-942C-E5FA19013993}" presName="root" presStyleCnt="0">
        <dgm:presLayoutVars>
          <dgm:chMax/>
          <dgm:chPref/>
          <dgm:animLvl val="lvl"/>
        </dgm:presLayoutVars>
      </dgm:prSet>
      <dgm:spPr/>
    </dgm:pt>
    <dgm:pt modelId="{92EA3F6C-0E14-446C-BD24-86A596DE61B7}" type="pres">
      <dgm:prSet presAssocID="{73E6E6FD-A901-4D61-942C-E5FA19013993}" presName="divider" presStyleLbl="fgAcc1" presStyleIdx="0" presStyleCnt="5"/>
      <dgm:spPr>
        <a:xfrm>
          <a:off x="0" y="1598731"/>
          <a:ext cx="5754896" cy="0"/>
        </a:xfrm>
        <a:prstGeom prst="line">
          <a:avLst/>
        </a:prstGeom>
        <a:ln>
          <a:tailEnd type="triangle" w="lg" len="lg"/>
        </a:ln>
      </dgm:spPr>
    </dgm:pt>
    <dgm:pt modelId="{1CD14792-63FF-4232-86A2-1A7423CAB00F}" type="pres">
      <dgm:prSet presAssocID="{73E6E6FD-A901-4D61-942C-E5FA19013993}" presName="nodes" presStyleCnt="0">
        <dgm:presLayoutVars>
          <dgm:chMax/>
          <dgm:chPref/>
          <dgm:animLvl val="lvl"/>
        </dgm:presLayoutVars>
      </dgm:prSet>
      <dgm:spPr/>
    </dgm:pt>
    <dgm:pt modelId="{3550EF40-011F-472A-9704-ED1AFDAA21EB}" type="pres">
      <dgm:prSet presAssocID="{B157E905-09B1-40A7-AF13-97BA53AA9CB8}" presName="composite" presStyleCnt="0"/>
      <dgm:spPr/>
    </dgm:pt>
    <dgm:pt modelId="{399750CC-5D4D-4F27-86CA-2C08D4BB26D0}" type="pres">
      <dgm:prSet presAssocID="{B157E905-09B1-40A7-AF13-97BA53AA9CB8}" presName="ConnectorPoint" presStyleLbl="lnNode1" presStyleIdx="0" presStyleCnt="4"/>
      <dgm:spPr>
        <a:xfrm>
          <a:off x="136471" y="1568803"/>
          <a:ext cx="59856" cy="59856"/>
        </a:xfrm>
        <a:prstGeom prst="ellipse">
          <a:avLst/>
        </a:prstGeom>
        <a:solidFill>
          <a:srgbClr val="C00000"/>
        </a:solidFill>
      </dgm:spPr>
    </dgm:pt>
    <dgm:pt modelId="{4362BBD4-317C-4ED8-963D-24E9E742B760}" type="pres">
      <dgm:prSet presAssocID="{B157E905-09B1-40A7-AF13-97BA53AA9CB8}" presName="DropPinPlaceHolder" presStyleCnt="0"/>
      <dgm:spPr/>
    </dgm:pt>
    <dgm:pt modelId="{F60E8A16-3EC5-462D-A98C-098B86BE2736}" type="pres">
      <dgm:prSet presAssocID="{B157E905-09B1-40A7-AF13-97BA53AA9CB8}" presName="DropPin" presStyleLbl="alignNode1" presStyleIdx="0" presStyleCnt="4"/>
      <dgm:spPr>
        <a:xfrm rot="8100000">
          <a:off x="48830" y="368445"/>
          <a:ext cx="235138" cy="235138"/>
        </a:xfrm>
        <a:prstGeom prst="teardrop">
          <a:avLst>
            <a:gd name="adj" fmla="val 115000"/>
          </a:avLst>
        </a:prstGeom>
        <a:solidFill>
          <a:srgbClr val="C00000"/>
        </a:solidFill>
      </dgm:spPr>
    </dgm:pt>
    <dgm:pt modelId="{3ADBA97E-36DB-4488-A21A-E7F0817A1AA5}" type="pres">
      <dgm:prSet presAssocID="{B157E905-09B1-40A7-AF13-97BA53AA9CB8}" presName="Ellipse" presStyleLbl="fgAcc1" presStyleIdx="1" presStyleCnt="5"/>
      <dgm:spPr>
        <a:xfrm>
          <a:off x="74952" y="394567"/>
          <a:ext cx="182894" cy="182894"/>
        </a:xfrm>
        <a:prstGeom prst="ellipse">
          <a:avLst/>
        </a:prstGeom>
        <a:solidFill>
          <a:srgbClr val="C00000">
            <a:alpha val="90000"/>
          </a:srgbClr>
        </a:solidFill>
        <a:ln>
          <a:noFill/>
        </a:ln>
      </dgm:spPr>
    </dgm:pt>
    <dgm:pt modelId="{D931A6D5-AFEA-40F4-991C-28F71A83C282}" type="pres">
      <dgm:prSet presAssocID="{B157E905-09B1-40A7-AF13-97BA53AA9CB8}" presName="L2TextContainer" presStyleLbl="revTx" presStyleIdx="0" presStyleCnt="8">
        <dgm:presLayoutVars>
          <dgm:bulletEnabled val="1"/>
        </dgm:presLayoutVars>
      </dgm:prSet>
      <dgm:spPr>
        <a:xfrm>
          <a:off x="332667" y="652282"/>
          <a:ext cx="1916518" cy="946449"/>
        </a:xfrm>
        <a:prstGeom prst="rect">
          <a:avLst/>
        </a:prstGeom>
      </dgm:spPr>
    </dgm:pt>
    <dgm:pt modelId="{E14E7AAF-C24A-46F7-BD23-26188F6567D7}" type="pres">
      <dgm:prSet presAssocID="{B157E905-09B1-40A7-AF13-97BA53AA9CB8}" presName="L1TextContainer" presStyleLbl="revTx" presStyleIdx="1" presStyleCnt="8" custLinFactNeighborX="-14261" custLinFactNeighborY="94847">
        <dgm:presLayoutVars>
          <dgm:chMax val="1"/>
          <dgm:chPref val="1"/>
          <dgm:bulletEnabled val="1"/>
        </dgm:presLayoutVars>
      </dgm:prSet>
      <dgm:spPr/>
    </dgm:pt>
    <dgm:pt modelId="{0CD12C42-C9C0-47B7-83E1-124BFCC879F9}" type="pres">
      <dgm:prSet presAssocID="{B157E905-09B1-40A7-AF13-97BA53AA9CB8}" presName="ConnectLine" presStyleLbl="sibTrans1D1" presStyleIdx="0" presStyleCnt="4"/>
      <dgm:spPr>
        <a:xfrm>
          <a:off x="166399" y="652282"/>
          <a:ext cx="0" cy="946449"/>
        </a:xfrm>
        <a:prstGeom prst="line">
          <a:avLst/>
        </a:prstGeom>
      </dgm:spPr>
    </dgm:pt>
    <dgm:pt modelId="{FFB3F1C8-8E2E-4FF7-9C92-9113E2558024}" type="pres">
      <dgm:prSet presAssocID="{B157E905-09B1-40A7-AF13-97BA53AA9CB8}" presName="EmptyPlaceHolder" presStyleCnt="0"/>
      <dgm:spPr/>
    </dgm:pt>
    <dgm:pt modelId="{2EE4CF95-A46A-49C8-94C3-182F33B50CCA}" type="pres">
      <dgm:prSet presAssocID="{886C1E65-1205-412E-907B-32257A298562}" presName="spaceBetweenRectangles" presStyleCnt="0"/>
      <dgm:spPr/>
    </dgm:pt>
    <dgm:pt modelId="{B9ED3F7A-454B-4C88-876F-2C58FA9AD75A}" type="pres">
      <dgm:prSet presAssocID="{A744492A-C48F-4305-9F46-C42354026327}" presName="composite" presStyleCnt="0"/>
      <dgm:spPr/>
    </dgm:pt>
    <dgm:pt modelId="{CDD1792D-2AC4-479E-A5A6-8B1EDB3BD41F}" type="pres">
      <dgm:prSet presAssocID="{A744492A-C48F-4305-9F46-C42354026327}" presName="ConnectorPoint" presStyleLbl="lnNode1" presStyleIdx="1" presStyleCnt="4"/>
      <dgm:spPr>
        <a:xfrm>
          <a:off x="1284996" y="1568803"/>
          <a:ext cx="59856" cy="59856"/>
        </a:xfrm>
        <a:prstGeom prst="ellipse">
          <a:avLst/>
        </a:prstGeom>
        <a:solidFill>
          <a:srgbClr val="C00000"/>
        </a:solidFill>
      </dgm:spPr>
    </dgm:pt>
    <dgm:pt modelId="{4250378F-7B6D-403B-BA3C-47A270CDE229}" type="pres">
      <dgm:prSet presAssocID="{A744492A-C48F-4305-9F46-C42354026327}" presName="DropPinPlaceHolder" presStyleCnt="0"/>
      <dgm:spPr/>
    </dgm:pt>
    <dgm:pt modelId="{CC01891E-35A6-4D37-9488-3F3432A76344}" type="pres">
      <dgm:prSet presAssocID="{A744492A-C48F-4305-9F46-C42354026327}" presName="DropPin" presStyleLbl="alignNode1" presStyleIdx="1" presStyleCnt="4"/>
      <dgm:spPr>
        <a:xfrm rot="18900000">
          <a:off x="1197355" y="2593880"/>
          <a:ext cx="235138" cy="235138"/>
        </a:xfrm>
        <a:prstGeom prst="teardrop">
          <a:avLst>
            <a:gd name="adj" fmla="val 115000"/>
          </a:avLst>
        </a:prstGeom>
        <a:solidFill>
          <a:srgbClr val="C00000"/>
        </a:solidFill>
        <a:ln>
          <a:solidFill>
            <a:schemeClr val="dk1">
              <a:shade val="80000"/>
              <a:hueOff val="0"/>
              <a:satOff val="0"/>
              <a:lumOff val="0"/>
            </a:schemeClr>
          </a:solidFill>
        </a:ln>
      </dgm:spPr>
    </dgm:pt>
    <dgm:pt modelId="{2E477027-FE74-4AF5-B2EF-814CE8F35A4A}" type="pres">
      <dgm:prSet presAssocID="{A744492A-C48F-4305-9F46-C42354026327}" presName="Ellipse" presStyleLbl="fgAcc1" presStyleIdx="2" presStyleCnt="5"/>
      <dgm:spPr>
        <a:xfrm>
          <a:off x="1223477" y="2620002"/>
          <a:ext cx="182894" cy="182894"/>
        </a:xfrm>
        <a:prstGeom prst="ellipse">
          <a:avLst/>
        </a:prstGeom>
        <a:solidFill>
          <a:srgbClr val="C00000">
            <a:alpha val="90000"/>
          </a:srgbClr>
        </a:solidFill>
        <a:ln>
          <a:noFill/>
        </a:ln>
      </dgm:spPr>
    </dgm:pt>
    <dgm:pt modelId="{87EACCA4-2F46-49FD-8AE8-5079E65B31E4}" type="pres">
      <dgm:prSet presAssocID="{A744492A-C48F-4305-9F46-C42354026327}" presName="L2TextContainer" presStyleLbl="revTx" presStyleIdx="2" presStyleCnt="8">
        <dgm:presLayoutVars>
          <dgm:bulletEnabled val="1"/>
        </dgm:presLayoutVars>
      </dgm:prSet>
      <dgm:spPr>
        <a:xfrm>
          <a:off x="1481192" y="1598731"/>
          <a:ext cx="1916518" cy="946449"/>
        </a:xfrm>
        <a:prstGeom prst="rect">
          <a:avLst/>
        </a:prstGeom>
      </dgm:spPr>
    </dgm:pt>
    <dgm:pt modelId="{94495231-0B18-4749-9795-74BFA2D5B741}" type="pres">
      <dgm:prSet presAssocID="{A744492A-C48F-4305-9F46-C42354026327}" presName="L1TextContainer" presStyleLbl="revTx" presStyleIdx="3" presStyleCnt="8" custLinFactNeighborX="-8765" custLinFactNeighborY="-82656">
        <dgm:presLayoutVars>
          <dgm:chMax val="1"/>
          <dgm:chPref val="1"/>
          <dgm:bulletEnabled val="1"/>
        </dgm:presLayoutVars>
      </dgm:prSet>
      <dgm:spPr/>
    </dgm:pt>
    <dgm:pt modelId="{BB339C57-5DD7-49D0-B605-E845EE9728E1}" type="pres">
      <dgm:prSet presAssocID="{A744492A-C48F-4305-9F46-C42354026327}" presName="ConnectLine" presStyleLbl="sibTrans1D1" presStyleIdx="1" presStyleCnt="4"/>
      <dgm:spPr>
        <a:xfrm>
          <a:off x="1314924" y="1598731"/>
          <a:ext cx="0" cy="946449"/>
        </a:xfrm>
        <a:prstGeom prst="line">
          <a:avLst/>
        </a:prstGeom>
      </dgm:spPr>
    </dgm:pt>
    <dgm:pt modelId="{BC6D727F-B48F-440C-BD05-2048B4FD9AC9}" type="pres">
      <dgm:prSet presAssocID="{A744492A-C48F-4305-9F46-C42354026327}" presName="EmptyPlaceHolder" presStyleCnt="0"/>
      <dgm:spPr/>
    </dgm:pt>
    <dgm:pt modelId="{8387A697-E1CA-4BA1-A69F-1BF89C4CE7C2}" type="pres">
      <dgm:prSet presAssocID="{1614DFE4-51B3-4807-8426-6F4EB9231976}" presName="spaceBetweenRectangles" presStyleCnt="0"/>
      <dgm:spPr/>
    </dgm:pt>
    <dgm:pt modelId="{ED0BB222-BD04-466C-AA58-3A4621A68402}" type="pres">
      <dgm:prSet presAssocID="{8CDE8D77-0410-48D0-95F8-8AB410D1A334}" presName="composite" presStyleCnt="0"/>
      <dgm:spPr/>
    </dgm:pt>
    <dgm:pt modelId="{0C3F0322-82C8-45AA-839F-CA49F977B669}" type="pres">
      <dgm:prSet presAssocID="{8CDE8D77-0410-48D0-95F8-8AB410D1A334}" presName="ConnectorPoint" presStyleLbl="lnNode1" presStyleIdx="2" presStyleCnt="4"/>
      <dgm:spPr>
        <a:xfrm>
          <a:off x="2433521" y="1568803"/>
          <a:ext cx="59856" cy="59856"/>
        </a:xfrm>
        <a:prstGeom prst="ellipse">
          <a:avLst/>
        </a:prstGeom>
        <a:solidFill>
          <a:srgbClr val="C00000"/>
        </a:solidFill>
      </dgm:spPr>
    </dgm:pt>
    <dgm:pt modelId="{56C55D08-3E60-41AD-BFD0-36D881B47649}" type="pres">
      <dgm:prSet presAssocID="{8CDE8D77-0410-48D0-95F8-8AB410D1A334}" presName="DropPinPlaceHolder" presStyleCnt="0"/>
      <dgm:spPr/>
    </dgm:pt>
    <dgm:pt modelId="{446AA389-82B5-46A7-9312-D00FECAA8B0C}" type="pres">
      <dgm:prSet presAssocID="{8CDE8D77-0410-48D0-95F8-8AB410D1A334}" presName="DropPin" presStyleLbl="alignNode1" presStyleIdx="2" presStyleCnt="4"/>
      <dgm:spPr>
        <a:xfrm rot="8100000">
          <a:off x="2345880" y="368445"/>
          <a:ext cx="235138" cy="235138"/>
        </a:xfrm>
        <a:prstGeom prst="teardrop">
          <a:avLst>
            <a:gd name="adj" fmla="val 115000"/>
          </a:avLst>
        </a:prstGeom>
        <a:solidFill>
          <a:srgbClr val="C00000"/>
        </a:solidFill>
      </dgm:spPr>
    </dgm:pt>
    <dgm:pt modelId="{56524ECF-65D6-47D7-9327-A0929DA8AD2D}" type="pres">
      <dgm:prSet presAssocID="{8CDE8D77-0410-48D0-95F8-8AB410D1A334}" presName="Ellipse" presStyleLbl="fgAcc1" presStyleIdx="3" presStyleCnt="5"/>
      <dgm:spPr>
        <a:xfrm>
          <a:off x="2372002" y="394567"/>
          <a:ext cx="182894" cy="182894"/>
        </a:xfrm>
        <a:prstGeom prst="ellipse">
          <a:avLst/>
        </a:prstGeom>
        <a:solidFill>
          <a:srgbClr val="C00000">
            <a:alpha val="90000"/>
          </a:srgbClr>
        </a:solidFill>
        <a:ln>
          <a:noFill/>
        </a:ln>
      </dgm:spPr>
    </dgm:pt>
    <dgm:pt modelId="{F1D37BF5-4709-4707-BE04-A6C2E888E2D6}" type="pres">
      <dgm:prSet presAssocID="{8CDE8D77-0410-48D0-95F8-8AB410D1A334}" presName="L2TextContainer" presStyleLbl="revTx" presStyleIdx="4" presStyleCnt="8">
        <dgm:presLayoutVars>
          <dgm:bulletEnabled val="1"/>
        </dgm:presLayoutVars>
      </dgm:prSet>
      <dgm:spPr>
        <a:xfrm>
          <a:off x="2629717" y="652282"/>
          <a:ext cx="1916518" cy="946449"/>
        </a:xfrm>
        <a:prstGeom prst="rect">
          <a:avLst/>
        </a:prstGeom>
      </dgm:spPr>
    </dgm:pt>
    <dgm:pt modelId="{21D467CF-51C1-4C13-8E14-147EBEE083B1}" type="pres">
      <dgm:prSet presAssocID="{8CDE8D77-0410-48D0-95F8-8AB410D1A334}" presName="L1TextContainer" presStyleLbl="revTx" presStyleIdx="5" presStyleCnt="8" custLinFactY="1583" custLinFactNeighborX="-9537" custLinFactNeighborY="100000">
        <dgm:presLayoutVars>
          <dgm:chMax val="1"/>
          <dgm:chPref val="1"/>
          <dgm:bulletEnabled val="1"/>
        </dgm:presLayoutVars>
      </dgm:prSet>
      <dgm:spPr/>
    </dgm:pt>
    <dgm:pt modelId="{CF2237A6-F363-43D3-9C1D-1355D3BE3944}" type="pres">
      <dgm:prSet presAssocID="{8CDE8D77-0410-48D0-95F8-8AB410D1A334}" presName="ConnectLine" presStyleLbl="sibTrans1D1" presStyleIdx="2" presStyleCnt="4"/>
      <dgm:spPr>
        <a:xfrm>
          <a:off x="2463449" y="652282"/>
          <a:ext cx="0" cy="946449"/>
        </a:xfrm>
        <a:prstGeom prst="line">
          <a:avLst/>
        </a:prstGeom>
      </dgm:spPr>
    </dgm:pt>
    <dgm:pt modelId="{4D0EA769-8AE4-44A0-BA1E-89C93E81BBE9}" type="pres">
      <dgm:prSet presAssocID="{8CDE8D77-0410-48D0-95F8-8AB410D1A334}" presName="EmptyPlaceHolder" presStyleCnt="0"/>
      <dgm:spPr/>
    </dgm:pt>
    <dgm:pt modelId="{0D753A33-B896-48E8-88AC-8306C941BD4C}" type="pres">
      <dgm:prSet presAssocID="{53F1B3A4-A9FD-422A-B1B2-8AD709AEA8B6}" presName="spaceBetweenRectangles" presStyleCnt="0"/>
      <dgm:spPr/>
    </dgm:pt>
    <dgm:pt modelId="{CFA84C64-23CF-46B6-A74D-0048D2F055DC}" type="pres">
      <dgm:prSet presAssocID="{C90D24B4-5FE7-4510-8964-AF708F2359EC}" presName="composite" presStyleCnt="0"/>
      <dgm:spPr/>
    </dgm:pt>
    <dgm:pt modelId="{DE9B0E07-C00B-46D7-BAD2-D9C1DA001B49}" type="pres">
      <dgm:prSet presAssocID="{C90D24B4-5FE7-4510-8964-AF708F2359EC}" presName="ConnectorPoint" presStyleLbl="lnNode1" presStyleIdx="3" presStyleCnt="4"/>
      <dgm:spPr>
        <a:xfrm>
          <a:off x="3582046" y="1568803"/>
          <a:ext cx="59856" cy="59856"/>
        </a:xfrm>
        <a:prstGeom prst="ellipse">
          <a:avLst/>
        </a:prstGeom>
        <a:solidFill>
          <a:srgbClr val="C00000"/>
        </a:solidFill>
      </dgm:spPr>
    </dgm:pt>
    <dgm:pt modelId="{488FA731-4A64-4780-B1CD-75DC2CBF5846}" type="pres">
      <dgm:prSet presAssocID="{C90D24B4-5FE7-4510-8964-AF708F2359EC}" presName="DropPinPlaceHolder" presStyleCnt="0"/>
      <dgm:spPr/>
    </dgm:pt>
    <dgm:pt modelId="{0AC362ED-5DA2-492A-A8A8-7C2474D76167}" type="pres">
      <dgm:prSet presAssocID="{C90D24B4-5FE7-4510-8964-AF708F2359EC}" presName="DropPin" presStyleLbl="alignNode1" presStyleIdx="3" presStyleCnt="4"/>
      <dgm:spPr>
        <a:xfrm rot="18900000">
          <a:off x="3494405" y="2593880"/>
          <a:ext cx="235138" cy="235138"/>
        </a:xfrm>
        <a:prstGeom prst="teardrop">
          <a:avLst>
            <a:gd name="adj" fmla="val 115000"/>
          </a:avLst>
        </a:prstGeom>
        <a:solidFill>
          <a:srgbClr val="C00000"/>
        </a:solidFill>
      </dgm:spPr>
    </dgm:pt>
    <dgm:pt modelId="{0BEB663B-C918-4F73-8EB5-C405B289DCCD}" type="pres">
      <dgm:prSet presAssocID="{C90D24B4-5FE7-4510-8964-AF708F2359EC}" presName="Ellipse" presStyleLbl="fgAcc1" presStyleIdx="4" presStyleCnt="5"/>
      <dgm:spPr>
        <a:xfrm>
          <a:off x="3520527" y="2620002"/>
          <a:ext cx="182894" cy="182894"/>
        </a:xfrm>
        <a:prstGeom prst="ellipse">
          <a:avLst/>
        </a:prstGeom>
        <a:solidFill>
          <a:srgbClr val="C00000">
            <a:alpha val="90000"/>
          </a:srgbClr>
        </a:solidFill>
        <a:ln>
          <a:noFill/>
        </a:ln>
      </dgm:spPr>
    </dgm:pt>
    <dgm:pt modelId="{81EA0767-B292-4AF5-84C7-64C150FEF9B6}" type="pres">
      <dgm:prSet presAssocID="{C90D24B4-5FE7-4510-8964-AF708F2359EC}" presName="L2TextContainer" presStyleLbl="revTx" presStyleIdx="6" presStyleCnt="8">
        <dgm:presLayoutVars>
          <dgm:bulletEnabled val="1"/>
        </dgm:presLayoutVars>
      </dgm:prSet>
      <dgm:spPr>
        <a:xfrm>
          <a:off x="3778242" y="1598731"/>
          <a:ext cx="1916518" cy="946449"/>
        </a:xfrm>
        <a:prstGeom prst="rect">
          <a:avLst/>
        </a:prstGeom>
      </dgm:spPr>
    </dgm:pt>
    <dgm:pt modelId="{0DBAE121-E649-4E90-A7C4-137889532F62}" type="pres">
      <dgm:prSet presAssocID="{C90D24B4-5FE7-4510-8964-AF708F2359EC}" presName="L1TextContainer" presStyleLbl="revTx" presStyleIdx="7" presStyleCnt="8" custLinFactNeighborX="-11935" custLinFactNeighborY="-81616">
        <dgm:presLayoutVars>
          <dgm:chMax val="1"/>
          <dgm:chPref val="1"/>
          <dgm:bulletEnabled val="1"/>
        </dgm:presLayoutVars>
      </dgm:prSet>
      <dgm:spPr/>
    </dgm:pt>
    <dgm:pt modelId="{4DFFD523-02E5-4B03-8584-57B3DC6144C0}" type="pres">
      <dgm:prSet presAssocID="{C90D24B4-5FE7-4510-8964-AF708F2359EC}" presName="ConnectLine" presStyleLbl="sibTrans1D1" presStyleIdx="3" presStyleCnt="4"/>
      <dgm:spPr>
        <a:xfrm>
          <a:off x="3611974" y="1598731"/>
          <a:ext cx="0" cy="946449"/>
        </a:xfrm>
        <a:prstGeom prst="line">
          <a:avLst/>
        </a:prstGeom>
      </dgm:spPr>
    </dgm:pt>
    <dgm:pt modelId="{A1F8DEE5-7A18-432F-8B3C-2454391951FF}" type="pres">
      <dgm:prSet presAssocID="{C90D24B4-5FE7-4510-8964-AF708F2359EC}" presName="EmptyPlaceHolder" presStyleCnt="0"/>
      <dgm:spPr/>
    </dgm:pt>
  </dgm:ptLst>
  <dgm:cxnLst>
    <dgm:cxn modelId="{2EAEAA19-88FC-45D7-8A47-6008984C1F22}" type="presOf" srcId="{B157E905-09B1-40A7-AF13-97BA53AA9CB8}" destId="{E14E7AAF-C24A-46F7-BD23-26188F6567D7}" srcOrd="0" destOrd="0" presId="urn:microsoft.com/office/officeart/2017/3/layout/DropPinTimeline"/>
    <dgm:cxn modelId="{F52AE01F-993C-4707-A4C2-3335AD2D01D7}" type="presOf" srcId="{C90D24B4-5FE7-4510-8964-AF708F2359EC}" destId="{0DBAE121-E649-4E90-A7C4-137889532F62}" srcOrd="0" destOrd="0" presId="urn:microsoft.com/office/officeart/2017/3/layout/DropPinTimeline"/>
    <dgm:cxn modelId="{C5086F27-A866-42A0-9EAA-BD57BEF51226}" type="presOf" srcId="{A744492A-C48F-4305-9F46-C42354026327}" destId="{94495231-0B18-4749-9795-74BFA2D5B741}" srcOrd="0" destOrd="0" presId="urn:microsoft.com/office/officeart/2017/3/layout/DropPinTimeline"/>
    <dgm:cxn modelId="{CD3EE43F-2FE2-4FB1-B011-A817480E1FBA}" srcId="{73E6E6FD-A901-4D61-942C-E5FA19013993}" destId="{C90D24B4-5FE7-4510-8964-AF708F2359EC}" srcOrd="3" destOrd="0" parTransId="{0637CF48-7538-4CBF-80BB-D8A5F972D633}" sibTransId="{9E6E44A5-CD5B-46E5-A714-B43F22D9B506}"/>
    <dgm:cxn modelId="{45DD9942-5859-45F4-A223-0A7A1BD28852}" srcId="{73E6E6FD-A901-4D61-942C-E5FA19013993}" destId="{B157E905-09B1-40A7-AF13-97BA53AA9CB8}" srcOrd="0" destOrd="0" parTransId="{A443CADA-9B54-4DE7-ACBB-83F0BAAD7382}" sibTransId="{886C1E65-1205-412E-907B-32257A298562}"/>
    <dgm:cxn modelId="{761BF58B-BE96-4A1E-8515-B42B5680B5C1}" type="presOf" srcId="{73E6E6FD-A901-4D61-942C-E5FA19013993}" destId="{7F84E626-B782-4FAF-B062-1BDC5DC6818C}" srcOrd="0" destOrd="0" presId="urn:microsoft.com/office/officeart/2017/3/layout/DropPinTimeline"/>
    <dgm:cxn modelId="{F06A07B9-DF0C-4F7E-A39B-73D532F0D6A8}" type="presOf" srcId="{8CDE8D77-0410-48D0-95F8-8AB410D1A334}" destId="{21D467CF-51C1-4C13-8E14-147EBEE083B1}" srcOrd="0" destOrd="0" presId="urn:microsoft.com/office/officeart/2017/3/layout/DropPinTimeline"/>
    <dgm:cxn modelId="{289F8DC0-9A46-4C4C-AD71-581ADBC136D4}" srcId="{73E6E6FD-A901-4D61-942C-E5FA19013993}" destId="{A744492A-C48F-4305-9F46-C42354026327}" srcOrd="1" destOrd="0" parTransId="{341C431B-5329-4A84-A0DC-E142970D1F13}" sibTransId="{1614DFE4-51B3-4807-8426-6F4EB9231976}"/>
    <dgm:cxn modelId="{1725CDEE-2E7B-4B8D-AF01-FEA112AF58CC}" srcId="{73E6E6FD-A901-4D61-942C-E5FA19013993}" destId="{8CDE8D77-0410-48D0-95F8-8AB410D1A334}" srcOrd="2" destOrd="0" parTransId="{E85E8BFD-6F6C-4085-BE8C-04374D01947A}" sibTransId="{53F1B3A4-A9FD-422A-B1B2-8AD709AEA8B6}"/>
    <dgm:cxn modelId="{849F938B-D99E-40D8-8463-9656EBDF6E38}" type="presParOf" srcId="{7F84E626-B782-4FAF-B062-1BDC5DC6818C}" destId="{92EA3F6C-0E14-446C-BD24-86A596DE61B7}" srcOrd="0" destOrd="0" presId="urn:microsoft.com/office/officeart/2017/3/layout/DropPinTimeline"/>
    <dgm:cxn modelId="{B38A4B6A-E483-43C5-8A0D-442456B7FCC8}" type="presParOf" srcId="{7F84E626-B782-4FAF-B062-1BDC5DC6818C}" destId="{1CD14792-63FF-4232-86A2-1A7423CAB00F}" srcOrd="1" destOrd="0" presId="urn:microsoft.com/office/officeart/2017/3/layout/DropPinTimeline"/>
    <dgm:cxn modelId="{3E812B14-87D1-41B7-97F7-5E0BAAE2499C}" type="presParOf" srcId="{1CD14792-63FF-4232-86A2-1A7423CAB00F}" destId="{3550EF40-011F-472A-9704-ED1AFDAA21EB}" srcOrd="0" destOrd="0" presId="urn:microsoft.com/office/officeart/2017/3/layout/DropPinTimeline"/>
    <dgm:cxn modelId="{39F7DA94-8DC6-4DC0-B73B-7ABAF663803B}" type="presParOf" srcId="{3550EF40-011F-472A-9704-ED1AFDAA21EB}" destId="{399750CC-5D4D-4F27-86CA-2C08D4BB26D0}" srcOrd="0" destOrd="0" presId="urn:microsoft.com/office/officeart/2017/3/layout/DropPinTimeline"/>
    <dgm:cxn modelId="{F58FF1E3-2359-4994-B83D-75D85BBE832A}" type="presParOf" srcId="{3550EF40-011F-472A-9704-ED1AFDAA21EB}" destId="{4362BBD4-317C-4ED8-963D-24E9E742B760}" srcOrd="1" destOrd="0" presId="urn:microsoft.com/office/officeart/2017/3/layout/DropPinTimeline"/>
    <dgm:cxn modelId="{00E6A959-A577-448F-B112-9D6A5AF4FD64}" type="presParOf" srcId="{4362BBD4-317C-4ED8-963D-24E9E742B760}" destId="{F60E8A16-3EC5-462D-A98C-098B86BE2736}" srcOrd="0" destOrd="0" presId="urn:microsoft.com/office/officeart/2017/3/layout/DropPinTimeline"/>
    <dgm:cxn modelId="{CE1B0E36-89E3-4343-AB65-02ABCB1CD290}" type="presParOf" srcId="{4362BBD4-317C-4ED8-963D-24E9E742B760}" destId="{3ADBA97E-36DB-4488-A21A-E7F0817A1AA5}" srcOrd="1" destOrd="0" presId="urn:microsoft.com/office/officeart/2017/3/layout/DropPinTimeline"/>
    <dgm:cxn modelId="{C5C6CC40-B001-4639-AB16-895E83263301}" type="presParOf" srcId="{3550EF40-011F-472A-9704-ED1AFDAA21EB}" destId="{D931A6D5-AFEA-40F4-991C-28F71A83C282}" srcOrd="2" destOrd="0" presId="urn:microsoft.com/office/officeart/2017/3/layout/DropPinTimeline"/>
    <dgm:cxn modelId="{1A220E0A-FE02-416C-850F-2F8F61C08949}" type="presParOf" srcId="{3550EF40-011F-472A-9704-ED1AFDAA21EB}" destId="{E14E7AAF-C24A-46F7-BD23-26188F6567D7}" srcOrd="3" destOrd="0" presId="urn:microsoft.com/office/officeart/2017/3/layout/DropPinTimeline"/>
    <dgm:cxn modelId="{A8AC6575-2F4E-4F96-B859-D568D59B534A}" type="presParOf" srcId="{3550EF40-011F-472A-9704-ED1AFDAA21EB}" destId="{0CD12C42-C9C0-47B7-83E1-124BFCC879F9}" srcOrd="4" destOrd="0" presId="urn:microsoft.com/office/officeart/2017/3/layout/DropPinTimeline"/>
    <dgm:cxn modelId="{4E95D519-1C12-400E-8C04-51D6D7582E4B}" type="presParOf" srcId="{3550EF40-011F-472A-9704-ED1AFDAA21EB}" destId="{FFB3F1C8-8E2E-4FF7-9C92-9113E2558024}" srcOrd="5" destOrd="0" presId="urn:microsoft.com/office/officeart/2017/3/layout/DropPinTimeline"/>
    <dgm:cxn modelId="{00A475D0-848B-4221-B7E1-2B99E0E45087}" type="presParOf" srcId="{1CD14792-63FF-4232-86A2-1A7423CAB00F}" destId="{2EE4CF95-A46A-49C8-94C3-182F33B50CCA}" srcOrd="1" destOrd="0" presId="urn:microsoft.com/office/officeart/2017/3/layout/DropPinTimeline"/>
    <dgm:cxn modelId="{EA71BCA9-5EE7-48BD-9C0B-AAFC23768544}" type="presParOf" srcId="{1CD14792-63FF-4232-86A2-1A7423CAB00F}" destId="{B9ED3F7A-454B-4C88-876F-2C58FA9AD75A}" srcOrd="2" destOrd="0" presId="urn:microsoft.com/office/officeart/2017/3/layout/DropPinTimeline"/>
    <dgm:cxn modelId="{6347E523-5993-4244-A0B1-729BA2B0F8A3}" type="presParOf" srcId="{B9ED3F7A-454B-4C88-876F-2C58FA9AD75A}" destId="{CDD1792D-2AC4-479E-A5A6-8B1EDB3BD41F}" srcOrd="0" destOrd="0" presId="urn:microsoft.com/office/officeart/2017/3/layout/DropPinTimeline"/>
    <dgm:cxn modelId="{C59CEE59-EF2D-4571-A494-319565988BBF}" type="presParOf" srcId="{B9ED3F7A-454B-4C88-876F-2C58FA9AD75A}" destId="{4250378F-7B6D-403B-BA3C-47A270CDE229}" srcOrd="1" destOrd="0" presId="urn:microsoft.com/office/officeart/2017/3/layout/DropPinTimeline"/>
    <dgm:cxn modelId="{41710942-98C9-41B0-88AF-3A699BA51C5D}" type="presParOf" srcId="{4250378F-7B6D-403B-BA3C-47A270CDE229}" destId="{CC01891E-35A6-4D37-9488-3F3432A76344}" srcOrd="0" destOrd="0" presId="urn:microsoft.com/office/officeart/2017/3/layout/DropPinTimeline"/>
    <dgm:cxn modelId="{1F249C75-9B14-44D9-BA26-99031BFDB319}" type="presParOf" srcId="{4250378F-7B6D-403B-BA3C-47A270CDE229}" destId="{2E477027-FE74-4AF5-B2EF-814CE8F35A4A}" srcOrd="1" destOrd="0" presId="urn:microsoft.com/office/officeart/2017/3/layout/DropPinTimeline"/>
    <dgm:cxn modelId="{E3BD2647-726E-4CA1-96A2-8487ABD4CBE1}" type="presParOf" srcId="{B9ED3F7A-454B-4C88-876F-2C58FA9AD75A}" destId="{87EACCA4-2F46-49FD-8AE8-5079E65B31E4}" srcOrd="2" destOrd="0" presId="urn:microsoft.com/office/officeart/2017/3/layout/DropPinTimeline"/>
    <dgm:cxn modelId="{533CD150-4605-492A-ADF9-7D3E9BFF799D}" type="presParOf" srcId="{B9ED3F7A-454B-4C88-876F-2C58FA9AD75A}" destId="{94495231-0B18-4749-9795-74BFA2D5B741}" srcOrd="3" destOrd="0" presId="urn:microsoft.com/office/officeart/2017/3/layout/DropPinTimeline"/>
    <dgm:cxn modelId="{097A7599-C7C3-41AF-A678-247D6C0181A9}" type="presParOf" srcId="{B9ED3F7A-454B-4C88-876F-2C58FA9AD75A}" destId="{BB339C57-5DD7-49D0-B605-E845EE9728E1}" srcOrd="4" destOrd="0" presId="urn:microsoft.com/office/officeart/2017/3/layout/DropPinTimeline"/>
    <dgm:cxn modelId="{FF5F0D03-A76F-4C4E-A60A-A1A246E4A278}" type="presParOf" srcId="{B9ED3F7A-454B-4C88-876F-2C58FA9AD75A}" destId="{BC6D727F-B48F-440C-BD05-2048B4FD9AC9}" srcOrd="5" destOrd="0" presId="urn:microsoft.com/office/officeart/2017/3/layout/DropPinTimeline"/>
    <dgm:cxn modelId="{64C46603-D222-4E37-8CA6-E1DE6405259E}" type="presParOf" srcId="{1CD14792-63FF-4232-86A2-1A7423CAB00F}" destId="{8387A697-E1CA-4BA1-A69F-1BF89C4CE7C2}" srcOrd="3" destOrd="0" presId="urn:microsoft.com/office/officeart/2017/3/layout/DropPinTimeline"/>
    <dgm:cxn modelId="{EA90A063-FFE5-4CE1-A514-83177CAFDD49}" type="presParOf" srcId="{1CD14792-63FF-4232-86A2-1A7423CAB00F}" destId="{ED0BB222-BD04-466C-AA58-3A4621A68402}" srcOrd="4" destOrd="0" presId="urn:microsoft.com/office/officeart/2017/3/layout/DropPinTimeline"/>
    <dgm:cxn modelId="{BFEE064B-148C-4673-A515-24467A3CCAB9}" type="presParOf" srcId="{ED0BB222-BD04-466C-AA58-3A4621A68402}" destId="{0C3F0322-82C8-45AA-839F-CA49F977B669}" srcOrd="0" destOrd="0" presId="urn:microsoft.com/office/officeart/2017/3/layout/DropPinTimeline"/>
    <dgm:cxn modelId="{814BF4D0-DCE5-43C3-8E66-E0A4646EB2E2}" type="presParOf" srcId="{ED0BB222-BD04-466C-AA58-3A4621A68402}" destId="{56C55D08-3E60-41AD-BFD0-36D881B47649}" srcOrd="1" destOrd="0" presId="urn:microsoft.com/office/officeart/2017/3/layout/DropPinTimeline"/>
    <dgm:cxn modelId="{63FDABE1-ED2C-4E43-9FE5-E559E03B53F1}" type="presParOf" srcId="{56C55D08-3E60-41AD-BFD0-36D881B47649}" destId="{446AA389-82B5-46A7-9312-D00FECAA8B0C}" srcOrd="0" destOrd="0" presId="urn:microsoft.com/office/officeart/2017/3/layout/DropPinTimeline"/>
    <dgm:cxn modelId="{A6D8DAA9-6B67-43F4-9A21-3B5E484CF429}" type="presParOf" srcId="{56C55D08-3E60-41AD-BFD0-36D881B47649}" destId="{56524ECF-65D6-47D7-9327-A0929DA8AD2D}" srcOrd="1" destOrd="0" presId="urn:microsoft.com/office/officeart/2017/3/layout/DropPinTimeline"/>
    <dgm:cxn modelId="{2A640A6B-F73D-42AF-BDBB-09232FD08916}" type="presParOf" srcId="{ED0BB222-BD04-466C-AA58-3A4621A68402}" destId="{F1D37BF5-4709-4707-BE04-A6C2E888E2D6}" srcOrd="2" destOrd="0" presId="urn:microsoft.com/office/officeart/2017/3/layout/DropPinTimeline"/>
    <dgm:cxn modelId="{56065A13-A9C2-4855-AB2E-1E476395C1CB}" type="presParOf" srcId="{ED0BB222-BD04-466C-AA58-3A4621A68402}" destId="{21D467CF-51C1-4C13-8E14-147EBEE083B1}" srcOrd="3" destOrd="0" presId="urn:microsoft.com/office/officeart/2017/3/layout/DropPinTimeline"/>
    <dgm:cxn modelId="{CA791578-A211-41A6-92A3-5F4E71C57BB1}" type="presParOf" srcId="{ED0BB222-BD04-466C-AA58-3A4621A68402}" destId="{CF2237A6-F363-43D3-9C1D-1355D3BE3944}" srcOrd="4" destOrd="0" presId="urn:microsoft.com/office/officeart/2017/3/layout/DropPinTimeline"/>
    <dgm:cxn modelId="{86A31EAA-9406-462E-8C03-8B9918867B57}" type="presParOf" srcId="{ED0BB222-BD04-466C-AA58-3A4621A68402}" destId="{4D0EA769-8AE4-44A0-BA1E-89C93E81BBE9}" srcOrd="5" destOrd="0" presId="urn:microsoft.com/office/officeart/2017/3/layout/DropPinTimeline"/>
    <dgm:cxn modelId="{205662D4-12FB-4F1D-9B2D-FC34B6A72526}" type="presParOf" srcId="{1CD14792-63FF-4232-86A2-1A7423CAB00F}" destId="{0D753A33-B896-48E8-88AC-8306C941BD4C}" srcOrd="5" destOrd="0" presId="urn:microsoft.com/office/officeart/2017/3/layout/DropPinTimeline"/>
    <dgm:cxn modelId="{DB95D95E-4883-4185-BE4B-54EAD0337B35}" type="presParOf" srcId="{1CD14792-63FF-4232-86A2-1A7423CAB00F}" destId="{CFA84C64-23CF-46B6-A74D-0048D2F055DC}" srcOrd="6" destOrd="0" presId="urn:microsoft.com/office/officeart/2017/3/layout/DropPinTimeline"/>
    <dgm:cxn modelId="{9F945973-56DC-4F60-92A7-D53CF525F7E7}" type="presParOf" srcId="{CFA84C64-23CF-46B6-A74D-0048D2F055DC}" destId="{DE9B0E07-C00B-46D7-BAD2-D9C1DA001B49}" srcOrd="0" destOrd="0" presId="urn:microsoft.com/office/officeart/2017/3/layout/DropPinTimeline"/>
    <dgm:cxn modelId="{AD90EB8F-DFE5-4209-9ED3-D1FF9942DE89}" type="presParOf" srcId="{CFA84C64-23CF-46B6-A74D-0048D2F055DC}" destId="{488FA731-4A64-4780-B1CD-75DC2CBF5846}" srcOrd="1" destOrd="0" presId="urn:microsoft.com/office/officeart/2017/3/layout/DropPinTimeline"/>
    <dgm:cxn modelId="{7DC28572-5F80-48E2-97AF-954686BC0260}" type="presParOf" srcId="{488FA731-4A64-4780-B1CD-75DC2CBF5846}" destId="{0AC362ED-5DA2-492A-A8A8-7C2474D76167}" srcOrd="0" destOrd="0" presId="urn:microsoft.com/office/officeart/2017/3/layout/DropPinTimeline"/>
    <dgm:cxn modelId="{67EB4A1D-467F-4DBE-8190-8612D53D4410}" type="presParOf" srcId="{488FA731-4A64-4780-B1CD-75DC2CBF5846}" destId="{0BEB663B-C918-4F73-8EB5-C405B289DCCD}" srcOrd="1" destOrd="0" presId="urn:microsoft.com/office/officeart/2017/3/layout/DropPinTimeline"/>
    <dgm:cxn modelId="{2259D4B9-9B20-48CE-8DD1-D70FCCAB3CA9}" type="presParOf" srcId="{CFA84C64-23CF-46B6-A74D-0048D2F055DC}" destId="{81EA0767-B292-4AF5-84C7-64C150FEF9B6}" srcOrd="2" destOrd="0" presId="urn:microsoft.com/office/officeart/2017/3/layout/DropPinTimeline"/>
    <dgm:cxn modelId="{A7465C9E-542A-4BA1-AE40-39291DF83B07}" type="presParOf" srcId="{CFA84C64-23CF-46B6-A74D-0048D2F055DC}" destId="{0DBAE121-E649-4E90-A7C4-137889532F62}" srcOrd="3" destOrd="0" presId="urn:microsoft.com/office/officeart/2017/3/layout/DropPinTimeline"/>
    <dgm:cxn modelId="{F9FAB542-2087-42A1-AAA8-526608F4661D}" type="presParOf" srcId="{CFA84C64-23CF-46B6-A74D-0048D2F055DC}" destId="{4DFFD523-02E5-4B03-8584-57B3DC6144C0}" srcOrd="4" destOrd="0" presId="urn:microsoft.com/office/officeart/2017/3/layout/DropPinTimeline"/>
    <dgm:cxn modelId="{79DDAEB2-AB39-49A5-A470-8B681F211485}" type="presParOf" srcId="{CFA84C64-23CF-46B6-A74D-0048D2F055DC}" destId="{A1F8DEE5-7A18-432F-8B3C-2454391951FF}" srcOrd="5" destOrd="0" presId="urn:microsoft.com/office/officeart/2017/3/layout/DropPinTimeline"/>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A6681917-BAAB-45E3-9896-D71976208D0C}" type="doc">
      <dgm:prSet loTypeId="urn:microsoft.com/office/officeart/2018/2/layout/IconLabelList" loCatId="icon" qsTypeId="urn:microsoft.com/office/officeart/2005/8/quickstyle/simple4" qsCatId="simple" csTypeId="urn:microsoft.com/office/officeart/2005/8/colors/accent0_3" csCatId="mainScheme" phldr="1"/>
      <dgm:spPr/>
      <dgm:t>
        <a:bodyPr/>
        <a:lstStyle/>
        <a:p>
          <a:endParaRPr lang="en-US"/>
        </a:p>
      </dgm:t>
    </dgm:pt>
    <dgm:pt modelId="{40648733-0A0E-44B1-B31B-FBFF267253BF}">
      <dgm:prSet custT="1"/>
      <dgm:spPr/>
      <dgm:t>
        <a:bodyPr/>
        <a:lstStyle/>
        <a:p>
          <a:pPr>
            <a:lnSpc>
              <a:spcPct val="100000"/>
            </a:lnSpc>
          </a:pPr>
          <a:r>
            <a:rPr lang="it-IT" sz="2000" b="1" dirty="0" err="1">
              <a:latin typeface="+mn-lt"/>
            </a:rPr>
            <a:t>Investors</a:t>
          </a:r>
          <a:r>
            <a:rPr lang="it-IT" sz="2000" b="1" dirty="0">
              <a:latin typeface="+mn-lt"/>
            </a:rPr>
            <a:t> Relations: </a:t>
          </a:r>
        </a:p>
        <a:p>
          <a:pPr>
            <a:lnSpc>
              <a:spcPct val="100000"/>
            </a:lnSpc>
          </a:pPr>
          <a:r>
            <a:rPr lang="it-IT" sz="2000" dirty="0">
              <a:latin typeface="+mn-lt"/>
            </a:rPr>
            <a:t>Lorenzo Coppini-CEO </a:t>
          </a:r>
        </a:p>
        <a:p>
          <a:pPr>
            <a:lnSpc>
              <a:spcPct val="100000"/>
            </a:lnSpc>
          </a:pPr>
          <a:r>
            <a:rPr lang="it-IT" sz="2000" dirty="0">
              <a:latin typeface="+mn-lt"/>
            </a:rPr>
            <a:t>Francesco Spapperi-CFO </a:t>
          </a:r>
        </a:p>
        <a:p>
          <a:pPr>
            <a:lnSpc>
              <a:spcPct val="100000"/>
            </a:lnSpc>
          </a:pPr>
          <a:r>
            <a:rPr lang="it-IT" sz="2000" dirty="0">
              <a:latin typeface="+mn-lt"/>
            </a:rPr>
            <a:t>Davide Norelli-Controller</a:t>
          </a:r>
          <a:endParaRPr lang="en-US" sz="2000" dirty="0">
            <a:latin typeface="+mn-lt"/>
          </a:endParaRPr>
        </a:p>
      </dgm:t>
    </dgm:pt>
    <dgm:pt modelId="{14E08D3B-5B5E-41AF-9812-264260056502}" type="parTrans" cxnId="{1F4ADF4C-83CC-4BCC-81E2-18AC3132CEE9}">
      <dgm:prSet/>
      <dgm:spPr/>
      <dgm:t>
        <a:bodyPr/>
        <a:lstStyle/>
        <a:p>
          <a:endParaRPr lang="en-US" sz="2000">
            <a:latin typeface="+mn-lt"/>
          </a:endParaRPr>
        </a:p>
      </dgm:t>
    </dgm:pt>
    <dgm:pt modelId="{B8BEDDE2-C746-4870-A77B-7114E8D7AC00}" type="sibTrans" cxnId="{1F4ADF4C-83CC-4BCC-81E2-18AC3132CEE9}">
      <dgm:prSet/>
      <dgm:spPr/>
      <dgm:t>
        <a:bodyPr/>
        <a:lstStyle/>
        <a:p>
          <a:endParaRPr lang="en-US" sz="2000">
            <a:latin typeface="+mn-lt"/>
          </a:endParaRPr>
        </a:p>
      </dgm:t>
    </dgm:pt>
    <dgm:pt modelId="{08BEBD6F-B57D-458A-80B2-BE8025A5A497}">
      <dgm:prSet custT="1"/>
      <dgm:spPr/>
      <dgm:t>
        <a:bodyPr/>
        <a:lstStyle/>
        <a:p>
          <a:pPr marL="0" lvl="0" algn="ctr" defTabSz="889000">
            <a:lnSpc>
              <a:spcPct val="100000"/>
            </a:lnSpc>
            <a:spcBef>
              <a:spcPct val="0"/>
            </a:spcBef>
            <a:spcAft>
              <a:spcPct val="35000"/>
            </a:spcAft>
            <a:buNone/>
          </a:pPr>
          <a:r>
            <a:rPr lang="it-IT" sz="2000" b="1" kern="1200" dirty="0">
              <a:solidFill>
                <a:srgbClr val="000E2C">
                  <a:hueOff val="0"/>
                  <a:satOff val="0"/>
                  <a:lumOff val="0"/>
                  <a:alphaOff val="0"/>
                </a:srgbClr>
              </a:solidFill>
              <a:latin typeface="Calibri"/>
              <a:ea typeface="+mn-ea"/>
              <a:cs typeface="+mn-cs"/>
            </a:rPr>
            <a:t>E-mail:</a:t>
          </a:r>
        </a:p>
        <a:p>
          <a:pPr marL="0" lvl="0" algn="ctr" defTabSz="889000">
            <a:lnSpc>
              <a:spcPct val="100000"/>
            </a:lnSpc>
            <a:spcBef>
              <a:spcPct val="0"/>
            </a:spcBef>
            <a:spcAft>
              <a:spcPct val="35000"/>
            </a:spcAft>
            <a:buNone/>
          </a:pPr>
          <a:r>
            <a:rPr lang="it-IT" sz="2000" b="0" kern="1200" dirty="0">
              <a:solidFill>
                <a:srgbClr val="000E2C">
                  <a:hueOff val="0"/>
                  <a:satOff val="0"/>
                  <a:lumOff val="0"/>
                  <a:alphaOff val="0"/>
                </a:srgbClr>
              </a:solidFill>
              <a:latin typeface="Calibri"/>
              <a:ea typeface="+mn-ea"/>
              <a:cs typeface="+mn-cs"/>
            </a:rPr>
            <a:t>investors@bcspeakers.com</a:t>
          </a:r>
          <a:endParaRPr lang="en-US" sz="2000" b="0" kern="1200" dirty="0">
            <a:solidFill>
              <a:srgbClr val="000E2C">
                <a:hueOff val="0"/>
                <a:satOff val="0"/>
                <a:lumOff val="0"/>
                <a:alphaOff val="0"/>
              </a:srgbClr>
            </a:solidFill>
            <a:latin typeface="Calibri"/>
            <a:ea typeface="+mn-ea"/>
            <a:cs typeface="+mn-cs"/>
          </a:endParaRPr>
        </a:p>
      </dgm:t>
    </dgm:pt>
    <dgm:pt modelId="{FE2AF494-FE76-4A84-BCA0-FC07F2642006}" type="parTrans" cxnId="{8BB05D3A-FEA5-4E27-9AA8-CEAD02655E6E}">
      <dgm:prSet/>
      <dgm:spPr/>
      <dgm:t>
        <a:bodyPr/>
        <a:lstStyle/>
        <a:p>
          <a:endParaRPr lang="en-US" sz="2000">
            <a:latin typeface="+mn-lt"/>
          </a:endParaRPr>
        </a:p>
      </dgm:t>
    </dgm:pt>
    <dgm:pt modelId="{F9A397FA-A275-4F63-910D-64021D8515DB}" type="sibTrans" cxnId="{8BB05D3A-FEA5-4E27-9AA8-CEAD02655E6E}">
      <dgm:prSet/>
      <dgm:spPr/>
      <dgm:t>
        <a:bodyPr/>
        <a:lstStyle/>
        <a:p>
          <a:endParaRPr lang="en-US" sz="2000">
            <a:latin typeface="+mn-lt"/>
          </a:endParaRPr>
        </a:p>
      </dgm:t>
    </dgm:pt>
    <dgm:pt modelId="{42BC0209-C26F-4539-960E-0B985E75434E}">
      <dgm:prSet custT="1"/>
      <dgm:spPr>
        <a:noFill/>
        <a:ln>
          <a:noFill/>
        </a:ln>
        <a:effectLst/>
      </dgm:spPr>
      <dgm:t>
        <a:bodyPr spcFirstLastPara="0" vert="horz" wrap="square" lIns="0" tIns="0" rIns="0" bIns="0" numCol="1" spcCol="1270" anchor="t" anchorCtr="0"/>
        <a:lstStyle/>
        <a:p>
          <a:pPr marL="0" lvl="0" algn="ctr" defTabSz="889000">
            <a:lnSpc>
              <a:spcPct val="100000"/>
            </a:lnSpc>
            <a:spcBef>
              <a:spcPct val="0"/>
            </a:spcBef>
            <a:spcAft>
              <a:spcPct val="35000"/>
            </a:spcAft>
            <a:buNone/>
          </a:pPr>
          <a:r>
            <a:rPr lang="it-IT" sz="2000" b="1" kern="1200" dirty="0">
              <a:solidFill>
                <a:srgbClr val="000E2C">
                  <a:hueOff val="0"/>
                  <a:satOff val="0"/>
                  <a:lumOff val="0"/>
                  <a:alphaOff val="0"/>
                </a:srgbClr>
              </a:solidFill>
              <a:latin typeface="Calibri"/>
              <a:ea typeface="+mn-ea"/>
              <a:cs typeface="+mn-cs"/>
            </a:rPr>
            <a:t>Office:</a:t>
          </a:r>
        </a:p>
        <a:p>
          <a:pPr marL="0" lvl="0" algn="ctr" defTabSz="889000">
            <a:lnSpc>
              <a:spcPct val="100000"/>
            </a:lnSpc>
            <a:spcBef>
              <a:spcPct val="0"/>
            </a:spcBef>
            <a:spcAft>
              <a:spcPct val="35000"/>
            </a:spcAft>
            <a:buNone/>
          </a:pPr>
          <a:r>
            <a:rPr lang="it-IT" sz="2000" b="0" kern="1200" dirty="0">
              <a:solidFill>
                <a:srgbClr val="000E2C">
                  <a:hueOff val="0"/>
                  <a:satOff val="0"/>
                  <a:lumOff val="0"/>
                  <a:alphaOff val="0"/>
                </a:srgbClr>
              </a:solidFill>
              <a:latin typeface="Calibri"/>
              <a:ea typeface="+mn-ea"/>
              <a:cs typeface="+mn-cs"/>
            </a:rPr>
            <a:t>Via </a:t>
          </a:r>
          <a:r>
            <a:rPr lang="it-IT" sz="2000" b="0" kern="1200" dirty="0" err="1">
              <a:solidFill>
                <a:srgbClr val="000E2C">
                  <a:hueOff val="0"/>
                  <a:satOff val="0"/>
                  <a:lumOff val="0"/>
                  <a:alphaOff val="0"/>
                </a:srgbClr>
              </a:solidFill>
              <a:latin typeface="Calibri"/>
              <a:ea typeface="+mn-ea"/>
              <a:cs typeface="+mn-cs"/>
            </a:rPr>
            <a:t>Poggiomoro</a:t>
          </a:r>
          <a:r>
            <a:rPr lang="it-IT" sz="2000" b="0" kern="1200" dirty="0">
              <a:solidFill>
                <a:srgbClr val="000E2C">
                  <a:hueOff val="0"/>
                  <a:satOff val="0"/>
                  <a:lumOff val="0"/>
                  <a:alphaOff val="0"/>
                </a:srgbClr>
              </a:solidFill>
              <a:latin typeface="Calibri"/>
              <a:ea typeface="+mn-ea"/>
              <a:cs typeface="+mn-cs"/>
            </a:rPr>
            <a:t>, 1 – Vallina, Bagno a Ripoli (FI), 50012, </a:t>
          </a:r>
          <a:r>
            <a:rPr lang="it-IT" sz="2000" b="0" kern="1200" dirty="0" err="1">
              <a:solidFill>
                <a:srgbClr val="000E2C">
                  <a:hueOff val="0"/>
                  <a:satOff val="0"/>
                  <a:lumOff val="0"/>
                  <a:alphaOff val="0"/>
                </a:srgbClr>
              </a:solidFill>
              <a:latin typeface="Calibri"/>
              <a:ea typeface="+mn-ea"/>
              <a:cs typeface="+mn-cs"/>
            </a:rPr>
            <a:t>Italy</a:t>
          </a:r>
          <a:r>
            <a:rPr lang="it-IT" sz="2000" b="0" kern="1200" dirty="0">
              <a:solidFill>
                <a:srgbClr val="000E2C">
                  <a:hueOff val="0"/>
                  <a:satOff val="0"/>
                  <a:lumOff val="0"/>
                  <a:alphaOff val="0"/>
                </a:srgbClr>
              </a:solidFill>
              <a:latin typeface="Calibri"/>
              <a:ea typeface="+mn-ea"/>
              <a:cs typeface="+mn-cs"/>
            </a:rPr>
            <a:t> </a:t>
          </a:r>
        </a:p>
        <a:p>
          <a:pPr marL="0" lvl="0" algn="ctr" defTabSz="889000">
            <a:lnSpc>
              <a:spcPct val="100000"/>
            </a:lnSpc>
            <a:spcBef>
              <a:spcPct val="0"/>
            </a:spcBef>
            <a:spcAft>
              <a:spcPct val="35000"/>
            </a:spcAft>
            <a:buNone/>
          </a:pPr>
          <a:r>
            <a:rPr lang="it-IT" sz="2000" b="0" kern="1200" dirty="0">
              <a:solidFill>
                <a:srgbClr val="000E2C">
                  <a:hueOff val="0"/>
                  <a:satOff val="0"/>
                  <a:lumOff val="0"/>
                  <a:alphaOff val="0"/>
                </a:srgbClr>
              </a:solidFill>
              <a:latin typeface="Calibri"/>
              <a:ea typeface="+mn-ea"/>
              <a:cs typeface="+mn-cs"/>
            </a:rPr>
            <a:t>Phone: +39 055 6572303</a:t>
          </a:r>
          <a:endParaRPr lang="en-US" sz="2000" b="0" kern="1200" dirty="0">
            <a:solidFill>
              <a:srgbClr val="000E2C">
                <a:hueOff val="0"/>
                <a:satOff val="0"/>
                <a:lumOff val="0"/>
                <a:alphaOff val="0"/>
              </a:srgbClr>
            </a:solidFill>
            <a:latin typeface="Calibri"/>
            <a:ea typeface="+mn-ea"/>
            <a:cs typeface="+mn-cs"/>
          </a:endParaRPr>
        </a:p>
      </dgm:t>
    </dgm:pt>
    <dgm:pt modelId="{50730068-BC13-4D6E-A43D-5590D2211843}" type="sibTrans" cxnId="{5569145E-9612-4A83-B2F5-A6D5E6F5534A}">
      <dgm:prSet/>
      <dgm:spPr/>
      <dgm:t>
        <a:bodyPr/>
        <a:lstStyle/>
        <a:p>
          <a:endParaRPr lang="en-US" sz="2000">
            <a:latin typeface="+mn-lt"/>
          </a:endParaRPr>
        </a:p>
      </dgm:t>
    </dgm:pt>
    <dgm:pt modelId="{1A9F4F38-E9B3-4C29-810F-7A53F162EF7C}" type="parTrans" cxnId="{5569145E-9612-4A83-B2F5-A6D5E6F5534A}">
      <dgm:prSet/>
      <dgm:spPr/>
      <dgm:t>
        <a:bodyPr/>
        <a:lstStyle/>
        <a:p>
          <a:endParaRPr lang="en-US" sz="2000">
            <a:latin typeface="+mn-lt"/>
          </a:endParaRPr>
        </a:p>
      </dgm:t>
    </dgm:pt>
    <dgm:pt modelId="{0F8B7291-AC05-4AE1-99EE-25A537F50252}" type="pres">
      <dgm:prSet presAssocID="{A6681917-BAAB-45E3-9896-D71976208D0C}" presName="root" presStyleCnt="0">
        <dgm:presLayoutVars>
          <dgm:dir/>
          <dgm:resizeHandles val="exact"/>
        </dgm:presLayoutVars>
      </dgm:prSet>
      <dgm:spPr/>
    </dgm:pt>
    <dgm:pt modelId="{133FCEEF-6C2B-4F64-9306-BFC4D6110117}" type="pres">
      <dgm:prSet presAssocID="{40648733-0A0E-44B1-B31B-FBFF267253BF}" presName="compNode" presStyleCnt="0"/>
      <dgm:spPr/>
    </dgm:pt>
    <dgm:pt modelId="{F82A79D9-7C46-4D7E-9550-A350AA0C5F70}" type="pres">
      <dgm:prSet presAssocID="{40648733-0A0E-44B1-B31B-FBFF267253BF}" presName="iconRect" presStyleLbl="node1" presStyleIdx="0" presStyleCnt="3" custLinFactNeighborX="821" custLinFactNeighborY="-3058"/>
      <dgm:spPr>
        <a:noFill/>
      </dgm:spPr>
    </dgm:pt>
    <dgm:pt modelId="{4EDB7A65-8D70-4786-B171-01FE8A43031A}" type="pres">
      <dgm:prSet presAssocID="{40648733-0A0E-44B1-B31B-FBFF267253BF}" presName="spaceRect" presStyleCnt="0"/>
      <dgm:spPr/>
    </dgm:pt>
    <dgm:pt modelId="{A7EC5883-EF62-49DD-86C5-ADDD87632F77}" type="pres">
      <dgm:prSet presAssocID="{40648733-0A0E-44B1-B31B-FBFF267253BF}" presName="textRect" presStyleLbl="revTx" presStyleIdx="0" presStyleCnt="3" custScaleY="110394" custLinFactNeighborX="21" custLinFactNeighborY="6554">
        <dgm:presLayoutVars>
          <dgm:chMax val="1"/>
          <dgm:chPref val="1"/>
        </dgm:presLayoutVars>
      </dgm:prSet>
      <dgm:spPr/>
    </dgm:pt>
    <dgm:pt modelId="{5AF81CA1-C5ED-4ECF-8D20-985599733F21}" type="pres">
      <dgm:prSet presAssocID="{B8BEDDE2-C746-4870-A77B-7114E8D7AC00}" presName="sibTrans" presStyleCnt="0"/>
      <dgm:spPr/>
    </dgm:pt>
    <dgm:pt modelId="{92858711-DD4B-4A5E-977C-54CDF3990C72}" type="pres">
      <dgm:prSet presAssocID="{42BC0209-C26F-4539-960E-0B985E75434E}" presName="compNode" presStyleCnt="0"/>
      <dgm:spPr/>
    </dgm:pt>
    <dgm:pt modelId="{84BD48AB-E892-4202-91AB-C15EB8348E12}" type="pres">
      <dgm:prSet presAssocID="{42BC0209-C26F-4539-960E-0B985E75434E}" presName="iconRect" presStyleLbl="node1" presStyleIdx="1" presStyleCnt="3"/>
      <dgm:spPr>
        <a:noFill/>
      </dgm:spPr>
    </dgm:pt>
    <dgm:pt modelId="{9439A508-579A-4935-A153-7A4C52DA199C}" type="pres">
      <dgm:prSet presAssocID="{42BC0209-C26F-4539-960E-0B985E75434E}" presName="spaceRect" presStyleCnt="0"/>
      <dgm:spPr/>
    </dgm:pt>
    <dgm:pt modelId="{14BCC9B9-5707-42AC-A50E-62294690A071}" type="pres">
      <dgm:prSet presAssocID="{42BC0209-C26F-4539-960E-0B985E75434E}" presName="textRect" presStyleLbl="revTx" presStyleIdx="1" presStyleCnt="3">
        <dgm:presLayoutVars>
          <dgm:chMax val="1"/>
          <dgm:chPref val="1"/>
        </dgm:presLayoutVars>
      </dgm:prSet>
      <dgm:spPr>
        <a:xfrm>
          <a:off x="5585689" y="3491990"/>
          <a:ext cx="4378010" cy="1575000"/>
        </a:xfrm>
        <a:prstGeom prst="rect">
          <a:avLst/>
        </a:prstGeom>
      </dgm:spPr>
    </dgm:pt>
    <dgm:pt modelId="{FFE3962D-B4FD-4E9D-8001-1411230207CB}" type="pres">
      <dgm:prSet presAssocID="{50730068-BC13-4D6E-A43D-5590D2211843}" presName="sibTrans" presStyleCnt="0"/>
      <dgm:spPr/>
    </dgm:pt>
    <dgm:pt modelId="{5BA71450-C982-4C06-8A87-547336ABC11D}" type="pres">
      <dgm:prSet presAssocID="{08BEBD6F-B57D-458A-80B2-BE8025A5A497}" presName="compNode" presStyleCnt="0"/>
      <dgm:spPr/>
    </dgm:pt>
    <dgm:pt modelId="{077971AA-9210-4370-AC78-CD93641A357D}" type="pres">
      <dgm:prSet presAssocID="{08BEBD6F-B57D-458A-80B2-BE8025A5A497}" presName="iconRect" presStyleLbl="node1" presStyleIdx="2" presStyleCnt="3"/>
      <dgm:spPr>
        <a:noFill/>
      </dgm:spPr>
    </dgm:pt>
    <dgm:pt modelId="{DACC9A2B-FC68-4A40-8BAC-1B1C0AB3D01A}" type="pres">
      <dgm:prSet presAssocID="{08BEBD6F-B57D-458A-80B2-BE8025A5A497}" presName="spaceRect" presStyleCnt="0"/>
      <dgm:spPr/>
    </dgm:pt>
    <dgm:pt modelId="{68BE5DD4-609F-408F-86CA-0CCE98ADDE1A}" type="pres">
      <dgm:prSet presAssocID="{08BEBD6F-B57D-458A-80B2-BE8025A5A497}" presName="textRect" presStyleLbl="revTx" presStyleIdx="2" presStyleCnt="3" custScaleX="79525">
        <dgm:presLayoutVars>
          <dgm:chMax val="1"/>
          <dgm:chPref val="1"/>
        </dgm:presLayoutVars>
      </dgm:prSet>
      <dgm:spPr/>
    </dgm:pt>
  </dgm:ptLst>
  <dgm:cxnLst>
    <dgm:cxn modelId="{8BB05D3A-FEA5-4E27-9AA8-CEAD02655E6E}" srcId="{A6681917-BAAB-45E3-9896-D71976208D0C}" destId="{08BEBD6F-B57D-458A-80B2-BE8025A5A497}" srcOrd="2" destOrd="0" parTransId="{FE2AF494-FE76-4A84-BCA0-FC07F2642006}" sibTransId="{F9A397FA-A275-4F63-910D-64021D8515DB}"/>
    <dgm:cxn modelId="{5569145E-9612-4A83-B2F5-A6D5E6F5534A}" srcId="{A6681917-BAAB-45E3-9896-D71976208D0C}" destId="{42BC0209-C26F-4539-960E-0B985E75434E}" srcOrd="1" destOrd="0" parTransId="{1A9F4F38-E9B3-4C29-810F-7A53F162EF7C}" sibTransId="{50730068-BC13-4D6E-A43D-5590D2211843}"/>
    <dgm:cxn modelId="{FB33E943-FA36-468F-ACEA-C2C63DE33411}" type="presOf" srcId="{42BC0209-C26F-4539-960E-0B985E75434E}" destId="{14BCC9B9-5707-42AC-A50E-62294690A071}" srcOrd="0" destOrd="0" presId="urn:microsoft.com/office/officeart/2018/2/layout/IconLabelList"/>
    <dgm:cxn modelId="{1F4ADF4C-83CC-4BCC-81E2-18AC3132CEE9}" srcId="{A6681917-BAAB-45E3-9896-D71976208D0C}" destId="{40648733-0A0E-44B1-B31B-FBFF267253BF}" srcOrd="0" destOrd="0" parTransId="{14E08D3B-5B5E-41AF-9812-264260056502}" sibTransId="{B8BEDDE2-C746-4870-A77B-7114E8D7AC00}"/>
    <dgm:cxn modelId="{4E38D9AE-EFA6-4F88-968D-446E540B6082}" type="presOf" srcId="{A6681917-BAAB-45E3-9896-D71976208D0C}" destId="{0F8B7291-AC05-4AE1-99EE-25A537F50252}" srcOrd="0" destOrd="0" presId="urn:microsoft.com/office/officeart/2018/2/layout/IconLabelList"/>
    <dgm:cxn modelId="{0DEAA0DF-B3D8-467E-B2CA-876C627B1EE7}" type="presOf" srcId="{40648733-0A0E-44B1-B31B-FBFF267253BF}" destId="{A7EC5883-EF62-49DD-86C5-ADDD87632F77}" srcOrd="0" destOrd="0" presId="urn:microsoft.com/office/officeart/2018/2/layout/IconLabelList"/>
    <dgm:cxn modelId="{F8D62AFB-562D-4948-8C6F-58E6374A3777}" type="presOf" srcId="{08BEBD6F-B57D-458A-80B2-BE8025A5A497}" destId="{68BE5DD4-609F-408F-86CA-0CCE98ADDE1A}" srcOrd="0" destOrd="0" presId="urn:microsoft.com/office/officeart/2018/2/layout/IconLabelList"/>
    <dgm:cxn modelId="{D9DF3FB1-BF7B-49FB-B327-B1FD67C6C7EF}" type="presParOf" srcId="{0F8B7291-AC05-4AE1-99EE-25A537F50252}" destId="{133FCEEF-6C2B-4F64-9306-BFC4D6110117}" srcOrd="0" destOrd="0" presId="urn:microsoft.com/office/officeart/2018/2/layout/IconLabelList"/>
    <dgm:cxn modelId="{BE35B4ED-339A-481E-AC12-BF120F1420BC}" type="presParOf" srcId="{133FCEEF-6C2B-4F64-9306-BFC4D6110117}" destId="{F82A79D9-7C46-4D7E-9550-A350AA0C5F70}" srcOrd="0" destOrd="0" presId="urn:microsoft.com/office/officeart/2018/2/layout/IconLabelList"/>
    <dgm:cxn modelId="{1677CE09-336C-4FB7-BBAA-C5A67E979F0A}" type="presParOf" srcId="{133FCEEF-6C2B-4F64-9306-BFC4D6110117}" destId="{4EDB7A65-8D70-4786-B171-01FE8A43031A}" srcOrd="1" destOrd="0" presId="urn:microsoft.com/office/officeart/2018/2/layout/IconLabelList"/>
    <dgm:cxn modelId="{F31A5BFE-1567-436E-B11B-9EB5A18D745E}" type="presParOf" srcId="{133FCEEF-6C2B-4F64-9306-BFC4D6110117}" destId="{A7EC5883-EF62-49DD-86C5-ADDD87632F77}" srcOrd="2" destOrd="0" presId="urn:microsoft.com/office/officeart/2018/2/layout/IconLabelList"/>
    <dgm:cxn modelId="{26B5E77F-D151-4DE0-B84B-CDCF0BB55F9D}" type="presParOf" srcId="{0F8B7291-AC05-4AE1-99EE-25A537F50252}" destId="{5AF81CA1-C5ED-4ECF-8D20-985599733F21}" srcOrd="1" destOrd="0" presId="urn:microsoft.com/office/officeart/2018/2/layout/IconLabelList"/>
    <dgm:cxn modelId="{8B7EBF1C-71A3-4731-BA5D-1A5B3A724860}" type="presParOf" srcId="{0F8B7291-AC05-4AE1-99EE-25A537F50252}" destId="{92858711-DD4B-4A5E-977C-54CDF3990C72}" srcOrd="2" destOrd="0" presId="urn:microsoft.com/office/officeart/2018/2/layout/IconLabelList"/>
    <dgm:cxn modelId="{3588C2E6-C6FA-48AA-98F4-8E1EFCEF602C}" type="presParOf" srcId="{92858711-DD4B-4A5E-977C-54CDF3990C72}" destId="{84BD48AB-E892-4202-91AB-C15EB8348E12}" srcOrd="0" destOrd="0" presId="urn:microsoft.com/office/officeart/2018/2/layout/IconLabelList"/>
    <dgm:cxn modelId="{9395A32D-FEF0-40C8-8D61-31E9F4535873}" type="presParOf" srcId="{92858711-DD4B-4A5E-977C-54CDF3990C72}" destId="{9439A508-579A-4935-A153-7A4C52DA199C}" srcOrd="1" destOrd="0" presId="urn:microsoft.com/office/officeart/2018/2/layout/IconLabelList"/>
    <dgm:cxn modelId="{C9B7024E-A81A-4965-ABC0-BB81C722BAF2}" type="presParOf" srcId="{92858711-DD4B-4A5E-977C-54CDF3990C72}" destId="{14BCC9B9-5707-42AC-A50E-62294690A071}" srcOrd="2" destOrd="0" presId="urn:microsoft.com/office/officeart/2018/2/layout/IconLabelList"/>
    <dgm:cxn modelId="{1B42906A-6FFB-4C61-862B-A01688AE8C74}" type="presParOf" srcId="{0F8B7291-AC05-4AE1-99EE-25A537F50252}" destId="{FFE3962D-B4FD-4E9D-8001-1411230207CB}" srcOrd="3" destOrd="0" presId="urn:microsoft.com/office/officeart/2018/2/layout/IconLabelList"/>
    <dgm:cxn modelId="{88B9605A-22BA-4234-95B5-6E5BE28FA3C9}" type="presParOf" srcId="{0F8B7291-AC05-4AE1-99EE-25A537F50252}" destId="{5BA71450-C982-4C06-8A87-547336ABC11D}" srcOrd="4" destOrd="0" presId="urn:microsoft.com/office/officeart/2018/2/layout/IconLabelList"/>
    <dgm:cxn modelId="{7B6D851B-F33A-4D37-8810-3852F13D4563}" type="presParOf" srcId="{5BA71450-C982-4C06-8A87-547336ABC11D}" destId="{077971AA-9210-4370-AC78-CD93641A357D}" srcOrd="0" destOrd="0" presId="urn:microsoft.com/office/officeart/2018/2/layout/IconLabelList"/>
    <dgm:cxn modelId="{B63737BF-E6C9-4FE5-8A7F-61281CFEA82B}" type="presParOf" srcId="{5BA71450-C982-4C06-8A87-547336ABC11D}" destId="{DACC9A2B-FC68-4A40-8BAC-1B1C0AB3D01A}" srcOrd="1" destOrd="0" presId="urn:microsoft.com/office/officeart/2018/2/layout/IconLabelList"/>
    <dgm:cxn modelId="{EEB460FD-06B2-4AF1-9FB6-5BE89CD2DC87}" type="presParOf" srcId="{5BA71450-C982-4C06-8A87-547336ABC11D}" destId="{68BE5DD4-609F-408F-86CA-0CCE98ADDE1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9A3C6-7B26-44B0-B3DE-B6358C95143D}">
      <dsp:nvSpPr>
        <dsp:cNvPr id="0" name=""/>
        <dsp:cNvSpPr/>
      </dsp:nvSpPr>
      <dsp:spPr>
        <a:xfrm>
          <a:off x="686828" y="0"/>
          <a:ext cx="7784051" cy="659731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D86EB2-82A3-4716-81C7-323EDC9DB15A}">
      <dsp:nvSpPr>
        <dsp:cNvPr id="0" name=""/>
        <dsp:cNvSpPr/>
      </dsp:nvSpPr>
      <dsp:spPr>
        <a:xfrm>
          <a:off x="0" y="1979195"/>
          <a:ext cx="2747312" cy="2638927"/>
        </a:xfrm>
        <a:prstGeom prst="roundRect">
          <a:avLst/>
        </a:prstGeom>
        <a:solidFill>
          <a:schemeClr val="bg1"/>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chemeClr val="tx1"/>
              </a:solidFill>
            </a:rPr>
            <a:t>REVENUES 2023</a:t>
          </a:r>
        </a:p>
        <a:p>
          <a:pPr marL="0" lvl="0" indent="0" algn="ctr" defTabSz="889000">
            <a:lnSpc>
              <a:spcPct val="90000"/>
            </a:lnSpc>
            <a:spcBef>
              <a:spcPct val="0"/>
            </a:spcBef>
            <a:spcAft>
              <a:spcPct val="35000"/>
            </a:spcAft>
            <a:buNone/>
          </a:pPr>
          <a:r>
            <a:rPr lang="it-IT" sz="2000" b="1" kern="1200" dirty="0">
              <a:solidFill>
                <a:schemeClr val="tx1"/>
              </a:solidFill>
            </a:rPr>
            <a:t>€ 94.02M</a:t>
          </a:r>
        </a:p>
        <a:p>
          <a:pPr marL="0" lvl="0" indent="0" algn="ctr" defTabSz="889000">
            <a:lnSpc>
              <a:spcPct val="90000"/>
            </a:lnSpc>
            <a:spcBef>
              <a:spcPct val="0"/>
            </a:spcBef>
            <a:spcAft>
              <a:spcPct val="35000"/>
            </a:spcAft>
            <a:buNone/>
          </a:pPr>
          <a:r>
            <a:rPr lang="it-IT" sz="1600" kern="1200" dirty="0">
              <a:solidFill>
                <a:schemeClr val="bg1">
                  <a:lumMod val="50000"/>
                </a:schemeClr>
              </a:solidFill>
            </a:rPr>
            <a:t>+14.5% vs 2022</a:t>
          </a:r>
        </a:p>
      </dsp:txBody>
      <dsp:txXfrm>
        <a:off x="128822" y="2108017"/>
        <a:ext cx="2489668" cy="2381283"/>
      </dsp:txXfrm>
    </dsp:sp>
    <dsp:sp modelId="{DDA2E2AD-9541-4952-965B-E9DD9EE4AB5E}">
      <dsp:nvSpPr>
        <dsp:cNvPr id="0" name=""/>
        <dsp:cNvSpPr/>
      </dsp:nvSpPr>
      <dsp:spPr>
        <a:xfrm>
          <a:off x="3205197" y="1979195"/>
          <a:ext cx="2747312" cy="2638927"/>
        </a:xfrm>
        <a:prstGeom prst="roundRect">
          <a:avLst/>
        </a:prstGeom>
        <a:solidFill>
          <a:schemeClr val="bg1"/>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chemeClr val="tx1"/>
              </a:solidFill>
            </a:rPr>
            <a:t>EBITDA MARGIN </a:t>
          </a:r>
        </a:p>
        <a:p>
          <a:pPr marL="0" lvl="0" indent="0" algn="ctr" defTabSz="889000">
            <a:lnSpc>
              <a:spcPct val="90000"/>
            </a:lnSpc>
            <a:spcBef>
              <a:spcPct val="0"/>
            </a:spcBef>
            <a:spcAft>
              <a:spcPct val="35000"/>
            </a:spcAft>
            <a:buNone/>
          </a:pPr>
          <a:r>
            <a:rPr lang="it-IT" sz="2000" b="1" kern="1200" dirty="0">
              <a:solidFill>
                <a:schemeClr val="tx1"/>
              </a:solidFill>
            </a:rPr>
            <a:t>23%</a:t>
          </a:r>
        </a:p>
      </dsp:txBody>
      <dsp:txXfrm>
        <a:off x="3334019" y="2108017"/>
        <a:ext cx="2489668" cy="2381283"/>
      </dsp:txXfrm>
    </dsp:sp>
    <dsp:sp modelId="{3D71FBF7-836A-4D28-8C63-FEE95FBBE8C4}">
      <dsp:nvSpPr>
        <dsp:cNvPr id="0" name=""/>
        <dsp:cNvSpPr/>
      </dsp:nvSpPr>
      <dsp:spPr>
        <a:xfrm>
          <a:off x="6410395" y="1979195"/>
          <a:ext cx="2747312" cy="2638927"/>
        </a:xfrm>
        <a:prstGeom prst="roundRect">
          <a:avLst/>
        </a:prstGeom>
        <a:solidFill>
          <a:schemeClr val="bg1"/>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chemeClr val="tx1"/>
              </a:solidFill>
            </a:rPr>
            <a:t>ORDER BACK LOG</a:t>
          </a:r>
        </a:p>
        <a:p>
          <a:pPr marL="0" lvl="0" indent="0" algn="ctr" defTabSz="889000">
            <a:lnSpc>
              <a:spcPct val="90000"/>
            </a:lnSpc>
            <a:spcBef>
              <a:spcPct val="0"/>
            </a:spcBef>
            <a:spcAft>
              <a:spcPct val="35000"/>
            </a:spcAft>
            <a:buNone/>
          </a:pPr>
          <a:r>
            <a:rPr lang="it-IT" sz="2000" b="1" kern="1200" dirty="0">
              <a:solidFill>
                <a:schemeClr val="tx1"/>
              </a:solidFill>
            </a:rPr>
            <a:t>€ 21M</a:t>
          </a:r>
        </a:p>
      </dsp:txBody>
      <dsp:txXfrm>
        <a:off x="6539217" y="2108017"/>
        <a:ext cx="2489668" cy="23812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989304-E2F0-43EF-8C10-6F10727108C0}">
      <dsp:nvSpPr>
        <dsp:cNvPr id="0" name=""/>
        <dsp:cNvSpPr/>
      </dsp:nvSpPr>
      <dsp:spPr>
        <a:xfrm>
          <a:off x="2940297" y="319284"/>
          <a:ext cx="1715405" cy="1115013"/>
        </a:xfrm>
        <a:prstGeom prst="roundRect">
          <a:avLst/>
        </a:prstGeom>
        <a:solidFill>
          <a:prstClr val="white">
            <a:lumMod val="95000"/>
          </a:prstClr>
        </a:solidFill>
        <a:ln w="22225" cap="flat" cmpd="sng" algn="ctr">
          <a:solidFill>
            <a:srgbClr val="000E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solidFill>
                <a:srgbClr val="000E2C"/>
              </a:solidFill>
              <a:latin typeface="+mn-lt"/>
              <a:ea typeface="+mn-ea"/>
              <a:cs typeface="+mn-cs"/>
            </a:rPr>
            <a:t>Distribution </a:t>
          </a:r>
          <a:r>
            <a:rPr lang="it-IT" sz="2000" kern="1200" dirty="0" err="1">
              <a:solidFill>
                <a:srgbClr val="000E2C"/>
              </a:solidFill>
              <a:latin typeface="+mn-lt"/>
              <a:ea typeface="+mn-ea"/>
              <a:cs typeface="+mn-cs"/>
            </a:rPr>
            <a:t>channel</a:t>
          </a:r>
          <a:r>
            <a:rPr lang="it-IT" sz="2000" kern="1200" dirty="0">
              <a:solidFill>
                <a:srgbClr val="000E2C"/>
              </a:solidFill>
              <a:latin typeface="+mn-lt"/>
              <a:ea typeface="+mn-ea"/>
              <a:cs typeface="+mn-cs"/>
            </a:rPr>
            <a:t> </a:t>
          </a:r>
          <a:r>
            <a:rPr lang="it-IT" sz="2000" kern="1200" dirty="0" err="1">
              <a:solidFill>
                <a:srgbClr val="000E2C"/>
              </a:solidFill>
              <a:latin typeface="+mn-lt"/>
              <a:ea typeface="+mn-ea"/>
              <a:cs typeface="+mn-cs"/>
            </a:rPr>
            <a:t>synergies</a:t>
          </a:r>
          <a:endParaRPr lang="it-IT" sz="2000" kern="1200" dirty="0">
            <a:solidFill>
              <a:srgbClr val="000E2C"/>
            </a:solidFill>
            <a:latin typeface="+mn-lt"/>
            <a:ea typeface="+mn-ea"/>
            <a:cs typeface="+mn-cs"/>
          </a:endParaRPr>
        </a:p>
      </dsp:txBody>
      <dsp:txXfrm>
        <a:off x="2994727" y="373714"/>
        <a:ext cx="1606545" cy="1006153"/>
      </dsp:txXfrm>
    </dsp:sp>
    <dsp:sp modelId="{13177596-E5C2-4DA6-B858-F9B95994B65E}">
      <dsp:nvSpPr>
        <dsp:cNvPr id="0" name=""/>
        <dsp:cNvSpPr/>
      </dsp:nvSpPr>
      <dsp:spPr>
        <a:xfrm>
          <a:off x="1621905" y="1010025"/>
          <a:ext cx="5250767" cy="5250767"/>
        </a:xfrm>
        <a:custGeom>
          <a:avLst/>
          <a:gdLst/>
          <a:ahLst/>
          <a:cxnLst/>
          <a:rect l="0" t="0" r="0" b="0"/>
          <a:pathLst>
            <a:path>
              <a:moveTo>
                <a:pt x="3048544" y="34327"/>
              </a:moveTo>
              <a:arcTo wR="2625383" hR="2625383" stAng="16756526" swAng="1944080"/>
            </a:path>
          </a:pathLst>
        </a:custGeom>
        <a:noFill/>
        <a:ln w="9525"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 modelId="{FC5DCD57-0BA5-43B4-B3F5-B2117D8C2070}">
      <dsp:nvSpPr>
        <dsp:cNvPr id="0" name=""/>
        <dsp:cNvSpPr/>
      </dsp:nvSpPr>
      <dsp:spPr>
        <a:xfrm>
          <a:off x="5436362" y="1684452"/>
          <a:ext cx="1715405" cy="1115013"/>
        </a:xfrm>
        <a:prstGeom prst="roundRect">
          <a:avLst/>
        </a:prstGeom>
        <a:solidFill>
          <a:prstClr val="white">
            <a:lumMod val="95000"/>
          </a:prstClr>
        </a:solidFill>
        <a:ln w="22225" cap="flat" cmpd="sng" algn="ctr">
          <a:solidFill>
            <a:srgbClr val="000E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solidFill>
                <a:schemeClr val="tx1"/>
              </a:solidFill>
              <a:latin typeface="+mn-lt"/>
            </a:rPr>
            <a:t>Costs </a:t>
          </a:r>
          <a:r>
            <a:rPr lang="it-IT" sz="2000" kern="1200" dirty="0" err="1">
              <a:solidFill>
                <a:schemeClr val="tx1"/>
              </a:solidFill>
              <a:latin typeface="+mn-lt"/>
              <a:ea typeface="+mn-ea"/>
              <a:cs typeface="+mn-cs"/>
            </a:rPr>
            <a:t>synergies</a:t>
          </a:r>
          <a:endParaRPr lang="it-IT" sz="2000" kern="1200" dirty="0">
            <a:solidFill>
              <a:schemeClr val="tx1"/>
            </a:solidFill>
            <a:latin typeface="+mn-lt"/>
            <a:ea typeface="+mn-ea"/>
            <a:cs typeface="+mn-cs"/>
          </a:endParaRPr>
        </a:p>
      </dsp:txBody>
      <dsp:txXfrm>
        <a:off x="5490792" y="1738882"/>
        <a:ext cx="1606545" cy="1006153"/>
      </dsp:txXfrm>
    </dsp:sp>
    <dsp:sp modelId="{8F8D20B7-1672-4E13-8C96-3DF92BE956F1}">
      <dsp:nvSpPr>
        <dsp:cNvPr id="0" name=""/>
        <dsp:cNvSpPr/>
      </dsp:nvSpPr>
      <dsp:spPr>
        <a:xfrm>
          <a:off x="1228892" y="637245"/>
          <a:ext cx="5250767" cy="5250767"/>
        </a:xfrm>
        <a:custGeom>
          <a:avLst/>
          <a:gdLst/>
          <a:ahLst/>
          <a:cxnLst/>
          <a:rect l="0" t="0" r="0" b="0"/>
          <a:pathLst>
            <a:path>
              <a:moveTo>
                <a:pt x="5210904" y="2169616"/>
              </a:moveTo>
              <a:arcTo wR="2625383" hR="2625383" stAng="21000167" swAng="967258"/>
            </a:path>
          </a:pathLst>
        </a:custGeom>
        <a:noFill/>
        <a:ln w="9525"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 modelId="{9C88CCAD-B428-46CD-B202-0A6C7B667F6F}">
      <dsp:nvSpPr>
        <dsp:cNvPr id="0" name=""/>
        <dsp:cNvSpPr/>
      </dsp:nvSpPr>
      <dsp:spPr>
        <a:xfrm>
          <a:off x="5468139" y="3550161"/>
          <a:ext cx="1715405" cy="1115013"/>
        </a:xfrm>
        <a:prstGeom prst="roundRect">
          <a:avLst/>
        </a:prstGeom>
        <a:solidFill>
          <a:prstClr val="white">
            <a:lumMod val="95000"/>
          </a:prstClr>
        </a:solidFill>
        <a:ln w="22225" cap="flat" cmpd="sng" algn="ctr">
          <a:solidFill>
            <a:srgbClr val="000E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933450">
            <a:lnSpc>
              <a:spcPct val="90000"/>
            </a:lnSpc>
            <a:spcBef>
              <a:spcPct val="0"/>
            </a:spcBef>
            <a:spcAft>
              <a:spcPct val="35000"/>
            </a:spcAft>
            <a:buNone/>
          </a:pPr>
          <a:r>
            <a:rPr lang="it-IT" sz="2000" kern="1200" dirty="0">
              <a:solidFill>
                <a:srgbClr val="000E2C"/>
              </a:solidFill>
              <a:latin typeface="+mn-lt"/>
              <a:ea typeface="+mn-ea"/>
              <a:cs typeface="+mn-cs"/>
            </a:rPr>
            <a:t>OEM </a:t>
          </a:r>
          <a:r>
            <a:rPr lang="it-IT" sz="2000" kern="1200" dirty="0" err="1">
              <a:solidFill>
                <a:srgbClr val="000E2C"/>
              </a:solidFill>
              <a:latin typeface="+mn-lt"/>
              <a:ea typeface="+mn-ea"/>
              <a:cs typeface="+mn-cs"/>
            </a:rPr>
            <a:t>relationships</a:t>
          </a:r>
          <a:endParaRPr lang="it-IT" sz="2000" kern="1200" dirty="0">
            <a:solidFill>
              <a:srgbClr val="000E2C"/>
            </a:solidFill>
            <a:latin typeface="+mn-lt"/>
            <a:ea typeface="+mn-ea"/>
            <a:cs typeface="+mn-cs"/>
          </a:endParaRPr>
        </a:p>
      </dsp:txBody>
      <dsp:txXfrm>
        <a:off x="5522569" y="3604591"/>
        <a:ext cx="1606545" cy="1006153"/>
      </dsp:txXfrm>
    </dsp:sp>
    <dsp:sp modelId="{EA3E5B5A-4D8B-42E8-9DF3-E16F7458EC1C}">
      <dsp:nvSpPr>
        <dsp:cNvPr id="0" name=""/>
        <dsp:cNvSpPr/>
      </dsp:nvSpPr>
      <dsp:spPr>
        <a:xfrm>
          <a:off x="1673868" y="79416"/>
          <a:ext cx="5250767" cy="5250767"/>
        </a:xfrm>
        <a:custGeom>
          <a:avLst/>
          <a:gdLst/>
          <a:ahLst/>
          <a:cxnLst/>
          <a:rect l="0" t="0" r="0" b="0"/>
          <a:pathLst>
            <a:path>
              <a:moveTo>
                <a:pt x="4360228" y="4595905"/>
              </a:moveTo>
              <a:arcTo wR="2625383" hR="2625383" stAng="2918361" swAng="1993408"/>
            </a:path>
          </a:pathLst>
        </a:custGeom>
        <a:noFill/>
        <a:ln w="9525"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 modelId="{6196E3AC-F6FF-437C-B0AD-FDB41F1004DF}">
      <dsp:nvSpPr>
        <dsp:cNvPr id="0" name=""/>
        <dsp:cNvSpPr/>
      </dsp:nvSpPr>
      <dsp:spPr>
        <a:xfrm>
          <a:off x="2940297" y="4915307"/>
          <a:ext cx="1715405" cy="1115013"/>
        </a:xfrm>
        <a:prstGeom prst="roundRect">
          <a:avLst/>
        </a:prstGeom>
        <a:solidFill>
          <a:prstClr val="white">
            <a:lumMod val="95000"/>
          </a:prstClr>
        </a:solidFill>
        <a:ln w="22225" cap="flat" cmpd="sng" algn="ctr">
          <a:solidFill>
            <a:srgbClr val="000E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i="1" kern="1200" dirty="0" err="1">
              <a:solidFill>
                <a:schemeClr val="tx1"/>
              </a:solidFill>
              <a:latin typeface="+mn-lt"/>
            </a:rPr>
            <a:t>Pension</a:t>
          </a:r>
          <a:r>
            <a:rPr lang="it-IT" sz="2000" i="1" kern="1200" dirty="0">
              <a:solidFill>
                <a:schemeClr val="tx1"/>
              </a:solidFill>
              <a:latin typeface="+mn-lt"/>
            </a:rPr>
            <a:t> Fund</a:t>
          </a:r>
        </a:p>
        <a:p>
          <a:pPr marL="0" lvl="0" indent="0" algn="ctr" defTabSz="889000">
            <a:lnSpc>
              <a:spcPct val="90000"/>
            </a:lnSpc>
            <a:spcBef>
              <a:spcPct val="0"/>
            </a:spcBef>
            <a:spcAft>
              <a:spcPct val="35000"/>
            </a:spcAft>
            <a:buNone/>
          </a:pPr>
          <a:r>
            <a:rPr lang="it-IT" sz="2000" kern="1200" dirty="0" err="1">
              <a:solidFill>
                <a:srgbClr val="000E2C"/>
              </a:solidFill>
              <a:latin typeface="+mn-lt"/>
              <a:ea typeface="+mn-ea"/>
              <a:cs typeface="+mn-cs"/>
            </a:rPr>
            <a:t>closeout</a:t>
          </a:r>
          <a:endParaRPr lang="it-IT" sz="2000" kern="1200" dirty="0">
            <a:solidFill>
              <a:srgbClr val="000E2C"/>
            </a:solidFill>
            <a:latin typeface="+mn-lt"/>
            <a:ea typeface="+mn-ea"/>
            <a:cs typeface="+mn-cs"/>
          </a:endParaRPr>
        </a:p>
      </dsp:txBody>
      <dsp:txXfrm>
        <a:off x="2994727" y="4969737"/>
        <a:ext cx="1606545" cy="1006153"/>
      </dsp:txXfrm>
    </dsp:sp>
    <dsp:sp modelId="{F334AC50-8C43-4EC4-8568-A2B55D0A2830}">
      <dsp:nvSpPr>
        <dsp:cNvPr id="0" name=""/>
        <dsp:cNvSpPr/>
      </dsp:nvSpPr>
      <dsp:spPr>
        <a:xfrm>
          <a:off x="671363" y="79416"/>
          <a:ext cx="5250767" cy="5250767"/>
        </a:xfrm>
        <a:custGeom>
          <a:avLst/>
          <a:gdLst/>
          <a:ahLst/>
          <a:cxnLst/>
          <a:rect l="0" t="0" r="0" b="0"/>
          <a:pathLst>
            <a:path>
              <a:moveTo>
                <a:pt x="2253777" y="5224335"/>
              </a:moveTo>
              <a:arcTo wR="2625383" hR="2625383" stAng="5888231" swAng="1993408"/>
            </a:path>
          </a:pathLst>
        </a:custGeom>
        <a:noFill/>
        <a:ln w="9525"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 modelId="{9DDF6131-E687-4927-8E94-A0FA6A3394FC}">
      <dsp:nvSpPr>
        <dsp:cNvPr id="0" name=""/>
        <dsp:cNvSpPr/>
      </dsp:nvSpPr>
      <dsp:spPr>
        <a:xfrm>
          <a:off x="412454" y="3550161"/>
          <a:ext cx="1715405" cy="1115013"/>
        </a:xfrm>
        <a:prstGeom prst="roundRect">
          <a:avLst/>
        </a:prstGeom>
        <a:solidFill>
          <a:prstClr val="white">
            <a:lumMod val="95000"/>
          </a:prstClr>
        </a:solidFill>
        <a:ln w="22225" cap="flat" cmpd="sng" algn="ctr">
          <a:solidFill>
            <a:srgbClr val="000E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000" kern="1200" dirty="0">
              <a:solidFill>
                <a:srgbClr val="000E2C"/>
              </a:solidFill>
              <a:latin typeface="+mn-lt"/>
              <a:ea typeface="+mn-ea"/>
              <a:cs typeface="+mn-cs"/>
            </a:rPr>
            <a:t>Production monitoring</a:t>
          </a:r>
        </a:p>
      </dsp:txBody>
      <dsp:txXfrm>
        <a:off x="466884" y="3604591"/>
        <a:ext cx="1606545" cy="1006153"/>
      </dsp:txXfrm>
    </dsp:sp>
    <dsp:sp modelId="{BF77707D-09AB-42EC-97D6-6BE5D8914B75}">
      <dsp:nvSpPr>
        <dsp:cNvPr id="0" name=""/>
        <dsp:cNvSpPr/>
      </dsp:nvSpPr>
      <dsp:spPr>
        <a:xfrm>
          <a:off x="1092352" y="469480"/>
          <a:ext cx="5250767" cy="5250767"/>
        </a:xfrm>
        <a:custGeom>
          <a:avLst/>
          <a:gdLst/>
          <a:ahLst/>
          <a:cxnLst/>
          <a:rect l="0" t="0" r="0" b="0"/>
          <a:pathLst>
            <a:path>
              <a:moveTo>
                <a:pt x="38488" y="3073282"/>
              </a:moveTo>
              <a:arcTo wR="2625383" hR="2625383" stAng="10210626" swAng="967171"/>
            </a:path>
          </a:pathLst>
        </a:custGeom>
        <a:noFill/>
        <a:ln w="9525"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 modelId="{52E20DC3-1210-4D4D-8B61-DA225AA25373}">
      <dsp:nvSpPr>
        <dsp:cNvPr id="0" name=""/>
        <dsp:cNvSpPr/>
      </dsp:nvSpPr>
      <dsp:spPr>
        <a:xfrm>
          <a:off x="392989" y="1684446"/>
          <a:ext cx="1715405" cy="1115013"/>
        </a:xfrm>
        <a:prstGeom prst="roundRect">
          <a:avLst/>
        </a:prstGeom>
        <a:solidFill>
          <a:schemeClr val="bg1">
            <a:lumMod val="95000"/>
          </a:schemeClr>
        </a:solidFill>
        <a:ln w="2222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solidFill>
                <a:schemeClr val="tx1"/>
              </a:solidFill>
              <a:latin typeface="+mn-lt"/>
            </a:rPr>
            <a:t>Production </a:t>
          </a:r>
          <a:r>
            <a:rPr lang="it-IT" sz="2000" kern="1200" dirty="0" err="1">
              <a:solidFill>
                <a:schemeClr val="tx1"/>
              </a:solidFill>
              <a:latin typeface="+mn-lt"/>
            </a:rPr>
            <a:t>synergies</a:t>
          </a:r>
          <a:endParaRPr lang="it-IT" sz="2000" kern="1200" dirty="0">
            <a:solidFill>
              <a:schemeClr val="tx1"/>
            </a:solidFill>
            <a:latin typeface="+mn-lt"/>
          </a:endParaRPr>
        </a:p>
      </dsp:txBody>
      <dsp:txXfrm>
        <a:off x="447419" y="1738876"/>
        <a:ext cx="1606545" cy="1006153"/>
      </dsp:txXfrm>
    </dsp:sp>
    <dsp:sp modelId="{B4B24D2B-F049-4198-AC30-B195B8C4E867}">
      <dsp:nvSpPr>
        <dsp:cNvPr id="0" name=""/>
        <dsp:cNvSpPr/>
      </dsp:nvSpPr>
      <dsp:spPr>
        <a:xfrm>
          <a:off x="654431" y="1019940"/>
          <a:ext cx="5250767" cy="5250767"/>
        </a:xfrm>
        <a:custGeom>
          <a:avLst/>
          <a:gdLst/>
          <a:ahLst/>
          <a:cxnLst/>
          <a:rect l="0" t="0" r="0" b="0"/>
          <a:pathLst>
            <a:path>
              <a:moveTo>
                <a:pt x="891224" y="654258"/>
              </a:moveTo>
              <a:arcTo wR="2625383" hR="2625383" stAng="13719557" swAng="2014377"/>
            </a:path>
          </a:pathLst>
        </a:custGeom>
        <a:noFill/>
        <a:ln w="9525"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A3F6C-0E14-446C-BD24-86A596DE61B7}">
      <dsp:nvSpPr>
        <dsp:cNvPr id="0" name=""/>
        <dsp:cNvSpPr/>
      </dsp:nvSpPr>
      <dsp:spPr>
        <a:xfrm>
          <a:off x="0" y="2569716"/>
          <a:ext cx="6954665" cy="0"/>
        </a:xfrm>
        <a:prstGeom prst="line">
          <a:avLst/>
        </a:prstGeom>
        <a:solidFill>
          <a:schemeClr val="dk1">
            <a:alpha val="90000"/>
            <a:tint val="40000"/>
            <a:hueOff val="0"/>
            <a:satOff val="0"/>
            <a:lumOff val="0"/>
            <a:alphaOff val="0"/>
          </a:schemeClr>
        </a:solidFill>
        <a:ln w="25400" cap="flat" cmpd="sng" algn="ctr">
          <a:solidFill>
            <a:scrgbClr r="0" g="0" b="0"/>
          </a:solidFill>
          <a:prstDash val="solid"/>
          <a:tailEnd type="triangle" w="lg" len="lg"/>
        </a:ln>
        <a:effectLst/>
      </dsp:spPr>
      <dsp:style>
        <a:lnRef idx="2">
          <a:scrgbClr r="0" g="0" b="0"/>
        </a:lnRef>
        <a:fillRef idx="1">
          <a:scrgbClr r="0" g="0" b="0"/>
        </a:fillRef>
        <a:effectRef idx="0">
          <a:scrgbClr r="0" g="0" b="0"/>
        </a:effectRef>
        <a:fontRef idx="minor"/>
      </dsp:style>
    </dsp:sp>
    <dsp:sp modelId="{F60E8A16-3EC5-462D-A98C-098B86BE2736}">
      <dsp:nvSpPr>
        <dsp:cNvPr id="0" name=""/>
        <dsp:cNvSpPr/>
      </dsp:nvSpPr>
      <dsp:spPr>
        <a:xfrm rot="8100000">
          <a:off x="77911" y="596180"/>
          <a:ext cx="370026" cy="370026"/>
        </a:xfrm>
        <a:prstGeom prst="teardrop">
          <a:avLst>
            <a:gd name="adj" fmla="val 115000"/>
          </a:avLst>
        </a:prstGeom>
        <a:solidFill>
          <a:srgbClr val="C000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DBA97E-36DB-4488-A21A-E7F0817A1AA5}">
      <dsp:nvSpPr>
        <dsp:cNvPr id="0" name=""/>
        <dsp:cNvSpPr/>
      </dsp:nvSpPr>
      <dsp:spPr>
        <a:xfrm>
          <a:off x="119017" y="637287"/>
          <a:ext cx="287813" cy="287813"/>
        </a:xfrm>
        <a:prstGeom prst="ellipse">
          <a:avLst/>
        </a:prstGeom>
        <a:solidFill>
          <a:srgbClr val="C000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D931A6D5-AFEA-40F4-991C-28F71A83C282}">
      <dsp:nvSpPr>
        <dsp:cNvPr id="0" name=""/>
        <dsp:cNvSpPr/>
      </dsp:nvSpPr>
      <dsp:spPr>
        <a:xfrm>
          <a:off x="200971" y="1555402"/>
          <a:ext cx="2269137" cy="1521271"/>
        </a:xfrm>
        <a:prstGeom prst="rect">
          <a:avLst/>
        </a:prstGeom>
        <a:noFill/>
        <a:ln>
          <a:noFill/>
        </a:ln>
        <a:effectLst/>
      </dsp:spPr>
      <dsp:style>
        <a:lnRef idx="0">
          <a:scrgbClr r="0" g="0" b="0"/>
        </a:lnRef>
        <a:fillRef idx="0">
          <a:scrgbClr r="0" g="0" b="0"/>
        </a:fillRef>
        <a:effectRef idx="0">
          <a:scrgbClr r="0" g="0" b="0"/>
        </a:effectRef>
        <a:fontRef idx="minor"/>
      </dsp:style>
    </dsp:sp>
    <dsp:sp modelId="{E14E7AAF-C24A-46F7-BD23-26188F6567D7}">
      <dsp:nvSpPr>
        <dsp:cNvPr id="0" name=""/>
        <dsp:cNvSpPr/>
      </dsp:nvSpPr>
      <dsp:spPr>
        <a:xfrm>
          <a:off x="200971" y="1020901"/>
          <a:ext cx="2269137" cy="53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marL="0" lvl="0" indent="0" algn="ctr" defTabSz="800100">
            <a:lnSpc>
              <a:spcPct val="90000"/>
            </a:lnSpc>
            <a:spcBef>
              <a:spcPct val="0"/>
            </a:spcBef>
            <a:spcAft>
              <a:spcPct val="35000"/>
            </a:spcAft>
            <a:buNone/>
            <a:defRPr b="1"/>
          </a:pPr>
          <a:r>
            <a:rPr lang="it-IT" sz="1800" b="0" kern="1200" dirty="0" err="1"/>
            <a:t>Expanding</a:t>
          </a:r>
          <a:r>
            <a:rPr lang="it-IT" sz="1800" b="0" kern="1200" dirty="0"/>
            <a:t> the sales force</a:t>
          </a:r>
        </a:p>
      </dsp:txBody>
      <dsp:txXfrm>
        <a:off x="200971" y="1020901"/>
        <a:ext cx="2269137" cy="534500"/>
      </dsp:txXfrm>
    </dsp:sp>
    <dsp:sp modelId="{0CD12C42-C9C0-47B7-83E1-124BFCC879F9}">
      <dsp:nvSpPr>
        <dsp:cNvPr id="0" name=""/>
        <dsp:cNvSpPr/>
      </dsp:nvSpPr>
      <dsp:spPr>
        <a:xfrm>
          <a:off x="262924" y="1048444"/>
          <a:ext cx="0" cy="1521271"/>
        </a:xfrm>
        <a:prstGeom prst="line">
          <a:avLst/>
        </a:pr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99750CC-5D4D-4F27-86CA-2C08D4BB26D0}">
      <dsp:nvSpPr>
        <dsp:cNvPr id="0" name=""/>
        <dsp:cNvSpPr/>
      </dsp:nvSpPr>
      <dsp:spPr>
        <a:xfrm>
          <a:off x="221429" y="2521610"/>
          <a:ext cx="94193" cy="96210"/>
        </a:xfrm>
        <a:prstGeom prst="ellipse">
          <a:avLst/>
        </a:prstGeom>
        <a:solidFill>
          <a:srgbClr val="C000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01891E-35A6-4D37-9488-3F3432A76344}">
      <dsp:nvSpPr>
        <dsp:cNvPr id="0" name=""/>
        <dsp:cNvSpPr/>
      </dsp:nvSpPr>
      <dsp:spPr>
        <a:xfrm rot="18900000">
          <a:off x="1464470" y="4173224"/>
          <a:ext cx="370026" cy="370026"/>
        </a:xfrm>
        <a:prstGeom prst="teardrop">
          <a:avLst>
            <a:gd name="adj" fmla="val 115000"/>
          </a:avLst>
        </a:prstGeom>
        <a:solidFill>
          <a:srgbClr val="C00000"/>
        </a:solidFill>
        <a:ln w="25400" cap="flat" cmpd="sng" algn="ctr">
          <a:solidFill>
            <a:schemeClr val="dk1">
              <a:shade val="80000"/>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77027-FE74-4AF5-B2EF-814CE8F35A4A}">
      <dsp:nvSpPr>
        <dsp:cNvPr id="0" name=""/>
        <dsp:cNvSpPr/>
      </dsp:nvSpPr>
      <dsp:spPr>
        <a:xfrm>
          <a:off x="1505577" y="4214331"/>
          <a:ext cx="287813" cy="287813"/>
        </a:xfrm>
        <a:prstGeom prst="ellipse">
          <a:avLst/>
        </a:prstGeom>
        <a:solidFill>
          <a:srgbClr val="C000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87EACCA4-2F46-49FD-8AE8-5079E65B31E4}">
      <dsp:nvSpPr>
        <dsp:cNvPr id="0" name=""/>
        <dsp:cNvSpPr/>
      </dsp:nvSpPr>
      <dsp:spPr>
        <a:xfrm>
          <a:off x="1712242" y="2127918"/>
          <a:ext cx="2269137" cy="1521271"/>
        </a:xfrm>
        <a:prstGeom prst="rect">
          <a:avLst/>
        </a:prstGeom>
        <a:noFill/>
        <a:ln>
          <a:noFill/>
        </a:ln>
        <a:effectLst/>
      </dsp:spPr>
      <dsp:style>
        <a:lnRef idx="0">
          <a:scrgbClr r="0" g="0" b="0"/>
        </a:lnRef>
        <a:fillRef idx="0">
          <a:scrgbClr r="0" g="0" b="0"/>
        </a:fillRef>
        <a:effectRef idx="0">
          <a:scrgbClr r="0" g="0" b="0"/>
        </a:effectRef>
        <a:fontRef idx="minor"/>
      </dsp:style>
    </dsp:sp>
    <dsp:sp modelId="{94495231-0B18-4749-9795-74BFA2D5B741}">
      <dsp:nvSpPr>
        <dsp:cNvPr id="0" name=""/>
        <dsp:cNvSpPr/>
      </dsp:nvSpPr>
      <dsp:spPr>
        <a:xfrm>
          <a:off x="1712242" y="3649190"/>
          <a:ext cx="2269137" cy="53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marL="0" lvl="0" indent="0" algn="ctr" defTabSz="800100">
            <a:lnSpc>
              <a:spcPct val="90000"/>
            </a:lnSpc>
            <a:spcBef>
              <a:spcPct val="0"/>
            </a:spcBef>
            <a:spcAft>
              <a:spcPct val="35000"/>
            </a:spcAft>
            <a:buNone/>
            <a:defRPr b="1"/>
          </a:pPr>
          <a:r>
            <a:rPr lang="en-US" sz="1800" b="0" kern="1200" dirty="0"/>
            <a:t>Integration of the supply chain within the B&amp;C logic</a:t>
          </a:r>
          <a:endParaRPr lang="it-IT" sz="1800" b="0" kern="1200" dirty="0">
            <a:latin typeface="Calibri" panose="020F0502020204030204"/>
            <a:ea typeface="+mn-ea"/>
            <a:cs typeface="+mn-cs"/>
          </a:endParaRPr>
        </a:p>
      </dsp:txBody>
      <dsp:txXfrm>
        <a:off x="1712242" y="3649190"/>
        <a:ext cx="2269137" cy="534500"/>
      </dsp:txXfrm>
    </dsp:sp>
    <dsp:sp modelId="{BB339C57-5DD7-49D0-B605-E845EE9728E1}">
      <dsp:nvSpPr>
        <dsp:cNvPr id="0" name=""/>
        <dsp:cNvSpPr/>
      </dsp:nvSpPr>
      <dsp:spPr>
        <a:xfrm>
          <a:off x="1649484" y="2569716"/>
          <a:ext cx="0" cy="1521271"/>
        </a:xfrm>
        <a:prstGeom prst="line">
          <a:avLst/>
        </a:pr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DD1792D-2AC4-479E-A5A6-8B1EDB3BD41F}">
      <dsp:nvSpPr>
        <dsp:cNvPr id="0" name=""/>
        <dsp:cNvSpPr/>
      </dsp:nvSpPr>
      <dsp:spPr>
        <a:xfrm>
          <a:off x="1607989" y="2521610"/>
          <a:ext cx="94193" cy="96210"/>
        </a:xfrm>
        <a:prstGeom prst="ellipse">
          <a:avLst/>
        </a:prstGeom>
        <a:solidFill>
          <a:srgbClr val="C000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6AA389-82B5-46A7-9312-D00FECAA8B0C}">
      <dsp:nvSpPr>
        <dsp:cNvPr id="0" name=""/>
        <dsp:cNvSpPr/>
      </dsp:nvSpPr>
      <dsp:spPr>
        <a:xfrm rot="8100000">
          <a:off x="2851030" y="596180"/>
          <a:ext cx="370026" cy="370026"/>
        </a:xfrm>
        <a:prstGeom prst="teardrop">
          <a:avLst>
            <a:gd name="adj" fmla="val 115000"/>
          </a:avLst>
        </a:prstGeom>
        <a:solidFill>
          <a:srgbClr val="C000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524ECF-65D6-47D7-9327-A0929DA8AD2D}">
      <dsp:nvSpPr>
        <dsp:cNvPr id="0" name=""/>
        <dsp:cNvSpPr/>
      </dsp:nvSpPr>
      <dsp:spPr>
        <a:xfrm>
          <a:off x="2892136" y="637287"/>
          <a:ext cx="287813" cy="287813"/>
        </a:xfrm>
        <a:prstGeom prst="ellipse">
          <a:avLst/>
        </a:prstGeom>
        <a:solidFill>
          <a:srgbClr val="C000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F1D37BF5-4709-4707-BE04-A6C2E888E2D6}">
      <dsp:nvSpPr>
        <dsp:cNvPr id="0" name=""/>
        <dsp:cNvSpPr/>
      </dsp:nvSpPr>
      <dsp:spPr>
        <a:xfrm>
          <a:off x="3081284" y="1591406"/>
          <a:ext cx="2269137" cy="1521271"/>
        </a:xfrm>
        <a:prstGeom prst="rect">
          <a:avLst/>
        </a:prstGeom>
        <a:noFill/>
        <a:ln>
          <a:noFill/>
        </a:ln>
        <a:effectLst/>
      </dsp:spPr>
      <dsp:style>
        <a:lnRef idx="0">
          <a:scrgbClr r="0" g="0" b="0"/>
        </a:lnRef>
        <a:fillRef idx="0">
          <a:scrgbClr r="0" g="0" b="0"/>
        </a:fillRef>
        <a:effectRef idx="0">
          <a:scrgbClr r="0" g="0" b="0"/>
        </a:effectRef>
        <a:fontRef idx="minor"/>
      </dsp:style>
    </dsp:sp>
    <dsp:sp modelId="{21D467CF-51C1-4C13-8E14-147EBEE083B1}">
      <dsp:nvSpPr>
        <dsp:cNvPr id="0" name=""/>
        <dsp:cNvSpPr/>
      </dsp:nvSpPr>
      <dsp:spPr>
        <a:xfrm>
          <a:off x="3081284" y="1056905"/>
          <a:ext cx="2269137" cy="53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marL="0" lvl="0" indent="0" algn="ctr" defTabSz="800100">
            <a:lnSpc>
              <a:spcPct val="90000"/>
            </a:lnSpc>
            <a:spcBef>
              <a:spcPct val="0"/>
            </a:spcBef>
            <a:spcAft>
              <a:spcPct val="35000"/>
            </a:spcAft>
            <a:buNone/>
            <a:defRPr b="1"/>
          </a:pPr>
          <a:r>
            <a:rPr lang="en-US" sz="1800" b="0" kern="1200" dirty="0"/>
            <a:t>Change of production logic from 'per stock' to 'per order'</a:t>
          </a:r>
          <a:endParaRPr lang="it-IT" sz="1800" b="0" kern="1200" dirty="0">
            <a:latin typeface="Calibri" panose="020F0502020204030204"/>
            <a:ea typeface="+mn-ea"/>
            <a:cs typeface="+mn-cs"/>
          </a:endParaRPr>
        </a:p>
      </dsp:txBody>
      <dsp:txXfrm>
        <a:off x="3081284" y="1056905"/>
        <a:ext cx="2269137" cy="534500"/>
      </dsp:txXfrm>
    </dsp:sp>
    <dsp:sp modelId="{CF2237A6-F363-43D3-9C1D-1355D3BE3944}">
      <dsp:nvSpPr>
        <dsp:cNvPr id="0" name=""/>
        <dsp:cNvSpPr/>
      </dsp:nvSpPr>
      <dsp:spPr>
        <a:xfrm>
          <a:off x="3036043" y="1048444"/>
          <a:ext cx="0" cy="1521271"/>
        </a:xfrm>
        <a:prstGeom prst="line">
          <a:avLst/>
        </a:pr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C3F0322-82C8-45AA-839F-CA49F977B669}">
      <dsp:nvSpPr>
        <dsp:cNvPr id="0" name=""/>
        <dsp:cNvSpPr/>
      </dsp:nvSpPr>
      <dsp:spPr>
        <a:xfrm>
          <a:off x="2994548" y="2521610"/>
          <a:ext cx="94193" cy="96210"/>
        </a:xfrm>
        <a:prstGeom prst="ellipse">
          <a:avLst/>
        </a:prstGeom>
        <a:solidFill>
          <a:srgbClr val="C000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C362ED-5DA2-492A-A8A8-7C2474D76167}">
      <dsp:nvSpPr>
        <dsp:cNvPr id="0" name=""/>
        <dsp:cNvSpPr/>
      </dsp:nvSpPr>
      <dsp:spPr>
        <a:xfrm rot="18900000">
          <a:off x="4237589" y="4173224"/>
          <a:ext cx="370026" cy="370026"/>
        </a:xfrm>
        <a:prstGeom prst="teardrop">
          <a:avLst>
            <a:gd name="adj" fmla="val 115000"/>
          </a:avLst>
        </a:prstGeom>
        <a:solidFill>
          <a:srgbClr val="C000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EB663B-C918-4F73-8EB5-C405B289DCCD}">
      <dsp:nvSpPr>
        <dsp:cNvPr id="0" name=""/>
        <dsp:cNvSpPr/>
      </dsp:nvSpPr>
      <dsp:spPr>
        <a:xfrm>
          <a:off x="4278696" y="4214331"/>
          <a:ext cx="287813" cy="287813"/>
        </a:xfrm>
        <a:prstGeom prst="ellipse">
          <a:avLst/>
        </a:prstGeom>
        <a:solidFill>
          <a:srgbClr val="C000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81EA0767-B292-4AF5-84C7-64C150FEF9B6}">
      <dsp:nvSpPr>
        <dsp:cNvPr id="0" name=""/>
        <dsp:cNvSpPr/>
      </dsp:nvSpPr>
      <dsp:spPr>
        <a:xfrm>
          <a:off x="4413430" y="2133477"/>
          <a:ext cx="2269137" cy="1521271"/>
        </a:xfrm>
        <a:prstGeom prst="rect">
          <a:avLst/>
        </a:prstGeom>
        <a:noFill/>
        <a:ln>
          <a:noFill/>
        </a:ln>
        <a:effectLst/>
      </dsp:spPr>
      <dsp:style>
        <a:lnRef idx="0">
          <a:scrgbClr r="0" g="0" b="0"/>
        </a:lnRef>
        <a:fillRef idx="0">
          <a:scrgbClr r="0" g="0" b="0"/>
        </a:fillRef>
        <a:effectRef idx="0">
          <a:scrgbClr r="0" g="0" b="0"/>
        </a:effectRef>
        <a:fontRef idx="minor"/>
      </dsp:style>
    </dsp:sp>
    <dsp:sp modelId="{0DBAE121-E649-4E90-A7C4-137889532F62}">
      <dsp:nvSpPr>
        <dsp:cNvPr id="0" name=""/>
        <dsp:cNvSpPr/>
      </dsp:nvSpPr>
      <dsp:spPr>
        <a:xfrm>
          <a:off x="4413430" y="3654749"/>
          <a:ext cx="2269137" cy="53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marL="0" lvl="0" indent="0" algn="ctr" defTabSz="800100">
            <a:lnSpc>
              <a:spcPct val="90000"/>
            </a:lnSpc>
            <a:spcBef>
              <a:spcPct val="0"/>
            </a:spcBef>
            <a:spcAft>
              <a:spcPct val="35000"/>
            </a:spcAft>
            <a:buNone/>
            <a:defRPr b="1"/>
          </a:pPr>
          <a:r>
            <a:rPr lang="it-IT" sz="1800" b="0" kern="1200" dirty="0" err="1"/>
            <a:t>Strengthening</a:t>
          </a:r>
          <a:r>
            <a:rPr lang="it-IT" sz="1800" b="0" kern="1200" dirty="0"/>
            <a:t> the technical </a:t>
          </a:r>
          <a:r>
            <a:rPr lang="it-IT" sz="1800" b="0" kern="1200" dirty="0" err="1"/>
            <a:t>department</a:t>
          </a:r>
          <a:r>
            <a:rPr lang="it-IT" sz="1800" b="0" kern="1200" dirty="0"/>
            <a:t> </a:t>
          </a:r>
        </a:p>
      </dsp:txBody>
      <dsp:txXfrm>
        <a:off x="4413430" y="3654749"/>
        <a:ext cx="2269137" cy="534500"/>
      </dsp:txXfrm>
    </dsp:sp>
    <dsp:sp modelId="{4DFFD523-02E5-4B03-8584-57B3DC6144C0}">
      <dsp:nvSpPr>
        <dsp:cNvPr id="0" name=""/>
        <dsp:cNvSpPr/>
      </dsp:nvSpPr>
      <dsp:spPr>
        <a:xfrm>
          <a:off x="4422603" y="2569716"/>
          <a:ext cx="0" cy="1521271"/>
        </a:xfrm>
        <a:prstGeom prst="line">
          <a:avLst/>
        </a:pr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E9B0E07-C00B-46D7-BAD2-D9C1DA001B49}">
      <dsp:nvSpPr>
        <dsp:cNvPr id="0" name=""/>
        <dsp:cNvSpPr/>
      </dsp:nvSpPr>
      <dsp:spPr>
        <a:xfrm>
          <a:off x="4381108" y="2521610"/>
          <a:ext cx="94193" cy="96210"/>
        </a:xfrm>
        <a:prstGeom prst="ellipse">
          <a:avLst/>
        </a:prstGeom>
        <a:solidFill>
          <a:srgbClr val="C000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A3F6C-0E14-446C-BD24-86A596DE61B7}">
      <dsp:nvSpPr>
        <dsp:cNvPr id="0" name=""/>
        <dsp:cNvSpPr/>
      </dsp:nvSpPr>
      <dsp:spPr>
        <a:xfrm>
          <a:off x="0" y="2569716"/>
          <a:ext cx="6954665" cy="0"/>
        </a:xfrm>
        <a:prstGeom prst="line">
          <a:avLst/>
        </a:prstGeom>
        <a:solidFill>
          <a:schemeClr val="dk1">
            <a:alpha val="90000"/>
            <a:tint val="40000"/>
            <a:hueOff val="0"/>
            <a:satOff val="0"/>
            <a:lumOff val="0"/>
            <a:alphaOff val="0"/>
          </a:schemeClr>
        </a:solidFill>
        <a:ln w="25400" cap="flat" cmpd="sng" algn="ctr">
          <a:solidFill>
            <a:scrgbClr r="0" g="0" b="0"/>
          </a:solidFill>
          <a:prstDash val="solid"/>
          <a:tailEnd type="triangle" w="lg" len="lg"/>
        </a:ln>
        <a:effectLst/>
      </dsp:spPr>
      <dsp:style>
        <a:lnRef idx="2">
          <a:scrgbClr r="0" g="0" b="0"/>
        </a:lnRef>
        <a:fillRef idx="1">
          <a:scrgbClr r="0" g="0" b="0"/>
        </a:fillRef>
        <a:effectRef idx="0">
          <a:scrgbClr r="0" g="0" b="0"/>
        </a:effectRef>
        <a:fontRef idx="minor"/>
      </dsp:style>
    </dsp:sp>
    <dsp:sp modelId="{F60E8A16-3EC5-462D-A98C-098B86BE2736}">
      <dsp:nvSpPr>
        <dsp:cNvPr id="0" name=""/>
        <dsp:cNvSpPr/>
      </dsp:nvSpPr>
      <dsp:spPr>
        <a:xfrm rot="8100000">
          <a:off x="77911" y="596180"/>
          <a:ext cx="370026" cy="370026"/>
        </a:xfrm>
        <a:prstGeom prst="teardrop">
          <a:avLst>
            <a:gd name="adj" fmla="val 115000"/>
          </a:avLst>
        </a:prstGeom>
        <a:solidFill>
          <a:srgbClr val="C000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DBA97E-36DB-4488-A21A-E7F0817A1AA5}">
      <dsp:nvSpPr>
        <dsp:cNvPr id="0" name=""/>
        <dsp:cNvSpPr/>
      </dsp:nvSpPr>
      <dsp:spPr>
        <a:xfrm>
          <a:off x="119017" y="637287"/>
          <a:ext cx="287813" cy="287813"/>
        </a:xfrm>
        <a:prstGeom prst="ellipse">
          <a:avLst/>
        </a:prstGeom>
        <a:solidFill>
          <a:srgbClr val="C000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D931A6D5-AFEA-40F4-991C-28F71A83C282}">
      <dsp:nvSpPr>
        <dsp:cNvPr id="0" name=""/>
        <dsp:cNvSpPr/>
      </dsp:nvSpPr>
      <dsp:spPr>
        <a:xfrm>
          <a:off x="200971" y="1555402"/>
          <a:ext cx="2269137" cy="1521271"/>
        </a:xfrm>
        <a:prstGeom prst="rect">
          <a:avLst/>
        </a:prstGeom>
        <a:noFill/>
        <a:ln>
          <a:noFill/>
        </a:ln>
        <a:effectLst/>
      </dsp:spPr>
      <dsp:style>
        <a:lnRef idx="0">
          <a:scrgbClr r="0" g="0" b="0"/>
        </a:lnRef>
        <a:fillRef idx="0">
          <a:scrgbClr r="0" g="0" b="0"/>
        </a:fillRef>
        <a:effectRef idx="0">
          <a:scrgbClr r="0" g="0" b="0"/>
        </a:effectRef>
        <a:fontRef idx="minor"/>
      </dsp:style>
    </dsp:sp>
    <dsp:sp modelId="{E14E7AAF-C24A-46F7-BD23-26188F6567D7}">
      <dsp:nvSpPr>
        <dsp:cNvPr id="0" name=""/>
        <dsp:cNvSpPr/>
      </dsp:nvSpPr>
      <dsp:spPr>
        <a:xfrm>
          <a:off x="200971" y="1020901"/>
          <a:ext cx="2269137" cy="53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marL="0" lvl="0" indent="0" algn="ctr" defTabSz="800100">
            <a:lnSpc>
              <a:spcPct val="90000"/>
            </a:lnSpc>
            <a:spcBef>
              <a:spcPct val="0"/>
            </a:spcBef>
            <a:spcAft>
              <a:spcPct val="35000"/>
            </a:spcAft>
            <a:buNone/>
            <a:defRPr b="1"/>
          </a:pPr>
          <a:r>
            <a:rPr lang="it-IT" sz="1800" b="0" kern="1200" dirty="0" err="1"/>
            <a:t>Expanding</a:t>
          </a:r>
          <a:r>
            <a:rPr lang="it-IT" sz="1800" b="0" kern="1200" dirty="0"/>
            <a:t> the sales force</a:t>
          </a:r>
        </a:p>
      </dsp:txBody>
      <dsp:txXfrm>
        <a:off x="200971" y="1020901"/>
        <a:ext cx="2269137" cy="534500"/>
      </dsp:txXfrm>
    </dsp:sp>
    <dsp:sp modelId="{0CD12C42-C9C0-47B7-83E1-124BFCC879F9}">
      <dsp:nvSpPr>
        <dsp:cNvPr id="0" name=""/>
        <dsp:cNvSpPr/>
      </dsp:nvSpPr>
      <dsp:spPr>
        <a:xfrm>
          <a:off x="262924" y="1048444"/>
          <a:ext cx="0" cy="1521271"/>
        </a:xfrm>
        <a:prstGeom prst="line">
          <a:avLst/>
        </a:pr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99750CC-5D4D-4F27-86CA-2C08D4BB26D0}">
      <dsp:nvSpPr>
        <dsp:cNvPr id="0" name=""/>
        <dsp:cNvSpPr/>
      </dsp:nvSpPr>
      <dsp:spPr>
        <a:xfrm>
          <a:off x="221429" y="2521610"/>
          <a:ext cx="94193" cy="96210"/>
        </a:xfrm>
        <a:prstGeom prst="ellipse">
          <a:avLst/>
        </a:prstGeom>
        <a:solidFill>
          <a:srgbClr val="C000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01891E-35A6-4D37-9488-3F3432A76344}">
      <dsp:nvSpPr>
        <dsp:cNvPr id="0" name=""/>
        <dsp:cNvSpPr/>
      </dsp:nvSpPr>
      <dsp:spPr>
        <a:xfrm rot="18900000">
          <a:off x="1464470" y="4173224"/>
          <a:ext cx="370026" cy="370026"/>
        </a:xfrm>
        <a:prstGeom prst="teardrop">
          <a:avLst>
            <a:gd name="adj" fmla="val 115000"/>
          </a:avLst>
        </a:prstGeom>
        <a:solidFill>
          <a:srgbClr val="C00000"/>
        </a:solidFill>
        <a:ln w="25400" cap="flat" cmpd="sng" algn="ctr">
          <a:solidFill>
            <a:schemeClr val="dk1">
              <a:shade val="80000"/>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77027-FE74-4AF5-B2EF-814CE8F35A4A}">
      <dsp:nvSpPr>
        <dsp:cNvPr id="0" name=""/>
        <dsp:cNvSpPr/>
      </dsp:nvSpPr>
      <dsp:spPr>
        <a:xfrm>
          <a:off x="1505577" y="4214331"/>
          <a:ext cx="287813" cy="287813"/>
        </a:xfrm>
        <a:prstGeom prst="ellipse">
          <a:avLst/>
        </a:prstGeom>
        <a:solidFill>
          <a:srgbClr val="C000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87EACCA4-2F46-49FD-8AE8-5079E65B31E4}">
      <dsp:nvSpPr>
        <dsp:cNvPr id="0" name=""/>
        <dsp:cNvSpPr/>
      </dsp:nvSpPr>
      <dsp:spPr>
        <a:xfrm>
          <a:off x="1712242" y="2127918"/>
          <a:ext cx="2269137" cy="1521271"/>
        </a:xfrm>
        <a:prstGeom prst="rect">
          <a:avLst/>
        </a:prstGeom>
        <a:noFill/>
        <a:ln>
          <a:noFill/>
        </a:ln>
        <a:effectLst/>
      </dsp:spPr>
      <dsp:style>
        <a:lnRef idx="0">
          <a:scrgbClr r="0" g="0" b="0"/>
        </a:lnRef>
        <a:fillRef idx="0">
          <a:scrgbClr r="0" g="0" b="0"/>
        </a:fillRef>
        <a:effectRef idx="0">
          <a:scrgbClr r="0" g="0" b="0"/>
        </a:effectRef>
        <a:fontRef idx="minor"/>
      </dsp:style>
    </dsp:sp>
    <dsp:sp modelId="{94495231-0B18-4749-9795-74BFA2D5B741}">
      <dsp:nvSpPr>
        <dsp:cNvPr id="0" name=""/>
        <dsp:cNvSpPr/>
      </dsp:nvSpPr>
      <dsp:spPr>
        <a:xfrm>
          <a:off x="1712242" y="3649190"/>
          <a:ext cx="2269137" cy="53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marL="0" lvl="0" indent="0" algn="ctr" defTabSz="800100">
            <a:lnSpc>
              <a:spcPct val="90000"/>
            </a:lnSpc>
            <a:spcBef>
              <a:spcPct val="0"/>
            </a:spcBef>
            <a:spcAft>
              <a:spcPct val="35000"/>
            </a:spcAft>
            <a:buNone/>
            <a:defRPr b="1"/>
          </a:pPr>
          <a:r>
            <a:rPr lang="en-US" sz="1800" b="0" kern="1200" dirty="0"/>
            <a:t>Integration of the supply chain within the B&amp;C logic</a:t>
          </a:r>
          <a:endParaRPr lang="it-IT" sz="1800" b="0" kern="1200" dirty="0">
            <a:latin typeface="Calibri" panose="020F0502020204030204"/>
            <a:ea typeface="+mn-ea"/>
            <a:cs typeface="+mn-cs"/>
          </a:endParaRPr>
        </a:p>
      </dsp:txBody>
      <dsp:txXfrm>
        <a:off x="1712242" y="3649190"/>
        <a:ext cx="2269137" cy="534500"/>
      </dsp:txXfrm>
    </dsp:sp>
    <dsp:sp modelId="{BB339C57-5DD7-49D0-B605-E845EE9728E1}">
      <dsp:nvSpPr>
        <dsp:cNvPr id="0" name=""/>
        <dsp:cNvSpPr/>
      </dsp:nvSpPr>
      <dsp:spPr>
        <a:xfrm>
          <a:off x="1649484" y="2569716"/>
          <a:ext cx="0" cy="1521271"/>
        </a:xfrm>
        <a:prstGeom prst="line">
          <a:avLst/>
        </a:pr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DD1792D-2AC4-479E-A5A6-8B1EDB3BD41F}">
      <dsp:nvSpPr>
        <dsp:cNvPr id="0" name=""/>
        <dsp:cNvSpPr/>
      </dsp:nvSpPr>
      <dsp:spPr>
        <a:xfrm>
          <a:off x="1607989" y="2521610"/>
          <a:ext cx="94193" cy="96210"/>
        </a:xfrm>
        <a:prstGeom prst="ellipse">
          <a:avLst/>
        </a:prstGeom>
        <a:solidFill>
          <a:srgbClr val="C000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6AA389-82B5-46A7-9312-D00FECAA8B0C}">
      <dsp:nvSpPr>
        <dsp:cNvPr id="0" name=""/>
        <dsp:cNvSpPr/>
      </dsp:nvSpPr>
      <dsp:spPr>
        <a:xfrm rot="8100000">
          <a:off x="2851030" y="596180"/>
          <a:ext cx="370026" cy="370026"/>
        </a:xfrm>
        <a:prstGeom prst="teardrop">
          <a:avLst>
            <a:gd name="adj" fmla="val 115000"/>
          </a:avLst>
        </a:prstGeom>
        <a:solidFill>
          <a:srgbClr val="C000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524ECF-65D6-47D7-9327-A0929DA8AD2D}">
      <dsp:nvSpPr>
        <dsp:cNvPr id="0" name=""/>
        <dsp:cNvSpPr/>
      </dsp:nvSpPr>
      <dsp:spPr>
        <a:xfrm>
          <a:off x="2892136" y="637287"/>
          <a:ext cx="287813" cy="287813"/>
        </a:xfrm>
        <a:prstGeom prst="ellipse">
          <a:avLst/>
        </a:prstGeom>
        <a:solidFill>
          <a:srgbClr val="C000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F1D37BF5-4709-4707-BE04-A6C2E888E2D6}">
      <dsp:nvSpPr>
        <dsp:cNvPr id="0" name=""/>
        <dsp:cNvSpPr/>
      </dsp:nvSpPr>
      <dsp:spPr>
        <a:xfrm>
          <a:off x="3081284" y="1591406"/>
          <a:ext cx="2269137" cy="1521271"/>
        </a:xfrm>
        <a:prstGeom prst="rect">
          <a:avLst/>
        </a:prstGeom>
        <a:noFill/>
        <a:ln>
          <a:noFill/>
        </a:ln>
        <a:effectLst/>
      </dsp:spPr>
      <dsp:style>
        <a:lnRef idx="0">
          <a:scrgbClr r="0" g="0" b="0"/>
        </a:lnRef>
        <a:fillRef idx="0">
          <a:scrgbClr r="0" g="0" b="0"/>
        </a:fillRef>
        <a:effectRef idx="0">
          <a:scrgbClr r="0" g="0" b="0"/>
        </a:effectRef>
        <a:fontRef idx="minor"/>
      </dsp:style>
    </dsp:sp>
    <dsp:sp modelId="{21D467CF-51C1-4C13-8E14-147EBEE083B1}">
      <dsp:nvSpPr>
        <dsp:cNvPr id="0" name=""/>
        <dsp:cNvSpPr/>
      </dsp:nvSpPr>
      <dsp:spPr>
        <a:xfrm>
          <a:off x="3081284" y="1056905"/>
          <a:ext cx="2269137" cy="53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marL="0" lvl="0" indent="0" algn="ctr" defTabSz="800100">
            <a:lnSpc>
              <a:spcPct val="90000"/>
            </a:lnSpc>
            <a:spcBef>
              <a:spcPct val="0"/>
            </a:spcBef>
            <a:spcAft>
              <a:spcPct val="35000"/>
            </a:spcAft>
            <a:buNone/>
            <a:defRPr b="1"/>
          </a:pPr>
          <a:r>
            <a:rPr lang="en-US" sz="1800" b="0" kern="1200" dirty="0"/>
            <a:t>Change of production logic from 'per stock' to 'per order'</a:t>
          </a:r>
          <a:endParaRPr lang="it-IT" sz="1800" b="0" kern="1200" dirty="0">
            <a:latin typeface="Calibri" panose="020F0502020204030204"/>
            <a:ea typeface="+mn-ea"/>
            <a:cs typeface="+mn-cs"/>
          </a:endParaRPr>
        </a:p>
      </dsp:txBody>
      <dsp:txXfrm>
        <a:off x="3081284" y="1056905"/>
        <a:ext cx="2269137" cy="534500"/>
      </dsp:txXfrm>
    </dsp:sp>
    <dsp:sp modelId="{CF2237A6-F363-43D3-9C1D-1355D3BE3944}">
      <dsp:nvSpPr>
        <dsp:cNvPr id="0" name=""/>
        <dsp:cNvSpPr/>
      </dsp:nvSpPr>
      <dsp:spPr>
        <a:xfrm>
          <a:off x="3036043" y="1048444"/>
          <a:ext cx="0" cy="1521271"/>
        </a:xfrm>
        <a:prstGeom prst="line">
          <a:avLst/>
        </a:pr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C3F0322-82C8-45AA-839F-CA49F977B669}">
      <dsp:nvSpPr>
        <dsp:cNvPr id="0" name=""/>
        <dsp:cNvSpPr/>
      </dsp:nvSpPr>
      <dsp:spPr>
        <a:xfrm>
          <a:off x="2994548" y="2521610"/>
          <a:ext cx="94193" cy="96210"/>
        </a:xfrm>
        <a:prstGeom prst="ellipse">
          <a:avLst/>
        </a:prstGeom>
        <a:solidFill>
          <a:srgbClr val="C000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C362ED-5DA2-492A-A8A8-7C2474D76167}">
      <dsp:nvSpPr>
        <dsp:cNvPr id="0" name=""/>
        <dsp:cNvSpPr/>
      </dsp:nvSpPr>
      <dsp:spPr>
        <a:xfrm rot="18900000">
          <a:off x="4237589" y="4173224"/>
          <a:ext cx="370026" cy="370026"/>
        </a:xfrm>
        <a:prstGeom prst="teardrop">
          <a:avLst>
            <a:gd name="adj" fmla="val 115000"/>
          </a:avLst>
        </a:prstGeom>
        <a:solidFill>
          <a:srgbClr val="C000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EB663B-C918-4F73-8EB5-C405B289DCCD}">
      <dsp:nvSpPr>
        <dsp:cNvPr id="0" name=""/>
        <dsp:cNvSpPr/>
      </dsp:nvSpPr>
      <dsp:spPr>
        <a:xfrm>
          <a:off x="4278696" y="4214331"/>
          <a:ext cx="287813" cy="287813"/>
        </a:xfrm>
        <a:prstGeom prst="ellipse">
          <a:avLst/>
        </a:prstGeom>
        <a:solidFill>
          <a:srgbClr val="C000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81EA0767-B292-4AF5-84C7-64C150FEF9B6}">
      <dsp:nvSpPr>
        <dsp:cNvPr id="0" name=""/>
        <dsp:cNvSpPr/>
      </dsp:nvSpPr>
      <dsp:spPr>
        <a:xfrm>
          <a:off x="4413430" y="2133477"/>
          <a:ext cx="2269137" cy="1521271"/>
        </a:xfrm>
        <a:prstGeom prst="rect">
          <a:avLst/>
        </a:prstGeom>
        <a:noFill/>
        <a:ln>
          <a:noFill/>
        </a:ln>
        <a:effectLst/>
      </dsp:spPr>
      <dsp:style>
        <a:lnRef idx="0">
          <a:scrgbClr r="0" g="0" b="0"/>
        </a:lnRef>
        <a:fillRef idx="0">
          <a:scrgbClr r="0" g="0" b="0"/>
        </a:fillRef>
        <a:effectRef idx="0">
          <a:scrgbClr r="0" g="0" b="0"/>
        </a:effectRef>
        <a:fontRef idx="minor"/>
      </dsp:style>
    </dsp:sp>
    <dsp:sp modelId="{0DBAE121-E649-4E90-A7C4-137889532F62}">
      <dsp:nvSpPr>
        <dsp:cNvPr id="0" name=""/>
        <dsp:cNvSpPr/>
      </dsp:nvSpPr>
      <dsp:spPr>
        <a:xfrm>
          <a:off x="4413430" y="3654749"/>
          <a:ext cx="2269137" cy="53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marL="0" lvl="0" indent="0" algn="ctr" defTabSz="800100">
            <a:lnSpc>
              <a:spcPct val="90000"/>
            </a:lnSpc>
            <a:spcBef>
              <a:spcPct val="0"/>
            </a:spcBef>
            <a:spcAft>
              <a:spcPct val="35000"/>
            </a:spcAft>
            <a:buNone/>
            <a:defRPr b="1"/>
          </a:pPr>
          <a:r>
            <a:rPr lang="it-IT" sz="1800" b="0" kern="1200" dirty="0" err="1"/>
            <a:t>Strengthening</a:t>
          </a:r>
          <a:r>
            <a:rPr lang="it-IT" sz="1800" b="0" kern="1200" dirty="0"/>
            <a:t> the technical </a:t>
          </a:r>
          <a:r>
            <a:rPr lang="it-IT" sz="1800" b="0" kern="1200" dirty="0" err="1"/>
            <a:t>department</a:t>
          </a:r>
          <a:r>
            <a:rPr lang="it-IT" sz="1800" b="0" kern="1200" dirty="0"/>
            <a:t> </a:t>
          </a:r>
        </a:p>
      </dsp:txBody>
      <dsp:txXfrm>
        <a:off x="4413430" y="3654749"/>
        <a:ext cx="2269137" cy="534500"/>
      </dsp:txXfrm>
    </dsp:sp>
    <dsp:sp modelId="{4DFFD523-02E5-4B03-8584-57B3DC6144C0}">
      <dsp:nvSpPr>
        <dsp:cNvPr id="0" name=""/>
        <dsp:cNvSpPr/>
      </dsp:nvSpPr>
      <dsp:spPr>
        <a:xfrm>
          <a:off x="4422603" y="2569716"/>
          <a:ext cx="0" cy="1521271"/>
        </a:xfrm>
        <a:prstGeom prst="line">
          <a:avLst/>
        </a:pr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E9B0E07-C00B-46D7-BAD2-D9C1DA001B49}">
      <dsp:nvSpPr>
        <dsp:cNvPr id="0" name=""/>
        <dsp:cNvSpPr/>
      </dsp:nvSpPr>
      <dsp:spPr>
        <a:xfrm>
          <a:off x="4381108" y="2521610"/>
          <a:ext cx="94193" cy="96210"/>
        </a:xfrm>
        <a:prstGeom prst="ellipse">
          <a:avLst/>
        </a:prstGeom>
        <a:solidFill>
          <a:srgbClr val="C000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A79D9-7C46-4D7E-9550-A350AA0C5F70}">
      <dsp:nvSpPr>
        <dsp:cNvPr id="0" name=""/>
        <dsp:cNvSpPr/>
      </dsp:nvSpPr>
      <dsp:spPr>
        <a:xfrm>
          <a:off x="1661654" y="794937"/>
          <a:ext cx="1970104" cy="1970104"/>
        </a:xfrm>
        <a:prstGeom prst="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7EC5883-EF62-49DD-86C5-ADDD87632F77}">
      <dsp:nvSpPr>
        <dsp:cNvPr id="0" name=""/>
        <dsp:cNvSpPr/>
      </dsp:nvSpPr>
      <dsp:spPr>
        <a:xfrm>
          <a:off x="442446" y="3472437"/>
          <a:ext cx="4378010" cy="1738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it-IT" sz="2000" b="1" kern="1200" dirty="0" err="1">
              <a:latin typeface="+mn-lt"/>
            </a:rPr>
            <a:t>Investors</a:t>
          </a:r>
          <a:r>
            <a:rPr lang="it-IT" sz="2000" b="1" kern="1200" dirty="0">
              <a:latin typeface="+mn-lt"/>
            </a:rPr>
            <a:t> Relations: </a:t>
          </a:r>
        </a:p>
        <a:p>
          <a:pPr marL="0" lvl="0" indent="0" algn="ctr" defTabSz="889000">
            <a:lnSpc>
              <a:spcPct val="100000"/>
            </a:lnSpc>
            <a:spcBef>
              <a:spcPct val="0"/>
            </a:spcBef>
            <a:spcAft>
              <a:spcPct val="35000"/>
            </a:spcAft>
            <a:buNone/>
          </a:pPr>
          <a:r>
            <a:rPr lang="it-IT" sz="2000" kern="1200" dirty="0">
              <a:latin typeface="+mn-lt"/>
            </a:rPr>
            <a:t>Lorenzo Coppini-CEO </a:t>
          </a:r>
        </a:p>
        <a:p>
          <a:pPr marL="0" lvl="0" indent="0" algn="ctr" defTabSz="889000">
            <a:lnSpc>
              <a:spcPct val="100000"/>
            </a:lnSpc>
            <a:spcBef>
              <a:spcPct val="0"/>
            </a:spcBef>
            <a:spcAft>
              <a:spcPct val="35000"/>
            </a:spcAft>
            <a:buNone/>
          </a:pPr>
          <a:r>
            <a:rPr lang="it-IT" sz="2000" kern="1200" dirty="0">
              <a:latin typeface="+mn-lt"/>
            </a:rPr>
            <a:t>Francesco Spapperi-CFO </a:t>
          </a:r>
        </a:p>
        <a:p>
          <a:pPr marL="0" lvl="0" indent="0" algn="ctr" defTabSz="889000">
            <a:lnSpc>
              <a:spcPct val="100000"/>
            </a:lnSpc>
            <a:spcBef>
              <a:spcPct val="0"/>
            </a:spcBef>
            <a:spcAft>
              <a:spcPct val="35000"/>
            </a:spcAft>
            <a:buNone/>
          </a:pPr>
          <a:r>
            <a:rPr lang="it-IT" sz="2000" kern="1200" dirty="0">
              <a:latin typeface="+mn-lt"/>
            </a:rPr>
            <a:t>Davide Norelli-Controller</a:t>
          </a:r>
          <a:endParaRPr lang="en-US" sz="2000" kern="1200" dirty="0">
            <a:latin typeface="+mn-lt"/>
          </a:endParaRPr>
        </a:p>
      </dsp:txBody>
      <dsp:txXfrm>
        <a:off x="442446" y="3472437"/>
        <a:ext cx="4378010" cy="1738705"/>
      </dsp:txXfrm>
    </dsp:sp>
    <dsp:sp modelId="{84BD48AB-E892-4202-91AB-C15EB8348E12}">
      <dsp:nvSpPr>
        <dsp:cNvPr id="0" name=""/>
        <dsp:cNvSpPr/>
      </dsp:nvSpPr>
      <dsp:spPr>
        <a:xfrm>
          <a:off x="6789642" y="896110"/>
          <a:ext cx="1970104" cy="1970104"/>
        </a:xfrm>
        <a:prstGeom prst="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4BCC9B9-5707-42AC-A50E-62294690A071}">
      <dsp:nvSpPr>
        <dsp:cNvPr id="0" name=""/>
        <dsp:cNvSpPr/>
      </dsp:nvSpPr>
      <dsp:spPr>
        <a:xfrm>
          <a:off x="5585689" y="3491990"/>
          <a:ext cx="4378010" cy="157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it-IT" sz="2000" b="1" kern="1200" dirty="0">
              <a:solidFill>
                <a:srgbClr val="000E2C">
                  <a:hueOff val="0"/>
                  <a:satOff val="0"/>
                  <a:lumOff val="0"/>
                  <a:alphaOff val="0"/>
                </a:srgbClr>
              </a:solidFill>
              <a:latin typeface="Calibri"/>
              <a:ea typeface="+mn-ea"/>
              <a:cs typeface="+mn-cs"/>
            </a:rPr>
            <a:t>Office:</a:t>
          </a:r>
        </a:p>
        <a:p>
          <a:pPr marL="0" lvl="0" indent="0" algn="ctr" defTabSz="889000">
            <a:lnSpc>
              <a:spcPct val="100000"/>
            </a:lnSpc>
            <a:spcBef>
              <a:spcPct val="0"/>
            </a:spcBef>
            <a:spcAft>
              <a:spcPct val="35000"/>
            </a:spcAft>
            <a:buNone/>
          </a:pPr>
          <a:r>
            <a:rPr lang="it-IT" sz="2000" b="0" kern="1200" dirty="0">
              <a:solidFill>
                <a:srgbClr val="000E2C">
                  <a:hueOff val="0"/>
                  <a:satOff val="0"/>
                  <a:lumOff val="0"/>
                  <a:alphaOff val="0"/>
                </a:srgbClr>
              </a:solidFill>
              <a:latin typeface="Calibri"/>
              <a:ea typeface="+mn-ea"/>
              <a:cs typeface="+mn-cs"/>
            </a:rPr>
            <a:t>Via </a:t>
          </a:r>
          <a:r>
            <a:rPr lang="it-IT" sz="2000" b="0" kern="1200" dirty="0" err="1">
              <a:solidFill>
                <a:srgbClr val="000E2C">
                  <a:hueOff val="0"/>
                  <a:satOff val="0"/>
                  <a:lumOff val="0"/>
                  <a:alphaOff val="0"/>
                </a:srgbClr>
              </a:solidFill>
              <a:latin typeface="Calibri"/>
              <a:ea typeface="+mn-ea"/>
              <a:cs typeface="+mn-cs"/>
            </a:rPr>
            <a:t>Poggiomoro</a:t>
          </a:r>
          <a:r>
            <a:rPr lang="it-IT" sz="2000" b="0" kern="1200" dirty="0">
              <a:solidFill>
                <a:srgbClr val="000E2C">
                  <a:hueOff val="0"/>
                  <a:satOff val="0"/>
                  <a:lumOff val="0"/>
                  <a:alphaOff val="0"/>
                </a:srgbClr>
              </a:solidFill>
              <a:latin typeface="Calibri"/>
              <a:ea typeface="+mn-ea"/>
              <a:cs typeface="+mn-cs"/>
            </a:rPr>
            <a:t>, 1 – Vallina, Bagno a Ripoli (FI), 50012, </a:t>
          </a:r>
          <a:r>
            <a:rPr lang="it-IT" sz="2000" b="0" kern="1200" dirty="0" err="1">
              <a:solidFill>
                <a:srgbClr val="000E2C">
                  <a:hueOff val="0"/>
                  <a:satOff val="0"/>
                  <a:lumOff val="0"/>
                  <a:alphaOff val="0"/>
                </a:srgbClr>
              </a:solidFill>
              <a:latin typeface="Calibri"/>
              <a:ea typeface="+mn-ea"/>
              <a:cs typeface="+mn-cs"/>
            </a:rPr>
            <a:t>Italy</a:t>
          </a:r>
          <a:r>
            <a:rPr lang="it-IT" sz="2000" b="0" kern="1200" dirty="0">
              <a:solidFill>
                <a:srgbClr val="000E2C">
                  <a:hueOff val="0"/>
                  <a:satOff val="0"/>
                  <a:lumOff val="0"/>
                  <a:alphaOff val="0"/>
                </a:srgbClr>
              </a:solidFill>
              <a:latin typeface="Calibri"/>
              <a:ea typeface="+mn-ea"/>
              <a:cs typeface="+mn-cs"/>
            </a:rPr>
            <a:t> </a:t>
          </a:r>
        </a:p>
        <a:p>
          <a:pPr marL="0" lvl="0" indent="0" algn="ctr" defTabSz="889000">
            <a:lnSpc>
              <a:spcPct val="100000"/>
            </a:lnSpc>
            <a:spcBef>
              <a:spcPct val="0"/>
            </a:spcBef>
            <a:spcAft>
              <a:spcPct val="35000"/>
            </a:spcAft>
            <a:buNone/>
          </a:pPr>
          <a:r>
            <a:rPr lang="it-IT" sz="2000" b="0" kern="1200" dirty="0">
              <a:solidFill>
                <a:srgbClr val="000E2C">
                  <a:hueOff val="0"/>
                  <a:satOff val="0"/>
                  <a:lumOff val="0"/>
                  <a:alphaOff val="0"/>
                </a:srgbClr>
              </a:solidFill>
              <a:latin typeface="Calibri"/>
              <a:ea typeface="+mn-ea"/>
              <a:cs typeface="+mn-cs"/>
            </a:rPr>
            <a:t>Phone: +39 055 6572303</a:t>
          </a:r>
          <a:endParaRPr lang="en-US" sz="2000" b="0" kern="1200" dirty="0">
            <a:solidFill>
              <a:srgbClr val="000E2C">
                <a:hueOff val="0"/>
                <a:satOff val="0"/>
                <a:lumOff val="0"/>
                <a:alphaOff val="0"/>
              </a:srgbClr>
            </a:solidFill>
            <a:latin typeface="Calibri"/>
            <a:ea typeface="+mn-ea"/>
            <a:cs typeface="+mn-cs"/>
          </a:endParaRPr>
        </a:p>
      </dsp:txBody>
      <dsp:txXfrm>
        <a:off x="5585689" y="3491990"/>
        <a:ext cx="4378010" cy="1575000"/>
      </dsp:txXfrm>
    </dsp:sp>
    <dsp:sp modelId="{077971AA-9210-4370-AC78-CD93641A357D}">
      <dsp:nvSpPr>
        <dsp:cNvPr id="0" name=""/>
        <dsp:cNvSpPr/>
      </dsp:nvSpPr>
      <dsp:spPr>
        <a:xfrm>
          <a:off x="11933805" y="896110"/>
          <a:ext cx="1970104" cy="1970104"/>
        </a:xfrm>
        <a:prstGeom prst="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8BE5DD4-609F-408F-86CA-0CCE98ADDE1A}">
      <dsp:nvSpPr>
        <dsp:cNvPr id="0" name=""/>
        <dsp:cNvSpPr/>
      </dsp:nvSpPr>
      <dsp:spPr>
        <a:xfrm>
          <a:off x="11178051" y="3491990"/>
          <a:ext cx="3481612" cy="157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it-IT" sz="2000" b="1" kern="1200" dirty="0">
              <a:solidFill>
                <a:srgbClr val="000E2C">
                  <a:hueOff val="0"/>
                  <a:satOff val="0"/>
                  <a:lumOff val="0"/>
                  <a:alphaOff val="0"/>
                </a:srgbClr>
              </a:solidFill>
              <a:latin typeface="Calibri"/>
              <a:ea typeface="+mn-ea"/>
              <a:cs typeface="+mn-cs"/>
            </a:rPr>
            <a:t>E-mail:</a:t>
          </a:r>
        </a:p>
        <a:p>
          <a:pPr marL="0" lvl="0" indent="0" algn="ctr" defTabSz="889000">
            <a:lnSpc>
              <a:spcPct val="100000"/>
            </a:lnSpc>
            <a:spcBef>
              <a:spcPct val="0"/>
            </a:spcBef>
            <a:spcAft>
              <a:spcPct val="35000"/>
            </a:spcAft>
            <a:buNone/>
          </a:pPr>
          <a:r>
            <a:rPr lang="it-IT" sz="2000" b="0" kern="1200" dirty="0">
              <a:solidFill>
                <a:srgbClr val="000E2C">
                  <a:hueOff val="0"/>
                  <a:satOff val="0"/>
                  <a:lumOff val="0"/>
                  <a:alphaOff val="0"/>
                </a:srgbClr>
              </a:solidFill>
              <a:latin typeface="Calibri"/>
              <a:ea typeface="+mn-ea"/>
              <a:cs typeface="+mn-cs"/>
            </a:rPr>
            <a:t>investors@bcspeakers.com</a:t>
          </a:r>
          <a:endParaRPr lang="en-US" sz="2000" b="0" kern="1200" dirty="0">
            <a:solidFill>
              <a:srgbClr val="000E2C">
                <a:hueOff val="0"/>
                <a:satOff val="0"/>
                <a:lumOff val="0"/>
                <a:alphaOff val="0"/>
              </a:srgbClr>
            </a:solidFill>
            <a:latin typeface="Calibri"/>
            <a:ea typeface="+mn-ea"/>
            <a:cs typeface="+mn-cs"/>
          </a:endParaRPr>
        </a:p>
      </dsp:txBody>
      <dsp:txXfrm>
        <a:off x="11178051" y="3491990"/>
        <a:ext cx="3481612" cy="15750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0.41969</cdr:x>
      <cdr:y>0.05221</cdr:y>
    </cdr:from>
    <cdr:to>
      <cdr:x>0.66758</cdr:x>
      <cdr:y>0.12213</cdr:y>
    </cdr:to>
    <cdr:sp macro="" textlink="">
      <cdr:nvSpPr>
        <cdr:cNvPr id="2" name="CasellaDiTesto 5">
          <a:extLst xmlns:a="http://schemas.openxmlformats.org/drawingml/2006/main">
            <a:ext uri="{FF2B5EF4-FFF2-40B4-BE49-F238E27FC236}">
              <a16:creationId xmlns:a16="http://schemas.microsoft.com/office/drawing/2014/main" id="{C33B7E40-A376-FBC7-6FE9-095894E70E0C}"/>
            </a:ext>
          </a:extLst>
        </cdr:cNvPr>
        <cdr:cNvSpPr txBox="1"/>
      </cdr:nvSpPr>
      <cdr:spPr>
        <a:xfrm xmlns:a="http://schemas.openxmlformats.org/drawingml/2006/main">
          <a:off x="3259904" y="229775"/>
          <a:ext cx="1925527" cy="307777"/>
        </a:xfrm>
        <a:prstGeom xmlns:a="http://schemas.openxmlformats.org/drawingml/2006/main" prst="rect">
          <a:avLst/>
        </a:prstGeom>
        <a:noFill xmlns:a="http://schemas.openxmlformats.org/drawingml/2006/main"/>
        <a:ln xmlns:a="http://schemas.openxmlformats.org/drawingml/2006/main" w="3175">
          <a:solidFill>
            <a:schemeClr val="tx1"/>
          </a:solidFill>
        </a:ln>
      </cdr:spPr>
      <cdr:txBody>
        <a:bodyPr xmlns:a="http://schemas.openxmlformats.org/drawingml/2006/main" wrap="none" rtlCol="0">
          <a:spAutoFit/>
        </a:bodyPr>
        <a:lstStyle xmlns:a="http://schemas.openxmlformats.org/drawingml/2006/main">
          <a:defPPr>
            <a:defRPr kern="0"/>
          </a:defPPr>
        </a:lstStyle>
        <a:p xmlns:a="http://schemas.openxmlformats.org/drawingml/2006/main">
          <a:r>
            <a:rPr lang="it-IT" sz="1400" dirty="0" err="1"/>
            <a:t>Barriers</a:t>
          </a:r>
          <a:r>
            <a:rPr lang="it-IT" sz="1400" dirty="0"/>
            <a:t> to entry: High</a:t>
          </a:r>
          <a:endParaRPr lang="en-GB" sz="1400" dirty="0"/>
        </a:p>
      </cdr:txBody>
    </cdr:sp>
  </cdr:relSizeAnchor>
  <cdr:relSizeAnchor xmlns:cdr="http://schemas.openxmlformats.org/drawingml/2006/chartDrawing">
    <cdr:from>
      <cdr:x>0.65419</cdr:x>
      <cdr:y>0.12213</cdr:y>
    </cdr:from>
    <cdr:to>
      <cdr:x>0.66758</cdr:x>
      <cdr:y>0.15699</cdr:y>
    </cdr:to>
    <cdr:cxnSp macro="">
      <cdr:nvCxnSpPr>
        <cdr:cNvPr id="3" name="Connettore diritto 2">
          <a:extLst xmlns:a="http://schemas.openxmlformats.org/drawingml/2006/main">
            <a:ext uri="{FF2B5EF4-FFF2-40B4-BE49-F238E27FC236}">
              <a16:creationId xmlns:a16="http://schemas.microsoft.com/office/drawing/2014/main" id="{CF3BC43D-2AF4-124A-FC07-E4E68F5DF32C}"/>
            </a:ext>
          </a:extLst>
        </cdr:cNvPr>
        <cdr:cNvCxnSpPr>
          <a:endCxn xmlns:a="http://schemas.openxmlformats.org/drawingml/2006/main" id="2" idx="2"/>
        </cdr:cNvCxnSpPr>
      </cdr:nvCxnSpPr>
      <cdr:spPr>
        <a:xfrm xmlns:a="http://schemas.openxmlformats.org/drawingml/2006/main" flipH="1" flipV="1">
          <a:off x="5081395" y="537552"/>
          <a:ext cx="104036" cy="153436"/>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0.27961</cdr:x>
      <cdr:y>0.52792</cdr:y>
    </cdr:from>
    <cdr:to>
      <cdr:x>0.31172</cdr:x>
      <cdr:y>0.57168</cdr:y>
    </cdr:to>
    <cdr:cxnSp macro="">
      <cdr:nvCxnSpPr>
        <cdr:cNvPr id="2" name="Connettore diritto 1">
          <a:extLst xmlns:a="http://schemas.openxmlformats.org/drawingml/2006/main">
            <a:ext uri="{FF2B5EF4-FFF2-40B4-BE49-F238E27FC236}">
              <a16:creationId xmlns:a16="http://schemas.microsoft.com/office/drawing/2014/main" id="{E6094F17-76DA-60C3-0639-FC33E0A0E068}"/>
            </a:ext>
          </a:extLst>
        </cdr:cNvPr>
        <cdr:cNvCxnSpPr/>
      </cdr:nvCxnSpPr>
      <cdr:spPr>
        <a:xfrm xmlns:a="http://schemas.openxmlformats.org/drawingml/2006/main" flipV="1">
          <a:off x="2194368" y="3040828"/>
          <a:ext cx="252028" cy="252028"/>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D9C1EFB3-2BED-DBCB-3ADF-9CEEF4260C96}"/>
              </a:ext>
            </a:extLst>
          </p:cNvPr>
          <p:cNvSpPr>
            <a:spLocks noGrp="1"/>
          </p:cNvSpPr>
          <p:nvPr>
            <p:ph type="hdr" sz="quarter"/>
          </p:nvPr>
        </p:nvSpPr>
        <p:spPr>
          <a:xfrm>
            <a:off x="0" y="1"/>
            <a:ext cx="4161288" cy="367212"/>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DD019288-8869-E31D-D2DC-D670AFB3444D}"/>
              </a:ext>
            </a:extLst>
          </p:cNvPr>
          <p:cNvSpPr>
            <a:spLocks noGrp="1"/>
          </p:cNvSpPr>
          <p:nvPr>
            <p:ph type="dt" sz="quarter" idx="1"/>
          </p:nvPr>
        </p:nvSpPr>
        <p:spPr>
          <a:xfrm>
            <a:off x="5438378" y="1"/>
            <a:ext cx="4161287" cy="367212"/>
          </a:xfrm>
          <a:prstGeom prst="rect">
            <a:avLst/>
          </a:prstGeom>
        </p:spPr>
        <p:txBody>
          <a:bodyPr vert="horz" lIns="91440" tIns="45720" rIns="91440" bIns="45720" rtlCol="0"/>
          <a:lstStyle>
            <a:lvl1pPr algn="r">
              <a:defRPr sz="1200"/>
            </a:lvl1pPr>
          </a:lstStyle>
          <a:p>
            <a:fld id="{1700E7EA-6656-41EA-A1DC-345680766EC0}" type="datetimeFigureOut">
              <a:rPr lang="it-IT" smtClean="0"/>
              <a:t>04/07/2024</a:t>
            </a:fld>
            <a:endParaRPr lang="it-IT"/>
          </a:p>
        </p:txBody>
      </p:sp>
      <p:sp>
        <p:nvSpPr>
          <p:cNvPr id="4" name="Segnaposto piè di pagina 3">
            <a:extLst>
              <a:ext uri="{FF2B5EF4-FFF2-40B4-BE49-F238E27FC236}">
                <a16:creationId xmlns:a16="http://schemas.microsoft.com/office/drawing/2014/main" id="{00A11BDE-F8E3-4AD8-42DE-938BBFDE68FD}"/>
              </a:ext>
            </a:extLst>
          </p:cNvPr>
          <p:cNvSpPr>
            <a:spLocks noGrp="1"/>
          </p:cNvSpPr>
          <p:nvPr>
            <p:ph type="ftr" sz="quarter" idx="2"/>
          </p:nvPr>
        </p:nvSpPr>
        <p:spPr>
          <a:xfrm>
            <a:off x="0" y="6947988"/>
            <a:ext cx="4161288" cy="367212"/>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9C65BB56-63EA-A396-657E-11036465F57B}"/>
              </a:ext>
            </a:extLst>
          </p:cNvPr>
          <p:cNvSpPr>
            <a:spLocks noGrp="1"/>
          </p:cNvSpPr>
          <p:nvPr>
            <p:ph type="sldNum" sz="quarter" idx="3"/>
          </p:nvPr>
        </p:nvSpPr>
        <p:spPr>
          <a:xfrm>
            <a:off x="5438378" y="6947988"/>
            <a:ext cx="4161287" cy="367212"/>
          </a:xfrm>
          <a:prstGeom prst="rect">
            <a:avLst/>
          </a:prstGeom>
        </p:spPr>
        <p:txBody>
          <a:bodyPr vert="horz" lIns="91440" tIns="45720" rIns="91440" bIns="45720" rtlCol="0" anchor="b"/>
          <a:lstStyle>
            <a:lvl1pPr algn="r">
              <a:defRPr sz="1200"/>
            </a:lvl1pPr>
          </a:lstStyle>
          <a:p>
            <a:fld id="{9CEBDDE5-5F13-4F3E-81B9-6AB35E17C8D4}" type="slidenum">
              <a:rPr lang="it-IT" smtClean="0"/>
              <a:t>‹N›</a:t>
            </a:fld>
            <a:endParaRPr lang="it-IT"/>
          </a:p>
        </p:txBody>
      </p:sp>
    </p:spTree>
    <p:extLst>
      <p:ext uri="{BB962C8B-B14F-4D97-AF65-F5344CB8AC3E}">
        <p14:creationId xmlns:p14="http://schemas.microsoft.com/office/powerpoint/2010/main" val="16192751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4160110" cy="366712"/>
          </a:xfrm>
          <a:prstGeom prst="rect">
            <a:avLst/>
          </a:prstGeom>
        </p:spPr>
        <p:txBody>
          <a:bodyPr vert="horz" lIns="56437" tIns="28218" rIns="56437" bIns="28218" rtlCol="0"/>
          <a:lstStyle>
            <a:lvl1pPr algn="l">
              <a:defRPr sz="700"/>
            </a:lvl1pPr>
          </a:lstStyle>
          <a:p>
            <a:endParaRPr lang="it-IT"/>
          </a:p>
        </p:txBody>
      </p:sp>
      <p:sp>
        <p:nvSpPr>
          <p:cNvPr id="3" name="Segnaposto data 2"/>
          <p:cNvSpPr>
            <a:spLocks noGrp="1"/>
          </p:cNvSpPr>
          <p:nvPr>
            <p:ph type="dt" idx="1"/>
          </p:nvPr>
        </p:nvSpPr>
        <p:spPr>
          <a:xfrm>
            <a:off x="5438455" y="0"/>
            <a:ext cx="4160110" cy="366712"/>
          </a:xfrm>
          <a:prstGeom prst="rect">
            <a:avLst/>
          </a:prstGeom>
        </p:spPr>
        <p:txBody>
          <a:bodyPr vert="horz" lIns="56437" tIns="28218" rIns="56437" bIns="28218" rtlCol="0"/>
          <a:lstStyle>
            <a:lvl1pPr algn="r">
              <a:defRPr sz="700"/>
            </a:lvl1pPr>
          </a:lstStyle>
          <a:p>
            <a:fld id="{076B6223-0E6C-8048-95CB-0D73A66702BA}" type="datetimeFigureOut">
              <a:rPr lang="it-IT" smtClean="0"/>
              <a:t>04/07/2024</a:t>
            </a:fld>
            <a:endParaRPr lang="it-IT"/>
          </a:p>
        </p:txBody>
      </p:sp>
      <p:sp>
        <p:nvSpPr>
          <p:cNvPr id="4" name="Segnaposto immagine diapositiva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56437" tIns="28218" rIns="56437" bIns="28218" rtlCol="0" anchor="ctr"/>
          <a:lstStyle/>
          <a:p>
            <a:endParaRPr lang="it-IT"/>
          </a:p>
        </p:txBody>
      </p:sp>
      <p:sp>
        <p:nvSpPr>
          <p:cNvPr id="5" name="Segnaposto note 4"/>
          <p:cNvSpPr>
            <a:spLocks noGrp="1"/>
          </p:cNvSpPr>
          <p:nvPr>
            <p:ph type="body" sz="quarter" idx="3"/>
          </p:nvPr>
        </p:nvSpPr>
        <p:spPr>
          <a:xfrm>
            <a:off x="960297" y="3520679"/>
            <a:ext cx="7680609" cy="2880121"/>
          </a:xfrm>
          <a:prstGeom prst="rect">
            <a:avLst/>
          </a:prstGeom>
        </p:spPr>
        <p:txBody>
          <a:bodyPr vert="horz" lIns="56437" tIns="28218" rIns="56437" bIns="28218"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1" y="6948488"/>
            <a:ext cx="4160110" cy="366712"/>
          </a:xfrm>
          <a:prstGeom prst="rect">
            <a:avLst/>
          </a:prstGeom>
        </p:spPr>
        <p:txBody>
          <a:bodyPr vert="horz" lIns="56437" tIns="28218" rIns="56437" bIns="28218" rtlCol="0" anchor="b"/>
          <a:lstStyle>
            <a:lvl1pPr algn="l">
              <a:defRPr sz="700"/>
            </a:lvl1pPr>
          </a:lstStyle>
          <a:p>
            <a:endParaRPr lang="it-IT"/>
          </a:p>
        </p:txBody>
      </p:sp>
      <p:sp>
        <p:nvSpPr>
          <p:cNvPr id="7" name="Segnaposto numero diapositiva 6"/>
          <p:cNvSpPr>
            <a:spLocks noGrp="1"/>
          </p:cNvSpPr>
          <p:nvPr>
            <p:ph type="sldNum" sz="quarter" idx="5"/>
          </p:nvPr>
        </p:nvSpPr>
        <p:spPr>
          <a:xfrm>
            <a:off x="5438455" y="6948488"/>
            <a:ext cx="4160110" cy="366712"/>
          </a:xfrm>
          <a:prstGeom prst="rect">
            <a:avLst/>
          </a:prstGeom>
        </p:spPr>
        <p:txBody>
          <a:bodyPr vert="horz" lIns="56437" tIns="28218" rIns="56437" bIns="28218" rtlCol="0" anchor="b"/>
          <a:lstStyle>
            <a:lvl1pPr algn="r">
              <a:defRPr sz="700"/>
            </a:lvl1pPr>
          </a:lstStyle>
          <a:p>
            <a:fld id="{DC7B65C3-B331-2F4D-BF01-FDCBBCADD9B5}" type="slidenum">
              <a:rPr lang="it-IT" smtClean="0"/>
              <a:t>‹N›</a:t>
            </a:fld>
            <a:endParaRPr lang="it-IT"/>
          </a:p>
        </p:txBody>
      </p:sp>
    </p:spTree>
    <p:extLst>
      <p:ext uri="{BB962C8B-B14F-4D97-AF65-F5344CB8AC3E}">
        <p14:creationId xmlns:p14="http://schemas.microsoft.com/office/powerpoint/2010/main" val="294743581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5683BAE6-A958-44D0-BEDB-8F3015390C43}" type="slidenum">
              <a:rPr lang="en-GB" smtClean="0"/>
              <a:t>1</a:t>
            </a:fld>
            <a:endParaRPr lang="en-GB"/>
          </a:p>
        </p:txBody>
      </p:sp>
    </p:spTree>
    <p:extLst>
      <p:ext uri="{BB962C8B-B14F-4D97-AF65-F5344CB8AC3E}">
        <p14:creationId xmlns:p14="http://schemas.microsoft.com/office/powerpoint/2010/main" val="3292611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10</a:t>
            </a:fld>
            <a:endParaRPr lang="it-IT"/>
          </a:p>
        </p:txBody>
      </p:sp>
    </p:spTree>
    <p:extLst>
      <p:ext uri="{BB962C8B-B14F-4D97-AF65-F5344CB8AC3E}">
        <p14:creationId xmlns:p14="http://schemas.microsoft.com/office/powerpoint/2010/main" val="4026104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11</a:t>
            </a:fld>
            <a:endParaRPr lang="it-IT"/>
          </a:p>
        </p:txBody>
      </p:sp>
    </p:spTree>
    <p:extLst>
      <p:ext uri="{BB962C8B-B14F-4D97-AF65-F5344CB8AC3E}">
        <p14:creationId xmlns:p14="http://schemas.microsoft.com/office/powerpoint/2010/main" val="3547400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12</a:t>
            </a:fld>
            <a:endParaRPr lang="it-IT"/>
          </a:p>
        </p:txBody>
      </p:sp>
    </p:spTree>
    <p:extLst>
      <p:ext uri="{BB962C8B-B14F-4D97-AF65-F5344CB8AC3E}">
        <p14:creationId xmlns:p14="http://schemas.microsoft.com/office/powerpoint/2010/main" val="519280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13</a:t>
            </a:fld>
            <a:endParaRPr lang="it-IT"/>
          </a:p>
        </p:txBody>
      </p:sp>
    </p:spTree>
    <p:extLst>
      <p:ext uri="{BB962C8B-B14F-4D97-AF65-F5344CB8AC3E}">
        <p14:creationId xmlns:p14="http://schemas.microsoft.com/office/powerpoint/2010/main" val="269836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14</a:t>
            </a:fld>
            <a:endParaRPr lang="it-IT"/>
          </a:p>
        </p:txBody>
      </p:sp>
    </p:spTree>
    <p:extLst>
      <p:ext uri="{BB962C8B-B14F-4D97-AF65-F5344CB8AC3E}">
        <p14:creationId xmlns:p14="http://schemas.microsoft.com/office/powerpoint/2010/main" val="1110014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15</a:t>
            </a:fld>
            <a:endParaRPr lang="it-IT"/>
          </a:p>
        </p:txBody>
      </p:sp>
    </p:spTree>
    <p:extLst>
      <p:ext uri="{BB962C8B-B14F-4D97-AF65-F5344CB8AC3E}">
        <p14:creationId xmlns:p14="http://schemas.microsoft.com/office/powerpoint/2010/main" val="1296764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16</a:t>
            </a:fld>
            <a:endParaRPr lang="it-IT"/>
          </a:p>
        </p:txBody>
      </p:sp>
    </p:spTree>
    <p:extLst>
      <p:ext uri="{BB962C8B-B14F-4D97-AF65-F5344CB8AC3E}">
        <p14:creationId xmlns:p14="http://schemas.microsoft.com/office/powerpoint/2010/main" val="10851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17</a:t>
            </a:fld>
            <a:endParaRPr lang="it-IT"/>
          </a:p>
        </p:txBody>
      </p:sp>
    </p:spTree>
    <p:extLst>
      <p:ext uri="{BB962C8B-B14F-4D97-AF65-F5344CB8AC3E}">
        <p14:creationId xmlns:p14="http://schemas.microsoft.com/office/powerpoint/2010/main" val="1747627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18</a:t>
            </a:fld>
            <a:endParaRPr lang="it-IT"/>
          </a:p>
        </p:txBody>
      </p:sp>
    </p:spTree>
    <p:extLst>
      <p:ext uri="{BB962C8B-B14F-4D97-AF65-F5344CB8AC3E}">
        <p14:creationId xmlns:p14="http://schemas.microsoft.com/office/powerpoint/2010/main" val="2458333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19</a:t>
            </a:fld>
            <a:endParaRPr lang="it-IT"/>
          </a:p>
        </p:txBody>
      </p:sp>
    </p:spTree>
    <p:extLst>
      <p:ext uri="{BB962C8B-B14F-4D97-AF65-F5344CB8AC3E}">
        <p14:creationId xmlns:p14="http://schemas.microsoft.com/office/powerpoint/2010/main" val="3599924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683BAE6-A958-44D0-BEDB-8F3015390C43}" type="slidenum">
              <a:rPr lang="en-US"/>
              <a:t>2</a:t>
            </a:fld>
            <a:endParaRPr lang="en-US"/>
          </a:p>
        </p:txBody>
      </p:sp>
    </p:spTree>
    <p:extLst>
      <p:ext uri="{BB962C8B-B14F-4D97-AF65-F5344CB8AC3E}">
        <p14:creationId xmlns:p14="http://schemas.microsoft.com/office/powerpoint/2010/main" val="1408204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21</a:t>
            </a:fld>
            <a:endParaRPr lang="it-IT"/>
          </a:p>
        </p:txBody>
      </p:sp>
    </p:spTree>
    <p:extLst>
      <p:ext uri="{BB962C8B-B14F-4D97-AF65-F5344CB8AC3E}">
        <p14:creationId xmlns:p14="http://schemas.microsoft.com/office/powerpoint/2010/main" val="220835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22</a:t>
            </a:fld>
            <a:endParaRPr lang="it-IT"/>
          </a:p>
        </p:txBody>
      </p:sp>
    </p:spTree>
    <p:extLst>
      <p:ext uri="{BB962C8B-B14F-4D97-AF65-F5344CB8AC3E}">
        <p14:creationId xmlns:p14="http://schemas.microsoft.com/office/powerpoint/2010/main" val="3321700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23</a:t>
            </a:fld>
            <a:endParaRPr lang="it-IT"/>
          </a:p>
        </p:txBody>
      </p:sp>
    </p:spTree>
    <p:extLst>
      <p:ext uri="{BB962C8B-B14F-4D97-AF65-F5344CB8AC3E}">
        <p14:creationId xmlns:p14="http://schemas.microsoft.com/office/powerpoint/2010/main" val="457883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24</a:t>
            </a:fld>
            <a:endParaRPr lang="it-IT"/>
          </a:p>
        </p:txBody>
      </p:sp>
    </p:spTree>
    <p:extLst>
      <p:ext uri="{BB962C8B-B14F-4D97-AF65-F5344CB8AC3E}">
        <p14:creationId xmlns:p14="http://schemas.microsoft.com/office/powerpoint/2010/main" val="1783029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DC7B65C3-B331-2F4D-BF01-FDCBBCADD9B5}" type="slidenum">
              <a:rPr lang="it-IT" smtClean="0"/>
              <a:t>25</a:t>
            </a:fld>
            <a:endParaRPr lang="it-IT"/>
          </a:p>
        </p:txBody>
      </p:sp>
    </p:spTree>
    <p:extLst>
      <p:ext uri="{BB962C8B-B14F-4D97-AF65-F5344CB8AC3E}">
        <p14:creationId xmlns:p14="http://schemas.microsoft.com/office/powerpoint/2010/main" val="1274415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26</a:t>
            </a:fld>
            <a:endParaRPr lang="it-IT"/>
          </a:p>
        </p:txBody>
      </p:sp>
    </p:spTree>
    <p:extLst>
      <p:ext uri="{BB962C8B-B14F-4D97-AF65-F5344CB8AC3E}">
        <p14:creationId xmlns:p14="http://schemas.microsoft.com/office/powerpoint/2010/main" val="3332445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27</a:t>
            </a:fld>
            <a:endParaRPr lang="it-IT"/>
          </a:p>
        </p:txBody>
      </p:sp>
    </p:spTree>
    <p:extLst>
      <p:ext uri="{BB962C8B-B14F-4D97-AF65-F5344CB8AC3E}">
        <p14:creationId xmlns:p14="http://schemas.microsoft.com/office/powerpoint/2010/main" val="2539281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28</a:t>
            </a:fld>
            <a:endParaRPr lang="it-IT"/>
          </a:p>
        </p:txBody>
      </p:sp>
    </p:spTree>
    <p:extLst>
      <p:ext uri="{BB962C8B-B14F-4D97-AF65-F5344CB8AC3E}">
        <p14:creationId xmlns:p14="http://schemas.microsoft.com/office/powerpoint/2010/main" val="331652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29</a:t>
            </a:fld>
            <a:endParaRPr lang="it-IT"/>
          </a:p>
        </p:txBody>
      </p:sp>
    </p:spTree>
    <p:extLst>
      <p:ext uri="{BB962C8B-B14F-4D97-AF65-F5344CB8AC3E}">
        <p14:creationId xmlns:p14="http://schemas.microsoft.com/office/powerpoint/2010/main" val="3639151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30</a:t>
            </a:fld>
            <a:endParaRPr lang="it-IT"/>
          </a:p>
        </p:txBody>
      </p:sp>
    </p:spTree>
    <p:extLst>
      <p:ext uri="{BB962C8B-B14F-4D97-AF65-F5344CB8AC3E}">
        <p14:creationId xmlns:p14="http://schemas.microsoft.com/office/powerpoint/2010/main" val="3126865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8530193B-564F-4854-8A52-728F3FB19C85}" type="slidenum">
              <a:rPr lang="it-IT" smtClean="0"/>
              <a:t>3</a:t>
            </a:fld>
            <a:endParaRPr lang="it-IT"/>
          </a:p>
        </p:txBody>
      </p:sp>
    </p:spTree>
    <p:extLst>
      <p:ext uri="{BB962C8B-B14F-4D97-AF65-F5344CB8AC3E}">
        <p14:creationId xmlns:p14="http://schemas.microsoft.com/office/powerpoint/2010/main" val="4029361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31</a:t>
            </a:fld>
            <a:endParaRPr lang="it-IT"/>
          </a:p>
        </p:txBody>
      </p:sp>
    </p:spTree>
    <p:extLst>
      <p:ext uri="{BB962C8B-B14F-4D97-AF65-F5344CB8AC3E}">
        <p14:creationId xmlns:p14="http://schemas.microsoft.com/office/powerpoint/2010/main" val="1389396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32</a:t>
            </a:fld>
            <a:endParaRPr lang="it-IT"/>
          </a:p>
        </p:txBody>
      </p:sp>
    </p:spTree>
    <p:extLst>
      <p:ext uri="{BB962C8B-B14F-4D97-AF65-F5344CB8AC3E}">
        <p14:creationId xmlns:p14="http://schemas.microsoft.com/office/powerpoint/2010/main" val="23799372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8530193B-564F-4854-8A52-728F3FB19C85}" type="slidenum">
              <a:rPr lang="it-IT" smtClean="0"/>
              <a:t>33</a:t>
            </a:fld>
            <a:endParaRPr lang="it-IT"/>
          </a:p>
        </p:txBody>
      </p:sp>
    </p:spTree>
    <p:extLst>
      <p:ext uri="{BB962C8B-B14F-4D97-AF65-F5344CB8AC3E}">
        <p14:creationId xmlns:p14="http://schemas.microsoft.com/office/powerpoint/2010/main" val="3365626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C7B65C3-B331-2F4D-BF01-FDCBBCADD9B5}" type="slidenum">
              <a:rPr lang="it-IT" smtClean="0"/>
              <a:t>34</a:t>
            </a:fld>
            <a:endParaRPr lang="it-IT"/>
          </a:p>
        </p:txBody>
      </p:sp>
    </p:spTree>
    <p:extLst>
      <p:ext uri="{BB962C8B-B14F-4D97-AF65-F5344CB8AC3E}">
        <p14:creationId xmlns:p14="http://schemas.microsoft.com/office/powerpoint/2010/main" val="21977092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35</a:t>
            </a:fld>
            <a:endParaRPr lang="it-IT"/>
          </a:p>
        </p:txBody>
      </p:sp>
    </p:spTree>
    <p:extLst>
      <p:ext uri="{BB962C8B-B14F-4D97-AF65-F5344CB8AC3E}">
        <p14:creationId xmlns:p14="http://schemas.microsoft.com/office/powerpoint/2010/main" val="3108775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42BF0-04B2-0EEE-5175-89D7F0F1BDE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BAA2132-90CF-35F3-FA0E-1E0E3DDD21D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6B106E9-FBD9-A182-141E-E66A4301D917}"/>
              </a:ext>
            </a:extLst>
          </p:cNvPr>
          <p:cNvSpPr>
            <a:spLocks noGrp="1"/>
          </p:cNvSpPr>
          <p:nvPr>
            <p:ph type="body" idx="1"/>
          </p:nvPr>
        </p:nvSpPr>
        <p:spPr/>
        <p:txBody>
          <a:bodyPr/>
          <a:lstStyle/>
          <a:p>
            <a:endParaRPr lang="en-US" dirty="0">
              <a:cs typeface="Calibri"/>
            </a:endParaRPr>
          </a:p>
        </p:txBody>
      </p:sp>
      <p:sp>
        <p:nvSpPr>
          <p:cNvPr id="4" name="Segnaposto numero diapositiva 3">
            <a:extLst>
              <a:ext uri="{FF2B5EF4-FFF2-40B4-BE49-F238E27FC236}">
                <a16:creationId xmlns:a16="http://schemas.microsoft.com/office/drawing/2014/main" id="{4F61A377-BA84-02DA-9F38-8F1F41A3DA87}"/>
              </a:ext>
            </a:extLst>
          </p:cNvPr>
          <p:cNvSpPr>
            <a:spLocks noGrp="1"/>
          </p:cNvSpPr>
          <p:nvPr>
            <p:ph type="sldNum" sz="quarter" idx="5"/>
          </p:nvPr>
        </p:nvSpPr>
        <p:spPr/>
        <p:txBody>
          <a:bodyPr/>
          <a:lstStyle/>
          <a:p>
            <a:fld id="{5683BAE6-A958-44D0-BEDB-8F3015390C43}" type="slidenum">
              <a:rPr lang="it-IT"/>
              <a:t>36</a:t>
            </a:fld>
            <a:endParaRPr lang="it-IT"/>
          </a:p>
        </p:txBody>
      </p:sp>
    </p:spTree>
    <p:extLst>
      <p:ext uri="{BB962C8B-B14F-4D97-AF65-F5344CB8AC3E}">
        <p14:creationId xmlns:p14="http://schemas.microsoft.com/office/powerpoint/2010/main" val="17641313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E5E55-0B01-D675-CF9E-77F22F462AE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1411BE7-9B0A-B47A-B5D8-69089806C22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37BB36C-5F1F-729B-8E4A-B3DC7DE89B18}"/>
              </a:ext>
            </a:extLst>
          </p:cNvPr>
          <p:cNvSpPr>
            <a:spLocks noGrp="1"/>
          </p:cNvSpPr>
          <p:nvPr>
            <p:ph type="body" idx="1"/>
          </p:nvPr>
        </p:nvSpPr>
        <p:spPr/>
        <p:txBody>
          <a:bodyPr/>
          <a:lstStyle/>
          <a:p>
            <a:endParaRPr lang="en-US" dirty="0">
              <a:cs typeface="Calibri"/>
            </a:endParaRPr>
          </a:p>
        </p:txBody>
      </p:sp>
      <p:sp>
        <p:nvSpPr>
          <p:cNvPr id="4" name="Segnaposto numero diapositiva 3">
            <a:extLst>
              <a:ext uri="{FF2B5EF4-FFF2-40B4-BE49-F238E27FC236}">
                <a16:creationId xmlns:a16="http://schemas.microsoft.com/office/drawing/2014/main" id="{82165697-7D79-E1CF-CBF5-3A1018431F95}"/>
              </a:ext>
            </a:extLst>
          </p:cNvPr>
          <p:cNvSpPr>
            <a:spLocks noGrp="1"/>
          </p:cNvSpPr>
          <p:nvPr>
            <p:ph type="sldNum" sz="quarter" idx="5"/>
          </p:nvPr>
        </p:nvSpPr>
        <p:spPr/>
        <p:txBody>
          <a:bodyPr/>
          <a:lstStyle/>
          <a:p>
            <a:fld id="{5683BAE6-A958-44D0-BEDB-8F3015390C43}" type="slidenum">
              <a:rPr lang="it-IT"/>
              <a:t>37</a:t>
            </a:fld>
            <a:endParaRPr lang="it-IT"/>
          </a:p>
        </p:txBody>
      </p:sp>
    </p:spTree>
    <p:extLst>
      <p:ext uri="{BB962C8B-B14F-4D97-AF65-F5344CB8AC3E}">
        <p14:creationId xmlns:p14="http://schemas.microsoft.com/office/powerpoint/2010/main" val="3498944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42BF0-04B2-0EEE-5175-89D7F0F1BDE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BAA2132-90CF-35F3-FA0E-1E0E3DDD21D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6B106E9-FBD9-A182-141E-E66A4301D917}"/>
              </a:ext>
            </a:extLst>
          </p:cNvPr>
          <p:cNvSpPr>
            <a:spLocks noGrp="1"/>
          </p:cNvSpPr>
          <p:nvPr>
            <p:ph type="body" idx="1"/>
          </p:nvPr>
        </p:nvSpPr>
        <p:spPr/>
        <p:txBody>
          <a:bodyPr/>
          <a:lstStyle/>
          <a:p>
            <a:endParaRPr lang="en-US" dirty="0">
              <a:cs typeface="Calibri"/>
            </a:endParaRPr>
          </a:p>
        </p:txBody>
      </p:sp>
      <p:sp>
        <p:nvSpPr>
          <p:cNvPr id="4" name="Segnaposto numero diapositiva 3">
            <a:extLst>
              <a:ext uri="{FF2B5EF4-FFF2-40B4-BE49-F238E27FC236}">
                <a16:creationId xmlns:a16="http://schemas.microsoft.com/office/drawing/2014/main" id="{4F61A377-BA84-02DA-9F38-8F1F41A3DA87}"/>
              </a:ext>
            </a:extLst>
          </p:cNvPr>
          <p:cNvSpPr>
            <a:spLocks noGrp="1"/>
          </p:cNvSpPr>
          <p:nvPr>
            <p:ph type="sldNum" sz="quarter" idx="5"/>
          </p:nvPr>
        </p:nvSpPr>
        <p:spPr/>
        <p:txBody>
          <a:bodyPr/>
          <a:lstStyle/>
          <a:p>
            <a:fld id="{5683BAE6-A958-44D0-BEDB-8F3015390C43}" type="slidenum">
              <a:rPr lang="it-IT"/>
              <a:t>38</a:t>
            </a:fld>
            <a:endParaRPr lang="it-IT"/>
          </a:p>
        </p:txBody>
      </p:sp>
    </p:spTree>
    <p:extLst>
      <p:ext uri="{BB962C8B-B14F-4D97-AF65-F5344CB8AC3E}">
        <p14:creationId xmlns:p14="http://schemas.microsoft.com/office/powerpoint/2010/main" val="18467319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39</a:t>
            </a:fld>
            <a:endParaRPr lang="it-IT"/>
          </a:p>
        </p:txBody>
      </p:sp>
    </p:spTree>
    <p:extLst>
      <p:ext uri="{BB962C8B-B14F-4D97-AF65-F5344CB8AC3E}">
        <p14:creationId xmlns:p14="http://schemas.microsoft.com/office/powerpoint/2010/main" val="27637644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40</a:t>
            </a:fld>
            <a:endParaRPr lang="it-IT"/>
          </a:p>
        </p:txBody>
      </p:sp>
    </p:spTree>
    <p:extLst>
      <p:ext uri="{BB962C8B-B14F-4D97-AF65-F5344CB8AC3E}">
        <p14:creationId xmlns:p14="http://schemas.microsoft.com/office/powerpoint/2010/main" val="2085660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4</a:t>
            </a:fld>
            <a:endParaRPr lang="it-IT"/>
          </a:p>
        </p:txBody>
      </p:sp>
    </p:spTree>
    <p:extLst>
      <p:ext uri="{BB962C8B-B14F-4D97-AF65-F5344CB8AC3E}">
        <p14:creationId xmlns:p14="http://schemas.microsoft.com/office/powerpoint/2010/main" val="21601622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41</a:t>
            </a:fld>
            <a:endParaRPr lang="it-IT"/>
          </a:p>
        </p:txBody>
      </p:sp>
    </p:spTree>
    <p:extLst>
      <p:ext uri="{BB962C8B-B14F-4D97-AF65-F5344CB8AC3E}">
        <p14:creationId xmlns:p14="http://schemas.microsoft.com/office/powerpoint/2010/main" val="10145075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42</a:t>
            </a:fld>
            <a:endParaRPr lang="it-IT"/>
          </a:p>
        </p:txBody>
      </p:sp>
    </p:spTree>
    <p:extLst>
      <p:ext uri="{BB962C8B-B14F-4D97-AF65-F5344CB8AC3E}">
        <p14:creationId xmlns:p14="http://schemas.microsoft.com/office/powerpoint/2010/main" val="2994060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5</a:t>
            </a:fld>
            <a:endParaRPr lang="it-IT"/>
          </a:p>
        </p:txBody>
      </p:sp>
    </p:spTree>
    <p:extLst>
      <p:ext uri="{BB962C8B-B14F-4D97-AF65-F5344CB8AC3E}">
        <p14:creationId xmlns:p14="http://schemas.microsoft.com/office/powerpoint/2010/main" val="3117464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6</a:t>
            </a:fld>
            <a:endParaRPr lang="it-IT"/>
          </a:p>
        </p:txBody>
      </p:sp>
    </p:spTree>
    <p:extLst>
      <p:ext uri="{BB962C8B-B14F-4D97-AF65-F5344CB8AC3E}">
        <p14:creationId xmlns:p14="http://schemas.microsoft.com/office/powerpoint/2010/main" val="1367324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7</a:t>
            </a:fld>
            <a:endParaRPr lang="it-IT"/>
          </a:p>
        </p:txBody>
      </p:sp>
    </p:spTree>
    <p:extLst>
      <p:ext uri="{BB962C8B-B14F-4D97-AF65-F5344CB8AC3E}">
        <p14:creationId xmlns:p14="http://schemas.microsoft.com/office/powerpoint/2010/main" val="275709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8</a:t>
            </a:fld>
            <a:endParaRPr lang="it-IT"/>
          </a:p>
        </p:txBody>
      </p:sp>
    </p:spTree>
    <p:extLst>
      <p:ext uri="{BB962C8B-B14F-4D97-AF65-F5344CB8AC3E}">
        <p14:creationId xmlns:p14="http://schemas.microsoft.com/office/powerpoint/2010/main" val="2913955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cs typeface="Calibri"/>
              </a:rPr>
              <a:t>Questa</a:t>
            </a:r>
            <a:r>
              <a:rPr lang="en-US" baseline="0" dirty="0">
                <a:cs typeface="Calibri"/>
              </a:rPr>
              <a:t> </a:t>
            </a:r>
            <a:r>
              <a:rPr lang="en-US" baseline="0" dirty="0" err="1">
                <a:cs typeface="Calibri"/>
              </a:rPr>
              <a:t>grandezza</a:t>
            </a:r>
            <a:r>
              <a:rPr lang="en-US" baseline="0" dirty="0">
                <a:cs typeface="Calibri"/>
              </a:rPr>
              <a:t>, con </a:t>
            </a:r>
            <a:r>
              <a:rPr lang="en-US" baseline="0" dirty="0" err="1">
                <a:cs typeface="Calibri"/>
              </a:rPr>
              <a:t>colore</a:t>
            </a:r>
            <a:r>
              <a:rPr lang="en-US" baseline="0" dirty="0">
                <a:cs typeface="Calibri"/>
              </a:rPr>
              <a:t> </a:t>
            </a:r>
            <a:r>
              <a:rPr lang="en-US" baseline="0" dirty="0" err="1">
                <a:cs typeface="Calibri"/>
              </a:rPr>
              <a:t>mercato</a:t>
            </a:r>
            <a:r>
              <a:rPr lang="en-US" baseline="0" dirty="0">
                <a:cs typeface="Calibri"/>
              </a:rPr>
              <a:t> di </a:t>
            </a:r>
            <a:r>
              <a:rPr lang="en-US" baseline="0" dirty="0" err="1">
                <a:cs typeface="Calibri"/>
              </a:rPr>
              <a:t>riferimento</a:t>
            </a:r>
            <a:endParaRPr lang="en-US" dirty="0">
              <a:cs typeface="Calibri"/>
            </a:endParaRPr>
          </a:p>
        </p:txBody>
      </p:sp>
      <p:sp>
        <p:nvSpPr>
          <p:cNvPr id="4" name="Segnaposto numero diapositiva 3"/>
          <p:cNvSpPr>
            <a:spLocks noGrp="1"/>
          </p:cNvSpPr>
          <p:nvPr>
            <p:ph type="sldNum" sz="quarter" idx="5"/>
          </p:nvPr>
        </p:nvSpPr>
        <p:spPr/>
        <p:txBody>
          <a:bodyPr/>
          <a:lstStyle/>
          <a:p>
            <a:fld id="{5683BAE6-A958-44D0-BEDB-8F3015390C43}" type="slidenum">
              <a:rPr lang="it-IT"/>
              <a:t>9</a:t>
            </a:fld>
            <a:endParaRPr lang="it-IT"/>
          </a:p>
        </p:txBody>
      </p:sp>
    </p:spTree>
    <p:extLst>
      <p:ext uri="{BB962C8B-B14F-4D97-AF65-F5344CB8AC3E}">
        <p14:creationId xmlns:p14="http://schemas.microsoft.com/office/powerpoint/2010/main" val="2094158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03300" y="666750"/>
            <a:ext cx="10282555" cy="164083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602230" y="5462016"/>
            <a:ext cx="12143740" cy="24384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ED1C24"/>
                </a:solidFill>
                <a:latin typeface="Gramma-Book"/>
                <a:cs typeface="Gramma-Book"/>
              </a:defRPr>
            </a:lvl1pPr>
          </a:lstStyle>
          <a:p>
            <a:pPr marL="12700">
              <a:lnSpc>
                <a:spcPct val="100000"/>
              </a:lnSpc>
              <a:spcBef>
                <a:spcPts val="190"/>
              </a:spcBef>
            </a:pPr>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3000" b="0" i="0">
                <a:solidFill>
                  <a:srgbClr val="ED1C24"/>
                </a:solidFill>
                <a:latin typeface="Gramma-Book"/>
                <a:cs typeface="Gramma-Book"/>
              </a:defRPr>
            </a:lvl1pPr>
          </a:lstStyle>
          <a:p>
            <a:pPr marL="38100">
              <a:lnSpc>
                <a:spcPct val="100000"/>
              </a:lnSpc>
              <a:spcBef>
                <a:spcPts val="265"/>
              </a:spcBef>
            </a:pPr>
            <a:fld id="{81D60167-4931-47E6-BA6A-407CBD079E47}" type="slidenum">
              <a:rPr dirty="0"/>
              <a:t>‹N›</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0600" b="0" i="0">
                <a:solidFill>
                  <a:srgbClr val="5EC7CC"/>
                </a:solidFill>
                <a:latin typeface="Gramma-Book"/>
                <a:cs typeface="Gramma-Book"/>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ED1C24"/>
                </a:solidFill>
                <a:latin typeface="Gramma-Book"/>
                <a:cs typeface="Gramma-Book"/>
              </a:defRPr>
            </a:lvl1pPr>
          </a:lstStyle>
          <a:p>
            <a:pPr marL="12700">
              <a:lnSpc>
                <a:spcPct val="100000"/>
              </a:lnSpc>
              <a:spcBef>
                <a:spcPts val="190"/>
              </a:spcBef>
            </a:pPr>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3000" b="0" i="0">
                <a:solidFill>
                  <a:srgbClr val="ED1C24"/>
                </a:solidFill>
                <a:latin typeface="Gramma-Book"/>
                <a:cs typeface="Gramma-Book"/>
              </a:defRPr>
            </a:lvl1pPr>
          </a:lstStyle>
          <a:p>
            <a:pPr marL="38100">
              <a:lnSpc>
                <a:spcPct val="100000"/>
              </a:lnSpc>
              <a:spcBef>
                <a:spcPts val="265"/>
              </a:spcBef>
            </a:pPr>
            <a:fld id="{81D60167-4931-47E6-BA6A-407CBD079E47}" type="slidenum">
              <a:rPr dirty="0"/>
              <a:t>‹N›</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0600" b="0" i="0">
                <a:solidFill>
                  <a:srgbClr val="5EC7CC"/>
                </a:solidFill>
                <a:latin typeface="Gramma-Book"/>
                <a:cs typeface="Gramma-Book"/>
              </a:defRPr>
            </a:lvl1pPr>
          </a:lstStyle>
          <a:p>
            <a:endParaRPr/>
          </a:p>
        </p:txBody>
      </p:sp>
      <p:sp>
        <p:nvSpPr>
          <p:cNvPr id="3" name="Holder 3"/>
          <p:cNvSpPr>
            <a:spLocks noGrp="1"/>
          </p:cNvSpPr>
          <p:nvPr>
            <p:ph sz="half" idx="2"/>
          </p:nvPr>
        </p:nvSpPr>
        <p:spPr>
          <a:xfrm>
            <a:off x="1013715" y="1885950"/>
            <a:ext cx="7143115" cy="626490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sz="half" idx="3"/>
          </p:nvPr>
        </p:nvSpPr>
        <p:spPr>
          <a:xfrm>
            <a:off x="8934323" y="2243328"/>
            <a:ext cx="7546467" cy="643737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ED1C24"/>
                </a:solidFill>
                <a:latin typeface="Gramma-Book"/>
                <a:cs typeface="Gramma-Book"/>
              </a:defRPr>
            </a:lvl1pPr>
          </a:lstStyle>
          <a:p>
            <a:pPr marL="12700">
              <a:lnSpc>
                <a:spcPct val="100000"/>
              </a:lnSpc>
              <a:spcBef>
                <a:spcPts val="190"/>
              </a:spcBef>
            </a:pPr>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defRPr sz="3000" b="0" i="0">
                <a:solidFill>
                  <a:srgbClr val="ED1C24"/>
                </a:solidFill>
                <a:latin typeface="Gramma-Book"/>
                <a:cs typeface="Gramma-Book"/>
              </a:defRPr>
            </a:lvl1pPr>
          </a:lstStyle>
          <a:p>
            <a:pPr marL="38100">
              <a:lnSpc>
                <a:spcPct val="100000"/>
              </a:lnSpc>
              <a:spcBef>
                <a:spcPts val="265"/>
              </a:spcBef>
            </a:pPr>
            <a:fld id="{81D60167-4931-47E6-BA6A-407CBD079E47}" type="slidenum">
              <a:rPr dirty="0"/>
              <a:t>‹N›</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0600" b="0" i="0">
                <a:solidFill>
                  <a:srgbClr val="5EC7CC"/>
                </a:solidFill>
                <a:latin typeface="Gramma-Book"/>
                <a:cs typeface="Gramma-Book"/>
              </a:defRPr>
            </a:lvl1pPr>
          </a:lstStyle>
          <a:p>
            <a:endParaRPr/>
          </a:p>
        </p:txBody>
      </p:sp>
      <p:sp>
        <p:nvSpPr>
          <p:cNvPr id="3" name="Holder 3"/>
          <p:cNvSpPr>
            <a:spLocks noGrp="1"/>
          </p:cNvSpPr>
          <p:nvPr>
            <p:ph type="ftr" sz="quarter" idx="5"/>
          </p:nvPr>
        </p:nvSpPr>
        <p:spPr/>
        <p:txBody>
          <a:bodyPr lIns="0" tIns="0" rIns="0" bIns="0"/>
          <a:lstStyle>
            <a:lvl1pPr>
              <a:defRPr sz="1200" b="0" i="0">
                <a:solidFill>
                  <a:srgbClr val="ED1C24"/>
                </a:solidFill>
                <a:latin typeface="Gramma-Book"/>
                <a:cs typeface="Gramma-Book"/>
              </a:defRPr>
            </a:lvl1pPr>
          </a:lstStyle>
          <a:p>
            <a:pPr marL="12700">
              <a:lnSpc>
                <a:spcPct val="100000"/>
              </a:lnSpc>
              <a:spcBef>
                <a:spcPts val="190"/>
              </a:spcBef>
            </a:pPr>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defRPr sz="3000" b="0" i="0">
                <a:solidFill>
                  <a:srgbClr val="ED1C24"/>
                </a:solidFill>
                <a:latin typeface="Gramma-Book"/>
                <a:cs typeface="Gramma-Book"/>
              </a:defRPr>
            </a:lvl1pPr>
          </a:lstStyle>
          <a:p>
            <a:pPr marL="38100">
              <a:lnSpc>
                <a:spcPct val="100000"/>
              </a:lnSpc>
              <a:spcBef>
                <a:spcPts val="265"/>
              </a:spcBef>
            </a:pPr>
            <a:fld id="{81D60167-4931-47E6-BA6A-407CBD079E47}" type="slidenum">
              <a:rPr dirty="0"/>
              <a:t>‹N›</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rgbClr val="ED1C24"/>
                </a:solidFill>
                <a:latin typeface="Gramma-Book"/>
                <a:cs typeface="Gramma-Book"/>
              </a:defRPr>
            </a:lvl1pPr>
          </a:lstStyle>
          <a:p>
            <a:pPr marL="12700">
              <a:lnSpc>
                <a:spcPct val="100000"/>
              </a:lnSpc>
              <a:spcBef>
                <a:spcPts val="190"/>
              </a:spcBef>
            </a:pPr>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defRPr sz="3000" b="0" i="0">
                <a:solidFill>
                  <a:srgbClr val="ED1C24"/>
                </a:solidFill>
                <a:latin typeface="Gramma-Book"/>
                <a:cs typeface="Gramma-Book"/>
              </a:defRPr>
            </a:lvl1pPr>
          </a:lstStyle>
          <a:p>
            <a:pPr marL="38100">
              <a:lnSpc>
                <a:spcPct val="100000"/>
              </a:lnSpc>
              <a:spcBef>
                <a:spcPts val="265"/>
              </a:spcBef>
            </a:pPr>
            <a:fld id="{81D60167-4931-47E6-BA6A-407CBD079E47}" type="slidenum">
              <a:rPr dirty="0"/>
              <a:t>‹N›</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Diapositiva titolo">
    <p:spTree>
      <p:nvGrpSpPr>
        <p:cNvPr id="1" name=""/>
        <p:cNvGrpSpPr/>
        <p:nvPr/>
      </p:nvGrpSpPr>
      <p:grpSpPr>
        <a:xfrm>
          <a:off x="0" y="0"/>
          <a:ext cx="0" cy="0"/>
          <a:chOff x="0" y="0"/>
          <a:chExt cx="0" cy="0"/>
        </a:xfrm>
      </p:grpSpPr>
      <p:sp>
        <p:nvSpPr>
          <p:cNvPr id="21" name="Segnaposto immagine 20">
            <a:extLst>
              <a:ext uri="{FF2B5EF4-FFF2-40B4-BE49-F238E27FC236}">
                <a16:creationId xmlns:a16="http://schemas.microsoft.com/office/drawing/2014/main" id="{9A70B137-2503-4803-9F56-620A586FA494}"/>
              </a:ext>
            </a:extLst>
          </p:cNvPr>
          <p:cNvSpPr>
            <a:spLocks noGrp="1"/>
          </p:cNvSpPr>
          <p:nvPr>
            <p:ph type="pic" sz="quarter" idx="10" hasCustomPrompt="1"/>
          </p:nvPr>
        </p:nvSpPr>
        <p:spPr>
          <a:xfrm>
            <a:off x="2" y="0"/>
            <a:ext cx="15161825" cy="97536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rtlCol="0" anchor="t">
            <a:noAutofit/>
          </a:bodyPr>
          <a:lstStyle>
            <a:lvl1pPr marL="0" indent="0" algn="ctr">
              <a:buNone/>
              <a:defRPr sz="1707" i="1">
                <a:latin typeface="Times New Roman" panose="02020603050405020304" pitchFamily="18" charset="0"/>
                <a:cs typeface="Times New Roman" panose="02020603050405020304" pitchFamily="18" charset="0"/>
              </a:defRPr>
            </a:lvl1pPr>
          </a:lstStyle>
          <a:p>
            <a:pPr rtl="0"/>
            <a:r>
              <a:rPr lang="it-IT"/>
              <a:t>Inserire o trascinare una foto</a:t>
            </a:r>
          </a:p>
        </p:txBody>
      </p:sp>
      <p:sp>
        <p:nvSpPr>
          <p:cNvPr id="2" name="Tito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349342" y="4653166"/>
            <a:ext cx="6345875" cy="3429295"/>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rtlCol="0" anchor="t"/>
          <a:lstStyle>
            <a:lvl1pPr algn="l">
              <a:lnSpc>
                <a:spcPts val="5689"/>
              </a:lnSpc>
              <a:defRPr sz="6258" b="1" spc="-427">
                <a:solidFill>
                  <a:schemeClr val="bg1">
                    <a:lumMod val="95000"/>
                  </a:schemeClr>
                </a:solidFill>
              </a:defRPr>
            </a:lvl1pPr>
          </a:lstStyle>
          <a:p>
            <a:pPr rtl="0"/>
            <a:r>
              <a:rPr lang="it-IT"/>
              <a:t>Fare clic per modificare il titolo della presentazione</a:t>
            </a:r>
          </a:p>
        </p:txBody>
      </p:sp>
      <p:sp>
        <p:nvSpPr>
          <p:cNvPr id="3" name="Sottotitolo 2">
            <a:extLst>
              <a:ext uri="{FF2B5EF4-FFF2-40B4-BE49-F238E27FC236}">
                <a16:creationId xmlns:a16="http://schemas.microsoft.com/office/drawing/2014/main" id="{C9980B88-3F4A-4688-9ED0-17EF37E62D93}"/>
              </a:ext>
            </a:extLst>
          </p:cNvPr>
          <p:cNvSpPr>
            <a:spLocks noGrp="1"/>
          </p:cNvSpPr>
          <p:nvPr>
            <p:ph type="subTitle" idx="1"/>
          </p:nvPr>
        </p:nvSpPr>
        <p:spPr>
          <a:xfrm>
            <a:off x="1608323" y="7467370"/>
            <a:ext cx="5692378" cy="919354"/>
          </a:xfrm>
          <a:noFill/>
        </p:spPr>
        <p:txBody>
          <a:bodyPr lIns="0" tIns="0" rIns="0" bIns="0" rtlCol="0"/>
          <a:lstStyle>
            <a:lvl1pPr marL="0" indent="0" algn="l">
              <a:buNone/>
              <a:defRPr sz="2987">
                <a:solidFill>
                  <a:schemeClr val="bg1">
                    <a:lumMod val="95000"/>
                  </a:schemeClr>
                </a:solidFill>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pPr rtl="0"/>
            <a:r>
              <a:rPr lang="it-IT"/>
              <a:t>Fare clic per modificare lo stile del sottotitolo dello schema</a:t>
            </a:r>
          </a:p>
        </p:txBody>
      </p:sp>
    </p:spTree>
    <p:extLst>
      <p:ext uri="{BB962C8B-B14F-4D97-AF65-F5344CB8AC3E}">
        <p14:creationId xmlns:p14="http://schemas.microsoft.com/office/powerpoint/2010/main" val="3119973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Foto contenuto 1">
    <p:spTree>
      <p:nvGrpSpPr>
        <p:cNvPr id="1" name=""/>
        <p:cNvGrpSpPr/>
        <p:nvPr/>
      </p:nvGrpSpPr>
      <p:grpSpPr>
        <a:xfrm>
          <a:off x="0" y="0"/>
          <a:ext cx="0" cy="0"/>
          <a:chOff x="0" y="0"/>
          <a:chExt cx="0" cy="0"/>
        </a:xfrm>
      </p:grpSpPr>
      <p:sp>
        <p:nvSpPr>
          <p:cNvPr id="11" name="Segnaposto immagine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9222135" y="2396078"/>
            <a:ext cx="6979107" cy="6163583"/>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rtlCol="0" anchor="ctr">
            <a:noAutofit/>
          </a:bodyPr>
          <a:lstStyle>
            <a:lvl1pPr marL="0" indent="0" algn="ctr">
              <a:buNone/>
              <a:defRPr sz="1707" i="1">
                <a:latin typeface="Times New Roman" panose="02020603050405020304" pitchFamily="18" charset="0"/>
                <a:cs typeface="Times New Roman" panose="02020603050405020304" pitchFamily="18" charset="0"/>
              </a:defRPr>
            </a:lvl1pPr>
          </a:lstStyle>
          <a:p>
            <a:pPr rtl="0"/>
            <a:r>
              <a:rPr lang="it-IT"/>
              <a:t>Inserire o trascinare la foto</a:t>
            </a:r>
          </a:p>
        </p:txBody>
      </p:sp>
      <p:sp>
        <p:nvSpPr>
          <p:cNvPr id="2" name="Titolo 1">
            <a:extLst>
              <a:ext uri="{FF2B5EF4-FFF2-40B4-BE49-F238E27FC236}">
                <a16:creationId xmlns:a16="http://schemas.microsoft.com/office/drawing/2014/main" id="{40EE479C-D1F6-4BAC-80D2-90EF74E3261A}"/>
              </a:ext>
            </a:extLst>
          </p:cNvPr>
          <p:cNvSpPr>
            <a:spLocks noGrp="1"/>
          </p:cNvSpPr>
          <p:nvPr>
            <p:ph type="title" hasCustomPrompt="1"/>
          </p:nvPr>
        </p:nvSpPr>
        <p:spPr>
          <a:xfrm>
            <a:off x="614700" y="614400"/>
            <a:ext cx="7786200" cy="6524863"/>
          </a:xfrm>
        </p:spPr>
        <p:txBody>
          <a:bodyPr rtlCol="0"/>
          <a:lstStyle>
            <a:lvl1pPr>
              <a:defRPr>
                <a:solidFill>
                  <a:schemeClr val="tx1">
                    <a:lumMod val="75000"/>
                    <a:lumOff val="25000"/>
                  </a:schemeClr>
                </a:solidFill>
              </a:defRPr>
            </a:lvl1pPr>
          </a:lstStyle>
          <a:p>
            <a:pPr rtl="0"/>
            <a:r>
              <a:rPr lang="it-IT"/>
              <a:t>Fare clic per modificare il titolo della pagina</a:t>
            </a:r>
          </a:p>
        </p:txBody>
      </p:sp>
      <p:sp>
        <p:nvSpPr>
          <p:cNvPr id="10" name="Sottotitolo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614417" y="1433600"/>
            <a:ext cx="7786200" cy="276999"/>
          </a:xfrm>
        </p:spPr>
        <p:txBody>
          <a:bodyPr rtlCol="0"/>
          <a:lstStyle>
            <a:lvl1pPr marL="0" indent="0">
              <a:buNone/>
              <a:defRPr/>
            </a:lvl1pPr>
            <a:lvl2pPr marL="379301" indent="0">
              <a:buNone/>
              <a:defRPr/>
            </a:lvl2pPr>
            <a:lvl3pPr marL="772148" indent="0">
              <a:buNone/>
              <a:defRPr/>
            </a:lvl3pPr>
            <a:lvl4pPr marL="1151449" indent="0">
              <a:buNone/>
              <a:defRPr/>
            </a:lvl4pPr>
            <a:lvl5pPr marL="1530749" indent="0">
              <a:buNone/>
              <a:defRPr/>
            </a:lvl5pPr>
          </a:lstStyle>
          <a:p>
            <a:pPr lvl="0" rtl="0"/>
            <a:r>
              <a:rPr lang="it-IT"/>
              <a:t>Sottotitolo</a:t>
            </a:r>
          </a:p>
        </p:txBody>
      </p:sp>
      <p:sp>
        <p:nvSpPr>
          <p:cNvPr id="3" name="Segnaposto contenuto 2">
            <a:extLst>
              <a:ext uri="{FF2B5EF4-FFF2-40B4-BE49-F238E27FC236}">
                <a16:creationId xmlns:a16="http://schemas.microsoft.com/office/drawing/2014/main" id="{A22238F2-C6EC-476F-8371-119AECBA5622}"/>
              </a:ext>
            </a:extLst>
          </p:cNvPr>
          <p:cNvSpPr>
            <a:spLocks noGrp="1"/>
          </p:cNvSpPr>
          <p:nvPr>
            <p:ph sz="half" idx="1"/>
          </p:nvPr>
        </p:nvSpPr>
        <p:spPr>
          <a:xfrm>
            <a:off x="614700" y="2149783"/>
            <a:ext cx="7786200" cy="1384995"/>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it-IT"/>
              <a:t>Modifica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p>
        </p:txBody>
      </p:sp>
      <p:sp>
        <p:nvSpPr>
          <p:cNvPr id="4" name="Segnaposto piè di pagina 3">
            <a:extLst>
              <a:ext uri="{FF2B5EF4-FFF2-40B4-BE49-F238E27FC236}">
                <a16:creationId xmlns:a16="http://schemas.microsoft.com/office/drawing/2014/main" id="{57847F90-9DB6-4832-9EB7-393AADAE8B70}"/>
              </a:ext>
            </a:extLst>
          </p:cNvPr>
          <p:cNvSpPr>
            <a:spLocks noGrp="1"/>
          </p:cNvSpPr>
          <p:nvPr>
            <p:ph type="ftr" sz="quarter" idx="13"/>
          </p:nvPr>
        </p:nvSpPr>
        <p:spPr>
          <a:xfrm>
            <a:off x="14729541" y="9126956"/>
            <a:ext cx="1645919" cy="369332"/>
          </a:xfrm>
        </p:spPr>
        <p:txBody>
          <a:bodyPr rtlCol="0"/>
          <a:lstStyle/>
          <a:p>
            <a:pPr rtl="0"/>
            <a:endParaRPr lang="it-IT"/>
          </a:p>
        </p:txBody>
      </p:sp>
      <p:sp>
        <p:nvSpPr>
          <p:cNvPr id="5" name="Segnaposto numero diapositiva 4">
            <a:extLst>
              <a:ext uri="{FF2B5EF4-FFF2-40B4-BE49-F238E27FC236}">
                <a16:creationId xmlns:a16="http://schemas.microsoft.com/office/drawing/2014/main" id="{0505ED12-A431-4761-87A4-F05164BE0221}"/>
              </a:ext>
            </a:extLst>
          </p:cNvPr>
          <p:cNvSpPr>
            <a:spLocks noGrp="1"/>
          </p:cNvSpPr>
          <p:nvPr>
            <p:ph type="sldNum" sz="quarter" idx="33"/>
          </p:nvPr>
        </p:nvSpPr>
        <p:spPr>
          <a:xfrm>
            <a:off x="990600" y="8977020"/>
            <a:ext cx="607060" cy="461665"/>
          </a:xfrm>
        </p:spPr>
        <p:txBody>
          <a:bodyPr rtlCol="0"/>
          <a:lstStyle/>
          <a:p>
            <a:pPr rtl="0"/>
            <a:fld id="{19B51A1E-902D-48AF-9020-955120F399B6}" type="slidenum">
              <a:rPr lang="it-IT" smtClean="0"/>
              <a:pPr rtl="0"/>
              <a:t>‹N›</a:t>
            </a:fld>
            <a:endParaRPr lang="it-IT"/>
          </a:p>
        </p:txBody>
      </p:sp>
    </p:spTree>
    <p:extLst>
      <p:ext uri="{BB962C8B-B14F-4D97-AF65-F5344CB8AC3E}">
        <p14:creationId xmlns:p14="http://schemas.microsoft.com/office/powerpoint/2010/main" val="2670526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apositiva divisore 1">
    <p:spTree>
      <p:nvGrpSpPr>
        <p:cNvPr id="1" name=""/>
        <p:cNvGrpSpPr/>
        <p:nvPr/>
      </p:nvGrpSpPr>
      <p:grpSpPr>
        <a:xfrm>
          <a:off x="0" y="0"/>
          <a:ext cx="0" cy="0"/>
          <a:chOff x="0" y="0"/>
          <a:chExt cx="0" cy="0"/>
        </a:xfrm>
      </p:grpSpPr>
      <p:sp>
        <p:nvSpPr>
          <p:cNvPr id="11" name="Segnaposto immagine 10">
            <a:extLst>
              <a:ext uri="{FF2B5EF4-FFF2-40B4-BE49-F238E27FC236}">
                <a16:creationId xmlns:a16="http://schemas.microsoft.com/office/drawing/2014/main" id="{7CE129D0-CB7B-444C-AF89-B1CB663E3679}"/>
              </a:ext>
            </a:extLst>
          </p:cNvPr>
          <p:cNvSpPr>
            <a:spLocks noGrp="1"/>
          </p:cNvSpPr>
          <p:nvPr>
            <p:ph type="pic" sz="quarter" idx="13" hasCustomPrompt="1"/>
          </p:nvPr>
        </p:nvSpPr>
        <p:spPr>
          <a:xfrm>
            <a:off x="0" y="595021"/>
            <a:ext cx="12361384" cy="9158581"/>
          </a:xfrm>
          <a:custGeom>
            <a:avLst/>
            <a:gdLst>
              <a:gd name="connsiteX0" fmla="*/ 0 w 8687356"/>
              <a:gd name="connsiteY0" fmla="*/ 5592682 h 6439627"/>
              <a:gd name="connsiteX1" fmla="*/ 186296 w 8687356"/>
              <a:gd name="connsiteY1" fmla="*/ 5593149 h 6439627"/>
              <a:gd name="connsiteX2" fmla="*/ 1348900 w 8687356"/>
              <a:gd name="connsiteY2" fmla="*/ 5596063 h 6439627"/>
              <a:gd name="connsiteX3" fmla="*/ 1800991 w 8687356"/>
              <a:gd name="connsiteY3" fmla="*/ 5851702 h 6439627"/>
              <a:gd name="connsiteX4" fmla="*/ 2106366 w 8687356"/>
              <a:gd name="connsiteY4" fmla="*/ 6380627 h 6439627"/>
              <a:gd name="connsiteX5" fmla="*/ 2140430 w 8687356"/>
              <a:gd name="connsiteY5" fmla="*/ 6439627 h 6439627"/>
              <a:gd name="connsiteX6" fmla="*/ 0 w 8687356"/>
              <a:gd name="connsiteY6" fmla="*/ 6439627 h 6439627"/>
              <a:gd name="connsiteX7" fmla="*/ 693821 w 8687356"/>
              <a:gd name="connsiteY7" fmla="*/ 3646328 h 6439627"/>
              <a:gd name="connsiteX8" fmla="*/ 1586357 w 8687356"/>
              <a:gd name="connsiteY8" fmla="*/ 3648566 h 6439627"/>
              <a:gd name="connsiteX9" fmla="*/ 1724950 w 8687356"/>
              <a:gd name="connsiteY9" fmla="*/ 3726935 h 6439627"/>
              <a:gd name="connsiteX10" fmla="*/ 2172189 w 8687356"/>
              <a:gd name="connsiteY10" fmla="*/ 4501577 h 6439627"/>
              <a:gd name="connsiteX11" fmla="*/ 2171729 w 8687356"/>
              <a:gd name="connsiteY11" fmla="*/ 4662459 h 6439627"/>
              <a:gd name="connsiteX12" fmla="*/ 1726432 w 8687356"/>
              <a:gd name="connsiteY12" fmla="*/ 5434863 h 6439627"/>
              <a:gd name="connsiteX13" fmla="*/ 1589746 w 8687356"/>
              <a:gd name="connsiteY13" fmla="*/ 5513779 h 6439627"/>
              <a:gd name="connsiteX14" fmla="*/ 698177 w 8687356"/>
              <a:gd name="connsiteY14" fmla="*/ 5513215 h 6439627"/>
              <a:gd name="connsiteX15" fmla="*/ 558617 w 8687356"/>
              <a:gd name="connsiteY15" fmla="*/ 5433172 h 6439627"/>
              <a:gd name="connsiteX16" fmla="*/ 111378 w 8687356"/>
              <a:gd name="connsiteY16" fmla="*/ 4658531 h 6439627"/>
              <a:gd name="connsiteX17" fmla="*/ 112805 w 8687356"/>
              <a:gd name="connsiteY17" fmla="*/ 4499321 h 6439627"/>
              <a:gd name="connsiteX18" fmla="*/ 557135 w 8687356"/>
              <a:gd name="connsiteY18" fmla="*/ 3725244 h 6439627"/>
              <a:gd name="connsiteX19" fmla="*/ 693821 w 8687356"/>
              <a:gd name="connsiteY19" fmla="*/ 3646328 h 6439627"/>
              <a:gd name="connsiteX20" fmla="*/ 1975378 w 8687356"/>
              <a:gd name="connsiteY20" fmla="*/ 3263784 h 6439627"/>
              <a:gd name="connsiteX21" fmla="*/ 2292917 w 8687356"/>
              <a:gd name="connsiteY21" fmla="*/ 3264581 h 6439627"/>
              <a:gd name="connsiteX22" fmla="*/ 2342225 w 8687356"/>
              <a:gd name="connsiteY22" fmla="*/ 3292462 h 6439627"/>
              <a:gd name="connsiteX23" fmla="*/ 2501341 w 8687356"/>
              <a:gd name="connsiteY23" fmla="*/ 3568059 h 6439627"/>
              <a:gd name="connsiteX24" fmla="*/ 2501177 w 8687356"/>
              <a:gd name="connsiteY24" fmla="*/ 3625297 h 6439627"/>
              <a:gd name="connsiteX25" fmla="*/ 2342753 w 8687356"/>
              <a:gd name="connsiteY25" fmla="*/ 3900096 h 6439627"/>
              <a:gd name="connsiteX26" fmla="*/ 2294123 w 8687356"/>
              <a:gd name="connsiteY26" fmla="*/ 3928173 h 6439627"/>
              <a:gd name="connsiteX27" fmla="*/ 1976927 w 8687356"/>
              <a:gd name="connsiteY27" fmla="*/ 3927972 h 6439627"/>
              <a:gd name="connsiteX28" fmla="*/ 1927275 w 8687356"/>
              <a:gd name="connsiteY28" fmla="*/ 3899495 h 6439627"/>
              <a:gd name="connsiteX29" fmla="*/ 1768160 w 8687356"/>
              <a:gd name="connsiteY29" fmla="*/ 3623899 h 6439627"/>
              <a:gd name="connsiteX30" fmla="*/ 1768668 w 8687356"/>
              <a:gd name="connsiteY30" fmla="*/ 3567256 h 6439627"/>
              <a:gd name="connsiteX31" fmla="*/ 1926748 w 8687356"/>
              <a:gd name="connsiteY31" fmla="*/ 3291861 h 6439627"/>
              <a:gd name="connsiteX32" fmla="*/ 1975378 w 8687356"/>
              <a:gd name="connsiteY32" fmla="*/ 3263784 h 6439627"/>
              <a:gd name="connsiteX33" fmla="*/ 2130702 w 8687356"/>
              <a:gd name="connsiteY33" fmla="*/ 2828022 h 6439627"/>
              <a:gd name="connsiteX34" fmla="*/ 2298374 w 8687356"/>
              <a:gd name="connsiteY34" fmla="*/ 2828442 h 6439627"/>
              <a:gd name="connsiteX35" fmla="*/ 2324410 w 8687356"/>
              <a:gd name="connsiteY35" fmla="*/ 2843165 h 6439627"/>
              <a:gd name="connsiteX36" fmla="*/ 2408429 w 8687356"/>
              <a:gd name="connsiteY36" fmla="*/ 2988689 h 6439627"/>
              <a:gd name="connsiteX37" fmla="*/ 2408342 w 8687356"/>
              <a:gd name="connsiteY37" fmla="*/ 3018913 h 6439627"/>
              <a:gd name="connsiteX38" fmla="*/ 2324689 w 8687356"/>
              <a:gd name="connsiteY38" fmla="*/ 3164017 h 6439627"/>
              <a:gd name="connsiteX39" fmla="*/ 2299011 w 8687356"/>
              <a:gd name="connsiteY39" fmla="*/ 3178842 h 6439627"/>
              <a:gd name="connsiteX40" fmla="*/ 2131520 w 8687356"/>
              <a:gd name="connsiteY40" fmla="*/ 3178736 h 6439627"/>
              <a:gd name="connsiteX41" fmla="*/ 2105302 w 8687356"/>
              <a:gd name="connsiteY41" fmla="*/ 3163699 h 6439627"/>
              <a:gd name="connsiteX42" fmla="*/ 2021284 w 8687356"/>
              <a:gd name="connsiteY42" fmla="*/ 3018175 h 6439627"/>
              <a:gd name="connsiteX43" fmla="*/ 2021552 w 8687356"/>
              <a:gd name="connsiteY43" fmla="*/ 2988265 h 6439627"/>
              <a:gd name="connsiteX44" fmla="*/ 2105024 w 8687356"/>
              <a:gd name="connsiteY44" fmla="*/ 2842847 h 6439627"/>
              <a:gd name="connsiteX45" fmla="*/ 2130702 w 8687356"/>
              <a:gd name="connsiteY45" fmla="*/ 2828022 h 6439627"/>
              <a:gd name="connsiteX46" fmla="*/ 3794942 w 8687356"/>
              <a:gd name="connsiteY46" fmla="*/ 2543905 h 6439627"/>
              <a:gd name="connsiteX47" fmla="*/ 6706383 w 8687356"/>
              <a:gd name="connsiteY47" fmla="*/ 2551204 h 6439627"/>
              <a:gd name="connsiteX48" fmla="*/ 7158474 w 8687356"/>
              <a:gd name="connsiteY48" fmla="*/ 2806842 h 6439627"/>
              <a:gd name="connsiteX49" fmla="*/ 8617364 w 8687356"/>
              <a:gd name="connsiteY49" fmla="*/ 5333715 h 6439627"/>
              <a:gd name="connsiteX50" fmla="*/ 8615859 w 8687356"/>
              <a:gd name="connsiteY50" fmla="*/ 5858514 h 6439627"/>
              <a:gd name="connsiteX51" fmla="*/ 8311811 w 8687356"/>
              <a:gd name="connsiteY51" fmla="*/ 6385912 h 6439627"/>
              <a:gd name="connsiteX52" fmla="*/ 8280844 w 8687356"/>
              <a:gd name="connsiteY52" fmla="*/ 6439627 h 6439627"/>
              <a:gd name="connsiteX53" fmla="*/ 2237916 w 8687356"/>
              <a:gd name="connsiteY53" fmla="*/ 6439627 h 6439627"/>
              <a:gd name="connsiteX54" fmla="*/ 2151815 w 8687356"/>
              <a:gd name="connsiteY54" fmla="*/ 6290497 h 6439627"/>
              <a:gd name="connsiteX55" fmla="*/ 1895013 w 8687356"/>
              <a:gd name="connsiteY55" fmla="*/ 5845703 h 6439627"/>
              <a:gd name="connsiteX56" fmla="*/ 1899669 w 8687356"/>
              <a:gd name="connsiteY56" fmla="*/ 5326361 h 6439627"/>
              <a:gd name="connsiteX57" fmla="*/ 3349069 w 8687356"/>
              <a:gd name="connsiteY57" fmla="*/ 2801330 h 6439627"/>
              <a:gd name="connsiteX58" fmla="*/ 3794942 w 8687356"/>
              <a:gd name="connsiteY58" fmla="*/ 2543905 h 6439627"/>
              <a:gd name="connsiteX59" fmla="*/ 634940 w 8687356"/>
              <a:gd name="connsiteY59" fmla="*/ 2395105 h 6439627"/>
              <a:gd name="connsiteX60" fmla="*/ 1188015 w 8687356"/>
              <a:gd name="connsiteY60" fmla="*/ 2396492 h 6439627"/>
              <a:gd name="connsiteX61" fmla="*/ 1273897 w 8687356"/>
              <a:gd name="connsiteY61" fmla="*/ 2445054 h 6439627"/>
              <a:gd name="connsiteX62" fmla="*/ 1551037 w 8687356"/>
              <a:gd name="connsiteY62" fmla="*/ 2925075 h 6439627"/>
              <a:gd name="connsiteX63" fmla="*/ 1550752 w 8687356"/>
              <a:gd name="connsiteY63" fmla="*/ 3024769 h 6439627"/>
              <a:gd name="connsiteX64" fmla="*/ 1274816 w 8687356"/>
              <a:gd name="connsiteY64" fmla="*/ 3503403 h 6439627"/>
              <a:gd name="connsiteX65" fmla="*/ 1190116 w 8687356"/>
              <a:gd name="connsiteY65" fmla="*/ 3552304 h 6439627"/>
              <a:gd name="connsiteX66" fmla="*/ 637639 w 8687356"/>
              <a:gd name="connsiteY66" fmla="*/ 3551955 h 6439627"/>
              <a:gd name="connsiteX67" fmla="*/ 551158 w 8687356"/>
              <a:gd name="connsiteY67" fmla="*/ 3502355 h 6439627"/>
              <a:gd name="connsiteX68" fmla="*/ 274018 w 8687356"/>
              <a:gd name="connsiteY68" fmla="*/ 3022335 h 6439627"/>
              <a:gd name="connsiteX69" fmla="*/ 274903 w 8687356"/>
              <a:gd name="connsiteY69" fmla="*/ 2923678 h 6439627"/>
              <a:gd name="connsiteX70" fmla="*/ 550240 w 8687356"/>
              <a:gd name="connsiteY70" fmla="*/ 2444007 h 6439627"/>
              <a:gd name="connsiteX71" fmla="*/ 634940 w 8687356"/>
              <a:gd name="connsiteY71" fmla="*/ 2395105 h 6439627"/>
              <a:gd name="connsiteX72" fmla="*/ 2521339 w 8687356"/>
              <a:gd name="connsiteY72" fmla="*/ 1975621 h 6439627"/>
              <a:gd name="connsiteX73" fmla="*/ 2985874 w 8687356"/>
              <a:gd name="connsiteY73" fmla="*/ 1976785 h 6439627"/>
              <a:gd name="connsiteX74" fmla="*/ 3058007 w 8687356"/>
              <a:gd name="connsiteY74" fmla="*/ 2017574 h 6439627"/>
              <a:gd name="connsiteX75" fmla="*/ 3290779 w 8687356"/>
              <a:gd name="connsiteY75" fmla="*/ 2420748 h 6439627"/>
              <a:gd name="connsiteX76" fmla="*/ 3290540 w 8687356"/>
              <a:gd name="connsiteY76" fmla="*/ 2504482 h 6439627"/>
              <a:gd name="connsiteX77" fmla="*/ 3058778 w 8687356"/>
              <a:gd name="connsiteY77" fmla="*/ 2906492 h 6439627"/>
              <a:gd name="connsiteX78" fmla="*/ 2987637 w 8687356"/>
              <a:gd name="connsiteY78" fmla="*/ 2947565 h 6439627"/>
              <a:gd name="connsiteX79" fmla="*/ 2523606 w 8687356"/>
              <a:gd name="connsiteY79" fmla="*/ 2947271 h 6439627"/>
              <a:gd name="connsiteX80" fmla="*/ 2450970 w 8687356"/>
              <a:gd name="connsiteY80" fmla="*/ 2905612 h 6439627"/>
              <a:gd name="connsiteX81" fmla="*/ 2218197 w 8687356"/>
              <a:gd name="connsiteY81" fmla="*/ 2502438 h 6439627"/>
              <a:gd name="connsiteX82" fmla="*/ 2218941 w 8687356"/>
              <a:gd name="connsiteY82" fmla="*/ 2419574 h 6439627"/>
              <a:gd name="connsiteX83" fmla="*/ 2450199 w 8687356"/>
              <a:gd name="connsiteY83" fmla="*/ 2016694 h 6439627"/>
              <a:gd name="connsiteX84" fmla="*/ 2521339 w 8687356"/>
              <a:gd name="connsiteY84" fmla="*/ 1975621 h 6439627"/>
              <a:gd name="connsiteX85" fmla="*/ 3564142 w 8687356"/>
              <a:gd name="connsiteY85" fmla="*/ 34 h 6439627"/>
              <a:gd name="connsiteX86" fmla="*/ 4738405 w 8687356"/>
              <a:gd name="connsiteY86" fmla="*/ 2977 h 6439627"/>
              <a:gd name="connsiteX87" fmla="*/ 4920745 w 8687356"/>
              <a:gd name="connsiteY87" fmla="*/ 106084 h 6439627"/>
              <a:gd name="connsiteX88" fmla="*/ 5509155 w 8687356"/>
              <a:gd name="connsiteY88" fmla="*/ 1125240 h 6439627"/>
              <a:gd name="connsiteX89" fmla="*/ 5508549 w 8687356"/>
              <a:gd name="connsiteY89" fmla="*/ 1336906 h 6439627"/>
              <a:gd name="connsiteX90" fmla="*/ 4922696 w 8687356"/>
              <a:gd name="connsiteY90" fmla="*/ 2353119 h 6439627"/>
              <a:gd name="connsiteX91" fmla="*/ 4742864 w 8687356"/>
              <a:gd name="connsiteY91" fmla="*/ 2456945 h 6439627"/>
              <a:gd name="connsiteX92" fmla="*/ 3569871 w 8687356"/>
              <a:gd name="connsiteY92" fmla="*/ 2456203 h 6439627"/>
              <a:gd name="connsiteX93" fmla="*/ 3386259 w 8687356"/>
              <a:gd name="connsiteY93" fmla="*/ 2350896 h 6439627"/>
              <a:gd name="connsiteX94" fmla="*/ 2797848 w 8687356"/>
              <a:gd name="connsiteY94" fmla="*/ 1331739 h 6439627"/>
              <a:gd name="connsiteX95" fmla="*/ 2799727 w 8687356"/>
              <a:gd name="connsiteY95" fmla="*/ 1122274 h 6439627"/>
              <a:gd name="connsiteX96" fmla="*/ 3384310 w 8687356"/>
              <a:gd name="connsiteY96" fmla="*/ 103860 h 6439627"/>
              <a:gd name="connsiteX97" fmla="*/ 3564142 w 8687356"/>
              <a:gd name="connsiteY97" fmla="*/ 34 h 643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8687356" h="6439627">
                <a:moveTo>
                  <a:pt x="0" y="5592682"/>
                </a:moveTo>
                <a:lnTo>
                  <a:pt x="186296" y="5593149"/>
                </a:lnTo>
                <a:cubicBezTo>
                  <a:pt x="510155" y="5593961"/>
                  <a:pt x="893987" y="5594923"/>
                  <a:pt x="1348900" y="5596063"/>
                </a:cubicBezTo>
                <a:cubicBezTo>
                  <a:pt x="1534387" y="5590847"/>
                  <a:pt x="1709614" y="5693431"/>
                  <a:pt x="1800991" y="5851702"/>
                </a:cubicBezTo>
                <a:cubicBezTo>
                  <a:pt x="1800991" y="5851702"/>
                  <a:pt x="1800991" y="5851702"/>
                  <a:pt x="2106366" y="6380627"/>
                </a:cubicBezTo>
                <a:lnTo>
                  <a:pt x="2140430" y="6439627"/>
                </a:lnTo>
                <a:lnTo>
                  <a:pt x="0" y="6439627"/>
                </a:lnTo>
                <a:close/>
                <a:moveTo>
                  <a:pt x="693821" y="3646328"/>
                </a:moveTo>
                <a:cubicBezTo>
                  <a:pt x="693821" y="3646328"/>
                  <a:pt x="693821" y="3646328"/>
                  <a:pt x="1586357" y="3648566"/>
                </a:cubicBezTo>
                <a:cubicBezTo>
                  <a:pt x="1643220" y="3646968"/>
                  <a:pt x="1696937" y="3678416"/>
                  <a:pt x="1724950" y="3726935"/>
                </a:cubicBezTo>
                <a:cubicBezTo>
                  <a:pt x="1724950" y="3726935"/>
                  <a:pt x="1724950" y="3726935"/>
                  <a:pt x="2172189" y="4501577"/>
                </a:cubicBezTo>
                <a:cubicBezTo>
                  <a:pt x="2201168" y="4551769"/>
                  <a:pt x="2200578" y="4612341"/>
                  <a:pt x="2171729" y="4662459"/>
                </a:cubicBezTo>
                <a:cubicBezTo>
                  <a:pt x="2171729" y="4662459"/>
                  <a:pt x="2171729" y="4662459"/>
                  <a:pt x="1726432" y="5434863"/>
                </a:cubicBezTo>
                <a:cubicBezTo>
                  <a:pt x="1699249" y="5484020"/>
                  <a:pt x="1645909" y="5514815"/>
                  <a:pt x="1589746" y="5513779"/>
                </a:cubicBezTo>
                <a:cubicBezTo>
                  <a:pt x="1589746" y="5513779"/>
                  <a:pt x="1589746" y="5513779"/>
                  <a:pt x="698177" y="5513215"/>
                </a:cubicBezTo>
                <a:cubicBezTo>
                  <a:pt x="640348" y="5513140"/>
                  <a:pt x="587596" y="5483366"/>
                  <a:pt x="558617" y="5433172"/>
                </a:cubicBezTo>
                <a:cubicBezTo>
                  <a:pt x="558617" y="5433172"/>
                  <a:pt x="558617" y="5433172"/>
                  <a:pt x="111378" y="4658531"/>
                </a:cubicBezTo>
                <a:cubicBezTo>
                  <a:pt x="83365" y="4610012"/>
                  <a:pt x="82990" y="4547767"/>
                  <a:pt x="112805" y="4499321"/>
                </a:cubicBezTo>
                <a:cubicBezTo>
                  <a:pt x="112805" y="4499321"/>
                  <a:pt x="112805" y="4499321"/>
                  <a:pt x="557135" y="3725244"/>
                </a:cubicBezTo>
                <a:cubicBezTo>
                  <a:pt x="584319" y="3676088"/>
                  <a:pt x="637659" y="3645292"/>
                  <a:pt x="693821" y="3646328"/>
                </a:cubicBezTo>
                <a:close/>
                <a:moveTo>
                  <a:pt x="1975378" y="3263784"/>
                </a:moveTo>
                <a:cubicBezTo>
                  <a:pt x="1975378" y="3263784"/>
                  <a:pt x="1975378" y="3263784"/>
                  <a:pt x="2292917" y="3264581"/>
                </a:cubicBezTo>
                <a:cubicBezTo>
                  <a:pt x="2313148" y="3264012"/>
                  <a:pt x="2332259" y="3275200"/>
                  <a:pt x="2342225" y="3292462"/>
                </a:cubicBezTo>
                <a:cubicBezTo>
                  <a:pt x="2342225" y="3292462"/>
                  <a:pt x="2342225" y="3292462"/>
                  <a:pt x="2501341" y="3568059"/>
                </a:cubicBezTo>
                <a:cubicBezTo>
                  <a:pt x="2511651" y="3585916"/>
                  <a:pt x="2511441" y="3607466"/>
                  <a:pt x="2501177" y="3625297"/>
                </a:cubicBezTo>
                <a:cubicBezTo>
                  <a:pt x="2501177" y="3625297"/>
                  <a:pt x="2501177" y="3625297"/>
                  <a:pt x="2342753" y="3900096"/>
                </a:cubicBezTo>
                <a:cubicBezTo>
                  <a:pt x="2333082" y="3917585"/>
                  <a:pt x="2314104" y="3928542"/>
                  <a:pt x="2294123" y="3928173"/>
                </a:cubicBezTo>
                <a:cubicBezTo>
                  <a:pt x="2294123" y="3928173"/>
                  <a:pt x="2294123" y="3928173"/>
                  <a:pt x="1976927" y="3927972"/>
                </a:cubicBezTo>
                <a:cubicBezTo>
                  <a:pt x="1956353" y="3927946"/>
                  <a:pt x="1937585" y="3917353"/>
                  <a:pt x="1927275" y="3899495"/>
                </a:cubicBezTo>
                <a:cubicBezTo>
                  <a:pt x="1927275" y="3899495"/>
                  <a:pt x="1927275" y="3899495"/>
                  <a:pt x="1768160" y="3623899"/>
                </a:cubicBezTo>
                <a:cubicBezTo>
                  <a:pt x="1758193" y="3606636"/>
                  <a:pt x="1758060" y="3584492"/>
                  <a:pt x="1768668" y="3567256"/>
                </a:cubicBezTo>
                <a:cubicBezTo>
                  <a:pt x="1768668" y="3567256"/>
                  <a:pt x="1768668" y="3567256"/>
                  <a:pt x="1926748" y="3291861"/>
                </a:cubicBezTo>
                <a:cubicBezTo>
                  <a:pt x="1936419" y="3274372"/>
                  <a:pt x="1955397" y="3263416"/>
                  <a:pt x="1975378" y="3263784"/>
                </a:cubicBezTo>
                <a:close/>
                <a:moveTo>
                  <a:pt x="2130702" y="2828022"/>
                </a:moveTo>
                <a:cubicBezTo>
                  <a:pt x="2130702" y="2828022"/>
                  <a:pt x="2130702" y="2828022"/>
                  <a:pt x="2298374" y="2828442"/>
                </a:cubicBezTo>
                <a:cubicBezTo>
                  <a:pt x="2309057" y="2828143"/>
                  <a:pt x="2319148" y="2834050"/>
                  <a:pt x="2324410" y="2843165"/>
                </a:cubicBezTo>
                <a:cubicBezTo>
                  <a:pt x="2324410" y="2843165"/>
                  <a:pt x="2324410" y="2843165"/>
                  <a:pt x="2408429" y="2988689"/>
                </a:cubicBezTo>
                <a:cubicBezTo>
                  <a:pt x="2413873" y="2998119"/>
                  <a:pt x="2413762" y="3009498"/>
                  <a:pt x="2408342" y="3018913"/>
                </a:cubicBezTo>
                <a:cubicBezTo>
                  <a:pt x="2408342" y="3018913"/>
                  <a:pt x="2408342" y="3018913"/>
                  <a:pt x="2324689" y="3164017"/>
                </a:cubicBezTo>
                <a:cubicBezTo>
                  <a:pt x="2319583" y="3173251"/>
                  <a:pt x="2309561" y="3179037"/>
                  <a:pt x="2299011" y="3178842"/>
                </a:cubicBezTo>
                <a:cubicBezTo>
                  <a:pt x="2299011" y="3178842"/>
                  <a:pt x="2299011" y="3178842"/>
                  <a:pt x="2131520" y="3178736"/>
                </a:cubicBezTo>
                <a:cubicBezTo>
                  <a:pt x="2120657" y="3178722"/>
                  <a:pt x="2110746" y="3173129"/>
                  <a:pt x="2105302" y="3163699"/>
                </a:cubicBezTo>
                <a:cubicBezTo>
                  <a:pt x="2105302" y="3163699"/>
                  <a:pt x="2105302" y="3163699"/>
                  <a:pt x="2021284" y="3018175"/>
                </a:cubicBezTo>
                <a:cubicBezTo>
                  <a:pt x="2016021" y="3009060"/>
                  <a:pt x="2015951" y="2997367"/>
                  <a:pt x="2021552" y="2988265"/>
                </a:cubicBezTo>
                <a:cubicBezTo>
                  <a:pt x="2021552" y="2988265"/>
                  <a:pt x="2021552" y="2988265"/>
                  <a:pt x="2105024" y="2842847"/>
                </a:cubicBezTo>
                <a:cubicBezTo>
                  <a:pt x="2110131" y="2833613"/>
                  <a:pt x="2120152" y="2827827"/>
                  <a:pt x="2130702" y="2828022"/>
                </a:cubicBezTo>
                <a:close/>
                <a:moveTo>
                  <a:pt x="3794942" y="2543905"/>
                </a:moveTo>
                <a:cubicBezTo>
                  <a:pt x="3794942" y="2543905"/>
                  <a:pt x="3794942" y="2543905"/>
                  <a:pt x="6706383" y="2551204"/>
                </a:cubicBezTo>
                <a:cubicBezTo>
                  <a:pt x="6891871" y="2545988"/>
                  <a:pt x="7067096" y="2648572"/>
                  <a:pt x="7158474" y="2806842"/>
                </a:cubicBezTo>
                <a:cubicBezTo>
                  <a:pt x="7158474" y="2806842"/>
                  <a:pt x="7158474" y="2806842"/>
                  <a:pt x="8617364" y="5333715"/>
                </a:cubicBezTo>
                <a:cubicBezTo>
                  <a:pt x="8711893" y="5497443"/>
                  <a:pt x="8709969" y="5695027"/>
                  <a:pt x="8615859" y="5858514"/>
                </a:cubicBezTo>
                <a:cubicBezTo>
                  <a:pt x="8615859" y="5858514"/>
                  <a:pt x="8615859" y="5858514"/>
                  <a:pt x="8311811" y="6385912"/>
                </a:cubicBezTo>
                <a:lnTo>
                  <a:pt x="8280844" y="6439627"/>
                </a:lnTo>
                <a:lnTo>
                  <a:pt x="2237916" y="6439627"/>
                </a:lnTo>
                <a:lnTo>
                  <a:pt x="2151815" y="6290497"/>
                </a:lnTo>
                <a:cubicBezTo>
                  <a:pt x="2071676" y="6151692"/>
                  <a:pt x="1986194" y="6003633"/>
                  <a:pt x="1895013" y="5845703"/>
                </a:cubicBezTo>
                <a:cubicBezTo>
                  <a:pt x="1803636" y="5687432"/>
                  <a:pt x="1802408" y="5484390"/>
                  <a:pt x="1899669" y="5326361"/>
                </a:cubicBezTo>
                <a:cubicBezTo>
                  <a:pt x="1899669" y="5326361"/>
                  <a:pt x="1899669" y="5326361"/>
                  <a:pt x="3349069" y="2801330"/>
                </a:cubicBezTo>
                <a:cubicBezTo>
                  <a:pt x="3437742" y="2640982"/>
                  <a:pt x="3611741" y="2540524"/>
                  <a:pt x="3794942" y="2543905"/>
                </a:cubicBezTo>
                <a:close/>
                <a:moveTo>
                  <a:pt x="634940" y="2395105"/>
                </a:moveTo>
                <a:cubicBezTo>
                  <a:pt x="634940" y="2395105"/>
                  <a:pt x="634940" y="2395105"/>
                  <a:pt x="1188015" y="2396492"/>
                </a:cubicBezTo>
                <a:cubicBezTo>
                  <a:pt x="1223252" y="2395501"/>
                  <a:pt x="1256539" y="2414988"/>
                  <a:pt x="1273897" y="2445054"/>
                </a:cubicBezTo>
                <a:cubicBezTo>
                  <a:pt x="1273897" y="2445054"/>
                  <a:pt x="1273897" y="2445054"/>
                  <a:pt x="1551037" y="2925075"/>
                </a:cubicBezTo>
                <a:cubicBezTo>
                  <a:pt x="1568994" y="2956177"/>
                  <a:pt x="1568629" y="2993712"/>
                  <a:pt x="1550752" y="3024769"/>
                </a:cubicBezTo>
                <a:cubicBezTo>
                  <a:pt x="1550752" y="3024769"/>
                  <a:pt x="1550752" y="3024769"/>
                  <a:pt x="1274816" y="3503403"/>
                </a:cubicBezTo>
                <a:cubicBezTo>
                  <a:pt x="1257971" y="3533863"/>
                  <a:pt x="1224917" y="3552947"/>
                  <a:pt x="1190116" y="3552304"/>
                </a:cubicBezTo>
                <a:cubicBezTo>
                  <a:pt x="1190116" y="3552304"/>
                  <a:pt x="1190116" y="3552304"/>
                  <a:pt x="637639" y="3551955"/>
                </a:cubicBezTo>
                <a:cubicBezTo>
                  <a:pt x="601804" y="3551909"/>
                  <a:pt x="569115" y="3533458"/>
                  <a:pt x="551158" y="3502355"/>
                </a:cubicBezTo>
                <a:cubicBezTo>
                  <a:pt x="551158" y="3502355"/>
                  <a:pt x="551158" y="3502355"/>
                  <a:pt x="274018" y="3022335"/>
                </a:cubicBezTo>
                <a:cubicBezTo>
                  <a:pt x="256660" y="2992269"/>
                  <a:pt x="256426" y="2953698"/>
                  <a:pt x="274903" y="2923678"/>
                </a:cubicBezTo>
                <a:cubicBezTo>
                  <a:pt x="274903" y="2923678"/>
                  <a:pt x="274903" y="2923678"/>
                  <a:pt x="550240" y="2444007"/>
                </a:cubicBezTo>
                <a:cubicBezTo>
                  <a:pt x="567085" y="2413547"/>
                  <a:pt x="600139" y="2394463"/>
                  <a:pt x="634940" y="2395105"/>
                </a:cubicBezTo>
                <a:close/>
                <a:moveTo>
                  <a:pt x="2521339" y="1975621"/>
                </a:moveTo>
                <a:cubicBezTo>
                  <a:pt x="2521339" y="1975621"/>
                  <a:pt x="2521339" y="1975621"/>
                  <a:pt x="2985874" y="1976785"/>
                </a:cubicBezTo>
                <a:cubicBezTo>
                  <a:pt x="3015469" y="1975952"/>
                  <a:pt x="3043427" y="1992321"/>
                  <a:pt x="3058007" y="2017574"/>
                </a:cubicBezTo>
                <a:cubicBezTo>
                  <a:pt x="3058007" y="2017574"/>
                  <a:pt x="3058007" y="2017574"/>
                  <a:pt x="3290779" y="2420748"/>
                </a:cubicBezTo>
                <a:cubicBezTo>
                  <a:pt x="3305862" y="2446871"/>
                  <a:pt x="3305555" y="2478396"/>
                  <a:pt x="3290540" y="2504482"/>
                </a:cubicBezTo>
                <a:cubicBezTo>
                  <a:pt x="3290540" y="2504482"/>
                  <a:pt x="3290540" y="2504482"/>
                  <a:pt x="3058778" y="2906492"/>
                </a:cubicBezTo>
                <a:cubicBezTo>
                  <a:pt x="3044630" y="2932076"/>
                  <a:pt x="3016868" y="2948104"/>
                  <a:pt x="2987637" y="2947565"/>
                </a:cubicBezTo>
                <a:cubicBezTo>
                  <a:pt x="2987637" y="2947565"/>
                  <a:pt x="2987637" y="2947565"/>
                  <a:pt x="2523606" y="2947271"/>
                </a:cubicBezTo>
                <a:cubicBezTo>
                  <a:pt x="2493508" y="2947232"/>
                  <a:pt x="2466052" y="2931735"/>
                  <a:pt x="2450970" y="2905612"/>
                </a:cubicBezTo>
                <a:cubicBezTo>
                  <a:pt x="2450970" y="2905612"/>
                  <a:pt x="2450970" y="2905612"/>
                  <a:pt x="2218197" y="2502438"/>
                </a:cubicBezTo>
                <a:cubicBezTo>
                  <a:pt x="2203617" y="2477185"/>
                  <a:pt x="2203422" y="2444788"/>
                  <a:pt x="2218941" y="2419574"/>
                </a:cubicBezTo>
                <a:cubicBezTo>
                  <a:pt x="2218941" y="2419574"/>
                  <a:pt x="2218941" y="2419574"/>
                  <a:pt x="2450199" y="2016694"/>
                </a:cubicBezTo>
                <a:cubicBezTo>
                  <a:pt x="2464347" y="1991110"/>
                  <a:pt x="2492109" y="1975081"/>
                  <a:pt x="2521339" y="1975621"/>
                </a:cubicBezTo>
                <a:close/>
                <a:moveTo>
                  <a:pt x="3564142" y="34"/>
                </a:moveTo>
                <a:cubicBezTo>
                  <a:pt x="3564142" y="34"/>
                  <a:pt x="3564142" y="34"/>
                  <a:pt x="4738405" y="2977"/>
                </a:cubicBezTo>
                <a:cubicBezTo>
                  <a:pt x="4813218" y="874"/>
                  <a:pt x="4883890" y="42249"/>
                  <a:pt x="4920745" y="106084"/>
                </a:cubicBezTo>
                <a:cubicBezTo>
                  <a:pt x="4920745" y="106084"/>
                  <a:pt x="4920745" y="106084"/>
                  <a:pt x="5509155" y="1125240"/>
                </a:cubicBezTo>
                <a:cubicBezTo>
                  <a:pt x="5547281" y="1191277"/>
                  <a:pt x="5546507" y="1270967"/>
                  <a:pt x="5508549" y="1336906"/>
                </a:cubicBezTo>
                <a:cubicBezTo>
                  <a:pt x="5508549" y="1336906"/>
                  <a:pt x="5508549" y="1336906"/>
                  <a:pt x="4922696" y="2353119"/>
                </a:cubicBezTo>
                <a:cubicBezTo>
                  <a:pt x="4886932" y="2417792"/>
                  <a:pt x="4816753" y="2458309"/>
                  <a:pt x="4742864" y="2456945"/>
                </a:cubicBezTo>
                <a:cubicBezTo>
                  <a:pt x="4742864" y="2456945"/>
                  <a:pt x="4742864" y="2456945"/>
                  <a:pt x="3569871" y="2456203"/>
                </a:cubicBezTo>
                <a:cubicBezTo>
                  <a:pt x="3493788" y="2456106"/>
                  <a:pt x="3424385" y="2416932"/>
                  <a:pt x="3386259" y="2350896"/>
                </a:cubicBezTo>
                <a:cubicBezTo>
                  <a:pt x="3386259" y="2350896"/>
                  <a:pt x="3386259" y="2350896"/>
                  <a:pt x="2797848" y="1331739"/>
                </a:cubicBezTo>
                <a:cubicBezTo>
                  <a:pt x="2760993" y="1267904"/>
                  <a:pt x="2760499" y="1186012"/>
                  <a:pt x="2799727" y="1122274"/>
                </a:cubicBezTo>
                <a:cubicBezTo>
                  <a:pt x="2799727" y="1122274"/>
                  <a:pt x="2799727" y="1122274"/>
                  <a:pt x="3384310" y="103860"/>
                </a:cubicBezTo>
                <a:cubicBezTo>
                  <a:pt x="3420073" y="39188"/>
                  <a:pt x="3490251" y="-1330"/>
                  <a:pt x="3564142" y="34"/>
                </a:cubicBezTo>
                <a:close/>
              </a:path>
            </a:pathLst>
          </a:custGeom>
          <a:solidFill>
            <a:schemeClr val="bg1">
              <a:lumMod val="95000"/>
            </a:schemeClr>
          </a:solidFill>
        </p:spPr>
        <p:txBody>
          <a:bodyPr wrap="square" rtlCol="0" anchor="ctr">
            <a:noAutofit/>
          </a:bodyPr>
          <a:lstStyle>
            <a:lvl1pPr marL="0" indent="0" algn="ctr">
              <a:buNone/>
              <a:defRPr sz="1707" i="1">
                <a:latin typeface="Times New Roman" panose="02020603050405020304" pitchFamily="18" charset="0"/>
                <a:cs typeface="Times New Roman" panose="02020603050405020304" pitchFamily="18" charset="0"/>
              </a:defRPr>
            </a:lvl1pPr>
          </a:lstStyle>
          <a:p>
            <a:pPr rtl="0"/>
            <a:r>
              <a:rPr lang="it-IT"/>
              <a:t>Inserire o trascinare una foto</a:t>
            </a:r>
          </a:p>
        </p:txBody>
      </p:sp>
      <p:sp>
        <p:nvSpPr>
          <p:cNvPr id="2" name="Tito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0565573" y="3424935"/>
            <a:ext cx="6345875" cy="3118542"/>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rtlCol="0" anchor="t"/>
          <a:lstStyle>
            <a:lvl1pPr algn="l">
              <a:lnSpc>
                <a:spcPts val="5120"/>
              </a:lnSpc>
              <a:defRPr sz="5404" b="1" spc="-427">
                <a:solidFill>
                  <a:schemeClr val="bg1">
                    <a:lumMod val="95000"/>
                  </a:schemeClr>
                </a:solidFill>
              </a:defRPr>
            </a:lvl1pPr>
          </a:lstStyle>
          <a:p>
            <a:pPr rtl="0"/>
            <a:r>
              <a:rPr lang="it-IT"/>
              <a:t>Fare clic per modificare il titolo della diapositiva divisore</a:t>
            </a:r>
          </a:p>
        </p:txBody>
      </p:sp>
      <p:sp>
        <p:nvSpPr>
          <p:cNvPr id="3" name="Sottotitolo 2">
            <a:extLst>
              <a:ext uri="{FF2B5EF4-FFF2-40B4-BE49-F238E27FC236}">
                <a16:creationId xmlns:a16="http://schemas.microsoft.com/office/drawing/2014/main" id="{C9980B88-3F4A-4688-9ED0-17EF37E62D93}"/>
              </a:ext>
            </a:extLst>
          </p:cNvPr>
          <p:cNvSpPr>
            <a:spLocks noGrp="1"/>
          </p:cNvSpPr>
          <p:nvPr>
            <p:ph type="subTitle" idx="1"/>
          </p:nvPr>
        </p:nvSpPr>
        <p:spPr>
          <a:xfrm>
            <a:off x="10824554" y="6239139"/>
            <a:ext cx="5692378" cy="919354"/>
          </a:xfrm>
          <a:noFill/>
        </p:spPr>
        <p:txBody>
          <a:bodyPr lIns="0" tIns="0" rIns="0" bIns="0" rtlCol="0"/>
          <a:lstStyle>
            <a:lvl1pPr marL="0" indent="0" algn="l">
              <a:buNone/>
              <a:defRPr sz="2987">
                <a:solidFill>
                  <a:schemeClr val="bg1">
                    <a:lumMod val="95000"/>
                  </a:schemeClr>
                </a:solidFill>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pPr rtl="0"/>
            <a:r>
              <a:rPr lang="it-IT"/>
              <a:t>Fare clic per modificare lo stile del sottotitolo dello schema</a:t>
            </a:r>
          </a:p>
        </p:txBody>
      </p:sp>
      <p:sp>
        <p:nvSpPr>
          <p:cNvPr id="4" name="Segnaposto piè di pagina 3">
            <a:extLst>
              <a:ext uri="{FF2B5EF4-FFF2-40B4-BE49-F238E27FC236}">
                <a16:creationId xmlns:a16="http://schemas.microsoft.com/office/drawing/2014/main" id="{734B1E83-6080-4D35-A216-8E5C399023B2}"/>
              </a:ext>
            </a:extLst>
          </p:cNvPr>
          <p:cNvSpPr>
            <a:spLocks noGrp="1"/>
          </p:cNvSpPr>
          <p:nvPr>
            <p:ph type="ftr" sz="quarter" idx="11"/>
          </p:nvPr>
        </p:nvSpPr>
        <p:spPr>
          <a:xfrm>
            <a:off x="14729541" y="9126956"/>
            <a:ext cx="1645919" cy="369332"/>
          </a:xfrm>
        </p:spPr>
        <p:txBody>
          <a:bodyPr rtlCol="0"/>
          <a:lstStyle/>
          <a:p>
            <a:pPr rtl="0"/>
            <a:endParaRPr lang="it-IT"/>
          </a:p>
        </p:txBody>
      </p:sp>
      <p:sp>
        <p:nvSpPr>
          <p:cNvPr id="5" name="Segnaposto numero diapositiva 4">
            <a:extLst>
              <a:ext uri="{FF2B5EF4-FFF2-40B4-BE49-F238E27FC236}">
                <a16:creationId xmlns:a16="http://schemas.microsoft.com/office/drawing/2014/main" id="{0DE95353-8EE1-49C9-ADAC-E76BD49D222D}"/>
              </a:ext>
            </a:extLst>
          </p:cNvPr>
          <p:cNvSpPr>
            <a:spLocks noGrp="1"/>
          </p:cNvSpPr>
          <p:nvPr>
            <p:ph type="sldNum" sz="quarter" idx="12"/>
          </p:nvPr>
        </p:nvSpPr>
        <p:spPr>
          <a:xfrm>
            <a:off x="990600" y="8977020"/>
            <a:ext cx="607060" cy="461665"/>
          </a:xfrm>
        </p:spPr>
        <p:txBody>
          <a:bodyPr rtlCol="0"/>
          <a:lstStyle/>
          <a:p>
            <a:pPr rtl="0"/>
            <a:fld id="{19B51A1E-902D-48AF-9020-955120F399B6}" type="slidenum">
              <a:rPr lang="it-IT" smtClean="0"/>
              <a:pPr rtl="0"/>
              <a:t>‹N›</a:t>
            </a:fld>
            <a:endParaRPr lang="it-IT"/>
          </a:p>
        </p:txBody>
      </p:sp>
    </p:spTree>
    <p:extLst>
      <p:ext uri="{BB962C8B-B14F-4D97-AF65-F5344CB8AC3E}">
        <p14:creationId xmlns:p14="http://schemas.microsoft.com/office/powerpoint/2010/main" val="2494479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23492" y="666750"/>
            <a:ext cx="10410190" cy="1640839"/>
          </a:xfrm>
          <a:prstGeom prst="rect">
            <a:avLst/>
          </a:prstGeom>
        </p:spPr>
        <p:txBody>
          <a:bodyPr wrap="square" lIns="0" tIns="0" rIns="0" bIns="0">
            <a:spAutoFit/>
          </a:bodyPr>
          <a:lstStyle>
            <a:lvl1pPr>
              <a:defRPr sz="10600" b="0" i="0">
                <a:solidFill>
                  <a:srgbClr val="5EC7CC"/>
                </a:solidFill>
                <a:latin typeface="Gramma-Book"/>
                <a:cs typeface="Gramma-Book"/>
              </a:defRPr>
            </a:lvl1pPr>
          </a:lstStyle>
          <a:p>
            <a:endParaRPr/>
          </a:p>
        </p:txBody>
      </p:sp>
      <p:sp>
        <p:nvSpPr>
          <p:cNvPr id="3" name="Holder 3"/>
          <p:cNvSpPr>
            <a:spLocks noGrp="1"/>
          </p:cNvSpPr>
          <p:nvPr>
            <p:ph type="body" idx="1"/>
          </p:nvPr>
        </p:nvSpPr>
        <p:spPr>
          <a:xfrm>
            <a:off x="1013715" y="1828800"/>
            <a:ext cx="8615932" cy="666051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14729541" y="9126956"/>
            <a:ext cx="1645919" cy="229234"/>
          </a:xfrm>
          <a:prstGeom prst="rect">
            <a:avLst/>
          </a:prstGeom>
        </p:spPr>
        <p:txBody>
          <a:bodyPr wrap="square" lIns="0" tIns="0" rIns="0" bIns="0">
            <a:spAutoFit/>
          </a:bodyPr>
          <a:lstStyle>
            <a:lvl1pPr>
              <a:defRPr sz="1200" b="0" i="0">
                <a:solidFill>
                  <a:srgbClr val="ED1C24"/>
                </a:solidFill>
                <a:latin typeface="Gramma-Book"/>
                <a:cs typeface="Gramma-Book"/>
              </a:defRPr>
            </a:lvl1pPr>
          </a:lstStyle>
          <a:p>
            <a:pPr marL="12700">
              <a:lnSpc>
                <a:spcPct val="100000"/>
              </a:lnSpc>
              <a:spcBef>
                <a:spcPts val="190"/>
              </a:spcBef>
            </a:pPr>
            <a:endParaRPr dirty="0"/>
          </a:p>
        </p:txBody>
      </p:sp>
      <p:sp>
        <p:nvSpPr>
          <p:cNvPr id="5" name="Holder 5"/>
          <p:cNvSpPr>
            <a:spLocks noGrp="1"/>
          </p:cNvSpPr>
          <p:nvPr>
            <p:ph type="dt" sz="half" idx="6"/>
          </p:nvPr>
        </p:nvSpPr>
        <p:spPr>
          <a:xfrm>
            <a:off x="867410" y="9070848"/>
            <a:ext cx="3990086" cy="487680"/>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990600" y="8977020"/>
            <a:ext cx="607060" cy="525145"/>
          </a:xfrm>
          <a:prstGeom prst="rect">
            <a:avLst/>
          </a:prstGeom>
        </p:spPr>
        <p:txBody>
          <a:bodyPr wrap="square" lIns="0" tIns="0" rIns="0" bIns="0">
            <a:spAutoFit/>
          </a:bodyPr>
          <a:lstStyle>
            <a:lvl1pPr>
              <a:defRPr sz="3000" b="0" i="0">
                <a:solidFill>
                  <a:srgbClr val="ED1C24"/>
                </a:solidFill>
                <a:latin typeface="Gramma-Book"/>
                <a:cs typeface="Gramma-Book"/>
              </a:defRPr>
            </a:lvl1pPr>
          </a:lstStyle>
          <a:p>
            <a:pPr marL="38100">
              <a:lnSpc>
                <a:spcPct val="100000"/>
              </a:lnSpc>
              <a:spcBef>
                <a:spcPts val="265"/>
              </a:spcBef>
            </a:pPr>
            <a:fld id="{81D60167-4931-47E6-BA6A-407CBD079E47}" type="slidenum">
              <a:rPr dirty="0"/>
              <a:t>‹N›</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840" r:id="rId6"/>
    <p:sldLayoutId id="2147483841" r:id="rId7"/>
    <p:sldLayoutId id="2147483842" r:id="rId8"/>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package" Target="../embeddings/Microsoft_Excel_Worksheet.xlsx"/><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package" Target="../embeddings/Microsoft_Excel_Worksheet2.xlsx"/><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package" Target="../embeddings/Microsoft_Excel_Worksheet4.xlsx"/><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chart" Target="../charts/chart4.xml"/><Relationship Id="rId3" Type="http://schemas.openxmlformats.org/officeDocument/2006/relationships/package" Target="../embeddings/Microsoft_Excel_Worksheet6.xlsx"/><Relationship Id="rId7" Type="http://schemas.openxmlformats.org/officeDocument/2006/relationships/diagramQuickStyle" Target="../diagrams/quickStyle1.xml"/><Relationship Id="rId12"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27.png"/><Relationship Id="rId5" Type="http://schemas.openxmlformats.org/officeDocument/2006/relationships/diagramData" Target="../diagrams/data1.xml"/><Relationship Id="rId10" Type="http://schemas.openxmlformats.org/officeDocument/2006/relationships/image" Target="../media/image26.jpeg"/><Relationship Id="rId4" Type="http://schemas.openxmlformats.org/officeDocument/2006/relationships/image" Target="../media/image25.emf"/><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package" Target="../embeddings/Microsoft_Excel_Worksheet8.xlsx"/><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package" Target="../embeddings/Microsoft_Excel_Worksheet10.xlsx"/><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emf"/></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package" Target="../embeddings/Microsoft_Excel_Worksheet12.xlsx"/><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jpg"/><Relationship Id="rId3" Type="http://schemas.openxmlformats.org/officeDocument/2006/relationships/image" Target="../media/image2.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3.xml"/><Relationship Id="rId16" Type="http://schemas.openxmlformats.org/officeDocument/2006/relationships/image" Target="../media/image58.emf"/><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jp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jp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chart" Target="../charts/char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4.pn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png"/><Relationship Id="rId7" Type="http://schemas.openxmlformats.org/officeDocument/2006/relationships/diagramColors" Target="../diagrams/colors5.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5.emf"/><Relationship Id="rId5" Type="http://schemas.openxmlformats.org/officeDocument/2006/relationships/package" Target="../embeddings/Microsoft_Excel_Worksheet19.xlsx"/><Relationship Id="rId4" Type="http://schemas.openxmlformats.org/officeDocument/2006/relationships/chart" Target="../charts/char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chart" Target="../charts/chart14.xml"/></Relationships>
</file>

<file path=ppt/slides/_rels/slide4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0.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69.sv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image" Target="../media/image68.png"/><Relationship Id="rId5" Type="http://schemas.openxmlformats.org/officeDocument/2006/relationships/diagramQuickStyle" Target="../diagrams/quickStyle6.xml"/><Relationship Id="rId10" Type="http://schemas.openxmlformats.org/officeDocument/2006/relationships/image" Target="../media/image67.svg"/><Relationship Id="rId4" Type="http://schemas.openxmlformats.org/officeDocument/2006/relationships/diagramLayout" Target="../diagrams/layout6.xml"/><Relationship Id="rId9" Type="http://schemas.openxmlformats.org/officeDocument/2006/relationships/image" Target="../media/image66.png"/><Relationship Id="rId14" Type="http://schemas.openxmlformats.org/officeDocument/2006/relationships/image" Target="../media/image71.sv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13125"/>
          <a:stretch/>
        </p:blipFill>
        <p:spPr>
          <a:xfrm>
            <a:off x="-9314" y="2"/>
            <a:ext cx="11666806" cy="9753599"/>
          </a:xfrm>
          <a:prstGeom prst="rect">
            <a:avLst/>
          </a:prstGeom>
          <a:solidFill>
            <a:schemeClr val="bg1"/>
          </a:solidFill>
        </p:spPr>
      </p:pic>
      <p:sp>
        <p:nvSpPr>
          <p:cNvPr id="6" name="CasellaDiTesto 5"/>
          <p:cNvSpPr txBox="1"/>
          <p:nvPr/>
        </p:nvSpPr>
        <p:spPr>
          <a:xfrm>
            <a:off x="4056167" y="83403"/>
            <a:ext cx="6854762" cy="830997"/>
          </a:xfrm>
          <a:prstGeom prst="rect">
            <a:avLst/>
          </a:prstGeom>
          <a:noFill/>
        </p:spPr>
        <p:txBody>
          <a:bodyPr wrap="none" rtlCol="0">
            <a:spAutoFit/>
          </a:bodyPr>
          <a:lstStyle/>
          <a:p>
            <a:pPr algn="ctr"/>
            <a:r>
              <a:rPr lang="it-IT" sz="4800" b="1" dirty="0">
                <a:solidFill>
                  <a:schemeClr val="bg1"/>
                </a:solidFill>
                <a:latin typeface="+mn-lt"/>
                <a:cs typeface="Arial" panose="020B0604020202020204" pitchFamily="34" charset="0"/>
              </a:rPr>
              <a:t>INVESTOR PRESENTATION</a:t>
            </a:r>
          </a:p>
        </p:txBody>
      </p:sp>
      <p:pic>
        <p:nvPicPr>
          <p:cNvPr id="8" name="Immagine 7"/>
          <p:cNvPicPr>
            <a:picLocks/>
          </p:cNvPicPr>
          <p:nvPr/>
        </p:nvPicPr>
        <p:blipFill>
          <a:blip r:embed="rId5"/>
          <a:stretch>
            <a:fillRect/>
          </a:stretch>
        </p:blipFill>
        <p:spPr>
          <a:xfrm>
            <a:off x="11657492" y="3906638"/>
            <a:ext cx="5690708" cy="1940323"/>
          </a:xfrm>
          <a:prstGeom prst="rect">
            <a:avLst/>
          </a:prstGeom>
        </p:spPr>
      </p:pic>
    </p:spTree>
    <p:extLst>
      <p:ext uri="{BB962C8B-B14F-4D97-AF65-F5344CB8AC3E}">
        <p14:creationId xmlns:p14="http://schemas.microsoft.com/office/powerpoint/2010/main" val="3106869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ggetto 17">
            <a:extLst>
              <a:ext uri="{FF2B5EF4-FFF2-40B4-BE49-F238E27FC236}">
                <a16:creationId xmlns:a16="http://schemas.microsoft.com/office/drawing/2014/main" id="{1171ABF8-9708-0EFE-3434-8849E373A648}"/>
              </a:ext>
            </a:extLst>
          </p:cNvPr>
          <p:cNvGraphicFramePr>
            <a:graphicFrameLocks noChangeAspect="1"/>
          </p:cNvGraphicFramePr>
          <p:nvPr>
            <p:extLst>
              <p:ext uri="{D42A27DB-BD31-4B8C-83A1-F6EECF244321}">
                <p14:modId xmlns:p14="http://schemas.microsoft.com/office/powerpoint/2010/main" val="346879601"/>
              </p:ext>
            </p:extLst>
          </p:nvPr>
        </p:nvGraphicFramePr>
        <p:xfrm>
          <a:off x="9142152" y="7812000"/>
          <a:ext cx="7536488" cy="1656000"/>
        </p:xfrm>
        <a:graphic>
          <a:graphicData uri="http://schemas.openxmlformats.org/presentationml/2006/ole">
            <mc:AlternateContent xmlns:mc="http://schemas.openxmlformats.org/markup-compatibility/2006">
              <mc:Choice xmlns:v="urn:schemas-microsoft-com:vml" Requires="v">
                <p:oleObj name="Worksheet" r:id="rId3" imgW="8496459" imgH="1866951" progId="Excel.Sheet.12">
                  <p:embed/>
                </p:oleObj>
              </mc:Choice>
              <mc:Fallback>
                <p:oleObj name="Worksheet" r:id="rId3" imgW="8496459" imgH="1866951" progId="Excel.Sheet.12">
                  <p:embed/>
                  <p:pic>
                    <p:nvPicPr>
                      <p:cNvPr id="0" name=""/>
                      <p:cNvPicPr/>
                      <p:nvPr/>
                    </p:nvPicPr>
                    <p:blipFill>
                      <a:blip r:embed="rId4"/>
                      <a:stretch>
                        <a:fillRect/>
                      </a:stretch>
                    </p:blipFill>
                    <p:spPr>
                      <a:xfrm>
                        <a:off x="9142152" y="7812000"/>
                        <a:ext cx="7536488" cy="1656000"/>
                      </a:xfrm>
                      <a:prstGeom prst="rect">
                        <a:avLst/>
                      </a:prstGeom>
                    </p:spPr>
                  </p:pic>
                </p:oleObj>
              </mc:Fallback>
            </mc:AlternateContent>
          </a:graphicData>
        </a:graphic>
      </p:graphicFrame>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 name="Titolo 1">
            <a:extLst>
              <a:ext uri="{FF2B5EF4-FFF2-40B4-BE49-F238E27FC236}">
                <a16:creationId xmlns:a16="http://schemas.microsoft.com/office/drawing/2014/main" id="{3560F281-4FF6-4617-A809-AC9C15ECF18A}"/>
              </a:ext>
            </a:extLst>
          </p:cNvPr>
          <p:cNvSpPr>
            <a:spLocks noGrp="1"/>
          </p:cNvSpPr>
          <p:nvPr>
            <p:ph type="title"/>
          </p:nvPr>
        </p:nvSpPr>
        <p:spPr>
          <a:xfrm>
            <a:off x="540000" y="540000"/>
            <a:ext cx="15360000" cy="576000"/>
          </a:xfrm>
        </p:spPr>
        <p:txBody>
          <a:bodyPr rtlCol="0">
            <a:normAutofit/>
          </a:bodyPr>
          <a:lstStyle/>
          <a:p>
            <a:r>
              <a:rPr lang="it-IT" sz="3200" u="sng" dirty="0">
                <a:solidFill>
                  <a:schemeClr val="bg1"/>
                </a:solidFill>
                <a:latin typeface="+mn-lt"/>
                <a:cs typeface="Arial" panose="020B0604020202020204" pitchFamily="34" charset="0"/>
              </a:rPr>
              <a:t>AUTOMOTIVE AUDIO – OEM AND AM</a:t>
            </a:r>
          </a:p>
        </p:txBody>
      </p:sp>
      <p:sp>
        <p:nvSpPr>
          <p:cNvPr id="15" name="Rettangolo 14"/>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ttangolo con angoli arrotondati 7">
            <a:extLst>
              <a:ext uri="{FF2B5EF4-FFF2-40B4-BE49-F238E27FC236}">
                <a16:creationId xmlns:a16="http://schemas.microsoft.com/office/drawing/2014/main" id="{951D6C2F-C9E1-9DD3-C60D-6B0E371800C9}"/>
              </a:ext>
            </a:extLst>
          </p:cNvPr>
          <p:cNvSpPr/>
          <p:nvPr/>
        </p:nvSpPr>
        <p:spPr>
          <a:xfrm>
            <a:off x="216860" y="1863600"/>
            <a:ext cx="720000" cy="270000"/>
          </a:xfrm>
          <a:prstGeom prst="roundRect">
            <a:avLst/>
          </a:prstGeom>
          <a:solidFill>
            <a:srgbClr val="C00000"/>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bg1"/>
                </a:solidFill>
              </a:rPr>
              <a:t>AUTOMOTIVE</a:t>
            </a:r>
            <a:endParaRPr lang="it-IT" sz="700" b="1" dirty="0">
              <a:solidFill>
                <a:schemeClr val="bg1"/>
              </a:solidFill>
            </a:endParaRPr>
          </a:p>
        </p:txBody>
      </p:sp>
      <p:sp>
        <p:nvSpPr>
          <p:cNvPr id="31" name="Rettangolo con angoli arrotondati 7">
            <a:extLst>
              <a:ext uri="{FF2B5EF4-FFF2-40B4-BE49-F238E27FC236}">
                <a16:creationId xmlns:a16="http://schemas.microsoft.com/office/drawing/2014/main" id="{951D6C2F-C9E1-9DD3-C60D-6B0E371800C9}"/>
              </a:ext>
            </a:extLst>
          </p:cNvPr>
          <p:cNvSpPr/>
          <p:nvPr/>
        </p:nvSpPr>
        <p:spPr>
          <a:xfrm>
            <a:off x="1025154"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PRO AUDIO</a:t>
            </a:r>
            <a:endParaRPr lang="it-IT" sz="700" b="1" dirty="0">
              <a:solidFill>
                <a:schemeClr val="tx1"/>
              </a:solidFill>
            </a:endParaRPr>
          </a:p>
        </p:txBody>
      </p:sp>
      <p:sp>
        <p:nvSpPr>
          <p:cNvPr id="32" name="Rettangolo con angoli arrotondati 7">
            <a:extLst>
              <a:ext uri="{FF2B5EF4-FFF2-40B4-BE49-F238E27FC236}">
                <a16:creationId xmlns:a16="http://schemas.microsoft.com/office/drawing/2014/main" id="{951D6C2F-C9E1-9DD3-C60D-6B0E371800C9}"/>
              </a:ext>
            </a:extLst>
          </p:cNvPr>
          <p:cNvSpPr/>
          <p:nvPr/>
        </p:nvSpPr>
        <p:spPr>
          <a:xfrm>
            <a:off x="1836616"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PROSUMER ELECTRONICS</a:t>
            </a:r>
            <a:endParaRPr lang="it-IT" sz="700" b="1" dirty="0">
              <a:solidFill>
                <a:schemeClr val="tx1"/>
              </a:solidFill>
            </a:endParaRPr>
          </a:p>
        </p:txBody>
      </p:sp>
      <p:sp>
        <p:nvSpPr>
          <p:cNvPr id="33" name="Rettangolo con angoli arrotondati 7">
            <a:extLst>
              <a:ext uri="{FF2B5EF4-FFF2-40B4-BE49-F238E27FC236}">
                <a16:creationId xmlns:a16="http://schemas.microsoft.com/office/drawing/2014/main" id="{951D6C2F-C9E1-9DD3-C60D-6B0E371800C9}"/>
              </a:ext>
            </a:extLst>
          </p:cNvPr>
          <p:cNvSpPr/>
          <p:nvPr/>
        </p:nvSpPr>
        <p:spPr>
          <a:xfrm>
            <a:off x="2648078"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COMMERCIAL AUDIO</a:t>
            </a:r>
            <a:endParaRPr lang="it-IT" sz="700" b="1" dirty="0">
              <a:solidFill>
                <a:schemeClr val="tx1"/>
              </a:solidFill>
            </a:endParaRPr>
          </a:p>
        </p:txBody>
      </p:sp>
      <p:cxnSp>
        <p:nvCxnSpPr>
          <p:cNvPr id="34" name="Connettore diritto 33"/>
          <p:cNvCxnSpPr>
            <a:stCxn id="30" idx="0"/>
          </p:cNvCxnSpPr>
          <p:nvPr/>
        </p:nvCxnSpPr>
        <p:spPr>
          <a:xfrm flipH="1" flipV="1">
            <a:off x="576263" y="1669073"/>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ttore diritto 34"/>
          <p:cNvCxnSpPr/>
          <p:nvPr/>
        </p:nvCxnSpPr>
        <p:spPr>
          <a:xfrm flipH="1" flipV="1">
            <a:off x="1385154" y="1669072"/>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ttore diritto 35"/>
          <p:cNvCxnSpPr/>
          <p:nvPr/>
        </p:nvCxnSpPr>
        <p:spPr>
          <a:xfrm flipH="1" flipV="1">
            <a:off x="2206372" y="1669071"/>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ttore diritto 36"/>
          <p:cNvCxnSpPr/>
          <p:nvPr/>
        </p:nvCxnSpPr>
        <p:spPr>
          <a:xfrm flipH="1" flipV="1">
            <a:off x="3007481" y="1669070"/>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ttore diritto 37"/>
          <p:cNvCxnSpPr/>
          <p:nvPr/>
        </p:nvCxnSpPr>
        <p:spPr>
          <a:xfrm flipH="1" flipV="1">
            <a:off x="1" y="1667268"/>
            <a:ext cx="3007480" cy="1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6" descr="How To Fix Car Stereo Lights On But No Sound - How To Install Car Audio ..."/>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3518" y="3127721"/>
            <a:ext cx="3719582" cy="22789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Burmester-Soundsystem: Große Bühne in der Mercedes C-Klasse - auto ..."/>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500" y="3045323"/>
            <a:ext cx="3915376" cy="2443754"/>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a:extLst>
              <a:ext uri="{FF2B5EF4-FFF2-40B4-BE49-F238E27FC236}">
                <a16:creationId xmlns:a16="http://schemas.microsoft.com/office/drawing/2014/main" id="{E704F0BB-6D6A-5122-734A-945B9ADD80CF}"/>
              </a:ext>
            </a:extLst>
          </p:cNvPr>
          <p:cNvSpPr/>
          <p:nvPr/>
        </p:nvSpPr>
        <p:spPr>
          <a:xfrm>
            <a:off x="444500" y="6324600"/>
            <a:ext cx="7848600" cy="1711366"/>
          </a:xfrm>
          <a:prstGeom prst="rect">
            <a:avLst/>
          </a:prstGeom>
        </p:spPr>
        <p:txBody>
          <a:bodyPr wrap="square">
            <a:spAutoFit/>
          </a:bodyPr>
          <a:lstStyle/>
          <a:p>
            <a:pPr marL="12700" marR="298450" algn="just">
              <a:lnSpc>
                <a:spcPts val="2600"/>
              </a:lnSpc>
              <a:spcBef>
                <a:spcPts val="2400"/>
              </a:spcBef>
            </a:pPr>
            <a:r>
              <a:rPr lang="en-US" dirty="0">
                <a:solidFill>
                  <a:schemeClr val="tx1"/>
                </a:solidFill>
                <a:latin typeface="+mn-lt"/>
              </a:rPr>
              <a:t>B&amp;C products are focused on the AM market. It is a market that has its maximum expression in Central and South America where cars and even motorbikes are transformed into portable discos.</a:t>
            </a:r>
          </a:p>
          <a:p>
            <a:pPr marL="12700" marR="298450" algn="just">
              <a:lnSpc>
                <a:spcPts val="2600"/>
              </a:lnSpc>
              <a:spcBef>
                <a:spcPts val="2400"/>
              </a:spcBef>
            </a:pPr>
            <a:r>
              <a:rPr lang="en-GB" dirty="0">
                <a:solidFill>
                  <a:schemeClr val="tx1"/>
                </a:solidFill>
                <a:latin typeface="+mn-lt"/>
              </a:rPr>
              <a:t>It’s a massive market, and B&amp;C group approached it with all portfolio brand.</a:t>
            </a:r>
          </a:p>
        </p:txBody>
      </p:sp>
      <p:sp>
        <p:nvSpPr>
          <p:cNvPr id="8" name="Rettangolo 7">
            <a:extLst>
              <a:ext uri="{FF2B5EF4-FFF2-40B4-BE49-F238E27FC236}">
                <a16:creationId xmlns:a16="http://schemas.microsoft.com/office/drawing/2014/main" id="{40831255-67B7-5DF4-6E24-3881C26D3878}"/>
              </a:ext>
            </a:extLst>
          </p:cNvPr>
          <p:cNvSpPr/>
          <p:nvPr/>
        </p:nvSpPr>
        <p:spPr>
          <a:xfrm>
            <a:off x="15012000" y="6388472"/>
            <a:ext cx="1413566" cy="92628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bg1"/>
                </a:solidFill>
              </a:rPr>
              <a:t>€ 2000M</a:t>
            </a:r>
          </a:p>
          <a:p>
            <a:pPr algn="ctr"/>
            <a:r>
              <a:rPr lang="it-IT" sz="1600" dirty="0">
                <a:solidFill>
                  <a:schemeClr val="bg1"/>
                </a:solidFill>
              </a:rPr>
              <a:t>market </a:t>
            </a:r>
            <a:r>
              <a:rPr lang="it-IT" sz="1600" dirty="0" err="1">
                <a:solidFill>
                  <a:schemeClr val="bg1"/>
                </a:solidFill>
              </a:rPr>
              <a:t>value</a:t>
            </a:r>
            <a:endParaRPr lang="it-IT" sz="1600" dirty="0"/>
          </a:p>
        </p:txBody>
      </p:sp>
      <p:pic>
        <p:nvPicPr>
          <p:cNvPr id="3" name="Immagine 2">
            <a:extLst>
              <a:ext uri="{FF2B5EF4-FFF2-40B4-BE49-F238E27FC236}">
                <a16:creationId xmlns:a16="http://schemas.microsoft.com/office/drawing/2014/main" id="{A11D655D-C3AE-D0ED-307E-3D60C9F69650}"/>
              </a:ext>
            </a:extLst>
          </p:cNvPr>
          <p:cNvPicPr>
            <a:picLocks/>
          </p:cNvPicPr>
          <p:nvPr/>
        </p:nvPicPr>
        <p:blipFill>
          <a:blip r:embed="rId7"/>
          <a:stretch>
            <a:fillRect/>
          </a:stretch>
        </p:blipFill>
        <p:spPr>
          <a:xfrm>
            <a:off x="13111200" y="180000"/>
            <a:ext cx="3816000" cy="1368000"/>
          </a:xfrm>
          <a:prstGeom prst="rect">
            <a:avLst/>
          </a:prstGeom>
        </p:spPr>
      </p:pic>
      <p:sp>
        <p:nvSpPr>
          <p:cNvPr id="9" name="Segnaposto numero diapositiva 5">
            <a:extLst>
              <a:ext uri="{FF2B5EF4-FFF2-40B4-BE49-F238E27FC236}">
                <a16:creationId xmlns:a16="http://schemas.microsoft.com/office/drawing/2014/main" id="{877D0222-6800-E0C8-90D8-40453079AB55}"/>
              </a:ext>
            </a:extLst>
          </p:cNvPr>
          <p:cNvSpPr txBox="1">
            <a:spLocks/>
          </p:cNvSpPr>
          <p:nvPr/>
        </p:nvSpPr>
        <p:spPr>
          <a:xfrm>
            <a:off x="15840000" y="9000000"/>
            <a:ext cx="614400" cy="432000"/>
          </a:xfrm>
          <a:prstGeom prst="rect">
            <a:avLst/>
          </a:prstGeom>
          <a:ln>
            <a:solidFill>
              <a:schemeClr val="tx1"/>
            </a:solidFill>
          </a:ln>
        </p:spPr>
        <p:txBody>
          <a:bodyPr wrap="square" lIns="0" tIns="0" rIns="0" bIns="0" rtlCol="0" anchor="ctr" anchorCtr="0">
            <a:noAutofit/>
          </a:bodyPr>
          <a:lstStyle>
            <a:defPPr>
              <a:defRPr kern="0"/>
            </a:defPPr>
            <a:lvl1pPr>
              <a:defRPr sz="3000" b="0" i="0">
                <a:solidFill>
                  <a:srgbClr val="ED1C24"/>
                </a:solidFill>
                <a:latin typeface="Gramma-Book"/>
                <a:cs typeface="Gramma-Book"/>
              </a:defRPr>
            </a:lvl1pPr>
          </a:lstStyle>
          <a:p>
            <a:pPr algn="ctr" rtl="0"/>
            <a:r>
              <a:rPr lang="it-IT" sz="1991" dirty="0">
                <a:solidFill>
                  <a:schemeClr val="tx1"/>
                </a:solidFill>
              </a:rPr>
              <a:t>8</a:t>
            </a:r>
          </a:p>
        </p:txBody>
      </p:sp>
      <p:graphicFrame>
        <p:nvGraphicFramePr>
          <p:cNvPr id="5" name="Grafico 4">
            <a:extLst>
              <a:ext uri="{FF2B5EF4-FFF2-40B4-BE49-F238E27FC236}">
                <a16:creationId xmlns:a16="http://schemas.microsoft.com/office/drawing/2014/main" id="{3E2CA320-3C9D-791C-FBB2-73D8F75301E8}"/>
              </a:ext>
            </a:extLst>
          </p:cNvPr>
          <p:cNvGraphicFramePr/>
          <p:nvPr>
            <p:extLst>
              <p:ext uri="{D42A27DB-BD31-4B8C-83A1-F6EECF244321}">
                <p14:modId xmlns:p14="http://schemas.microsoft.com/office/powerpoint/2010/main" val="2869297675"/>
              </p:ext>
            </p:extLst>
          </p:nvPr>
        </p:nvGraphicFramePr>
        <p:xfrm>
          <a:off x="8892000" y="1924472"/>
          <a:ext cx="7848000" cy="5760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335769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15" name="Rettangolo 14"/>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2" descr="Stage constructions flat line icon. scene, event equipment rental sign.  thin linear logo for concert, music festival. | CanStock">
            <a:extLst>
              <a:ext uri="{FF2B5EF4-FFF2-40B4-BE49-F238E27FC236}">
                <a16:creationId xmlns:a16="http://schemas.microsoft.com/office/drawing/2014/main" id="{6355471B-5A63-87AB-7080-AAA703A5B7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16" t="28740" r="15983" b="30628"/>
          <a:stretch/>
        </p:blipFill>
        <p:spPr bwMode="auto">
          <a:xfrm>
            <a:off x="2429528" y="2454913"/>
            <a:ext cx="1434550" cy="1099375"/>
          </a:xfrm>
          <a:prstGeom prst="rect">
            <a:avLst/>
          </a:prstGeom>
          <a:noFill/>
          <a:extLst>
            <a:ext uri="{909E8E84-426E-40DD-AFC4-6F175D3DCCD1}">
              <a14:hiddenFill xmlns:a14="http://schemas.microsoft.com/office/drawing/2010/main">
                <a:solidFill>
                  <a:srgbClr val="FFFFFF"/>
                </a:solidFill>
              </a14:hiddenFill>
            </a:ext>
          </a:extLst>
        </p:spPr>
      </p:pic>
      <p:sp>
        <p:nvSpPr>
          <p:cNvPr id="22" name="Rettangolo con angoli arrotondati 11">
            <a:extLst>
              <a:ext uri="{FF2B5EF4-FFF2-40B4-BE49-F238E27FC236}">
                <a16:creationId xmlns:a16="http://schemas.microsoft.com/office/drawing/2014/main" id="{5EEE86DD-FF3D-4AE8-A03C-823CDD3D89BB}"/>
              </a:ext>
            </a:extLst>
          </p:cNvPr>
          <p:cNvSpPr/>
          <p:nvPr/>
        </p:nvSpPr>
        <p:spPr>
          <a:xfrm>
            <a:off x="5578804" y="3584000"/>
            <a:ext cx="2304000" cy="39600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3" name="Rettangolo con angoli arrotondati 3">
            <a:extLst>
              <a:ext uri="{FF2B5EF4-FFF2-40B4-BE49-F238E27FC236}">
                <a16:creationId xmlns:a16="http://schemas.microsoft.com/office/drawing/2014/main" id="{16AD64A1-9697-53F7-3521-5B62C63AAC10}"/>
              </a:ext>
            </a:extLst>
          </p:cNvPr>
          <p:cNvSpPr/>
          <p:nvPr/>
        </p:nvSpPr>
        <p:spPr>
          <a:xfrm>
            <a:off x="12746803" y="3583999"/>
            <a:ext cx="2304000" cy="39600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4" name="Rettangolo con angoli arrotondati 2">
            <a:extLst>
              <a:ext uri="{FF2B5EF4-FFF2-40B4-BE49-F238E27FC236}">
                <a16:creationId xmlns:a16="http://schemas.microsoft.com/office/drawing/2014/main" id="{1C989371-003C-6193-1761-055966B5FFB5}"/>
              </a:ext>
            </a:extLst>
          </p:cNvPr>
          <p:cNvSpPr/>
          <p:nvPr/>
        </p:nvSpPr>
        <p:spPr>
          <a:xfrm>
            <a:off x="1994803" y="3584000"/>
            <a:ext cx="2304000" cy="39600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pic>
        <p:nvPicPr>
          <p:cNvPr id="25" name="Graphic 6" descr="Altoparlanti contorno">
            <a:extLst>
              <a:ext uri="{FF2B5EF4-FFF2-40B4-BE49-F238E27FC236}">
                <a16:creationId xmlns:a16="http://schemas.microsoft.com/office/drawing/2014/main" id="{F9FCFB75-9863-2CD9-0F9F-4D35D80F153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2342" b="15045"/>
          <a:stretch/>
        </p:blipFill>
        <p:spPr>
          <a:xfrm>
            <a:off x="13215407" y="2515245"/>
            <a:ext cx="1347676" cy="978711"/>
          </a:xfrm>
          <a:prstGeom prst="rect">
            <a:avLst/>
          </a:prstGeom>
        </p:spPr>
      </p:pic>
      <p:pic>
        <p:nvPicPr>
          <p:cNvPr id="26" name="Graphic 14" descr="Giradischi contorno">
            <a:extLst>
              <a:ext uri="{FF2B5EF4-FFF2-40B4-BE49-F238E27FC236}">
                <a16:creationId xmlns:a16="http://schemas.microsoft.com/office/drawing/2014/main" id="{E25CB3AC-BEB2-E7F1-63EF-97FEFD8FBE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79950" y="2381774"/>
            <a:ext cx="1282591" cy="1245653"/>
          </a:xfrm>
          <a:prstGeom prst="rect">
            <a:avLst/>
          </a:prstGeom>
        </p:spPr>
      </p:pic>
      <p:sp>
        <p:nvSpPr>
          <p:cNvPr id="27" name="CasellaDiTesto 26">
            <a:extLst>
              <a:ext uri="{FF2B5EF4-FFF2-40B4-BE49-F238E27FC236}">
                <a16:creationId xmlns:a16="http://schemas.microsoft.com/office/drawing/2014/main" id="{ED8499EB-0B50-C2A7-7878-4B718D59166C}"/>
              </a:ext>
            </a:extLst>
          </p:cNvPr>
          <p:cNvSpPr txBox="1"/>
          <p:nvPr/>
        </p:nvSpPr>
        <p:spPr>
          <a:xfrm>
            <a:off x="1920715" y="3581400"/>
            <a:ext cx="2284884" cy="2824363"/>
          </a:xfrm>
          <a:prstGeom prst="rect">
            <a:avLst/>
          </a:prstGeom>
          <a:noFill/>
        </p:spPr>
        <p:txBody>
          <a:bodyPr wrap="square" lIns="130048" tIns="65024" rIns="130048" bIns="65024" anchor="t">
            <a:spAutoFit/>
          </a:bodyPr>
          <a:lstStyle/>
          <a:p>
            <a:pPr algn="ctr"/>
            <a:r>
              <a:rPr lang="it-IT" sz="2000" b="1" dirty="0">
                <a:solidFill>
                  <a:prstClr val="white"/>
                </a:solidFill>
                <a:latin typeface="+mn-lt"/>
              </a:rPr>
              <a:t>Touring</a:t>
            </a:r>
          </a:p>
          <a:p>
            <a:pPr algn="ctr"/>
            <a:r>
              <a:rPr lang="it-IT" sz="2000" b="1" dirty="0">
                <a:solidFill>
                  <a:prstClr val="white"/>
                </a:solidFill>
                <a:latin typeface="+mn-lt"/>
              </a:rPr>
              <a:t>&amp; </a:t>
            </a:r>
            <a:r>
              <a:rPr lang="it-IT" sz="2000" b="1" dirty="0" err="1">
                <a:solidFill>
                  <a:prstClr val="white"/>
                </a:solidFill>
                <a:latin typeface="+mn-lt"/>
              </a:rPr>
              <a:t>Rental</a:t>
            </a:r>
            <a:endParaRPr lang="it-IT" sz="2000" b="1" dirty="0">
              <a:solidFill>
                <a:prstClr val="white"/>
              </a:solidFill>
              <a:latin typeface="+mn-lt"/>
            </a:endParaRPr>
          </a:p>
          <a:p>
            <a:pPr lvl="1" algn="ctr">
              <a:lnSpc>
                <a:spcPct val="150000"/>
              </a:lnSpc>
            </a:pPr>
            <a:r>
              <a:rPr lang="it-IT" dirty="0">
                <a:solidFill>
                  <a:prstClr val="white"/>
                </a:solidFill>
                <a:latin typeface="+mn-lt"/>
              </a:rPr>
              <a:t>Touring &amp; Concert</a:t>
            </a:r>
          </a:p>
          <a:p>
            <a:pPr lvl="1" algn="ctr">
              <a:lnSpc>
                <a:spcPct val="150000"/>
              </a:lnSpc>
            </a:pPr>
            <a:r>
              <a:rPr lang="it-IT" dirty="0" err="1">
                <a:solidFill>
                  <a:prstClr val="white"/>
                </a:solidFill>
                <a:latin typeface="+mn-lt"/>
              </a:rPr>
              <a:t>Events</a:t>
            </a:r>
            <a:endParaRPr lang="it-IT" dirty="0">
              <a:solidFill>
                <a:prstClr val="white"/>
              </a:solidFill>
              <a:latin typeface="+mn-lt"/>
            </a:endParaRPr>
          </a:p>
          <a:p>
            <a:pPr lvl="2" algn="ctr">
              <a:lnSpc>
                <a:spcPct val="150000"/>
              </a:lnSpc>
            </a:pPr>
            <a:r>
              <a:rPr lang="it-IT" dirty="0">
                <a:solidFill>
                  <a:prstClr val="white"/>
                </a:solidFill>
                <a:latin typeface="+mn-lt"/>
              </a:rPr>
              <a:t>Sports </a:t>
            </a:r>
            <a:r>
              <a:rPr lang="it-IT" dirty="0" err="1">
                <a:solidFill>
                  <a:prstClr val="white"/>
                </a:solidFill>
                <a:latin typeface="+mn-lt"/>
              </a:rPr>
              <a:t>events</a:t>
            </a:r>
            <a:endParaRPr lang="it-IT" dirty="0">
              <a:solidFill>
                <a:prstClr val="white"/>
              </a:solidFill>
              <a:latin typeface="+mn-lt"/>
            </a:endParaRPr>
          </a:p>
          <a:p>
            <a:pPr lvl="2" algn="ctr">
              <a:lnSpc>
                <a:spcPct val="150000"/>
              </a:lnSpc>
            </a:pPr>
            <a:r>
              <a:rPr lang="it-IT" dirty="0">
                <a:solidFill>
                  <a:prstClr val="white"/>
                </a:solidFill>
                <a:latin typeface="+mn-lt"/>
              </a:rPr>
              <a:t>Award</a:t>
            </a:r>
          </a:p>
          <a:p>
            <a:pPr lvl="2" algn="ctr">
              <a:lnSpc>
                <a:spcPct val="150000"/>
              </a:lnSpc>
            </a:pPr>
            <a:r>
              <a:rPr lang="it-IT" dirty="0">
                <a:solidFill>
                  <a:prstClr val="white"/>
                </a:solidFill>
                <a:latin typeface="+mn-lt"/>
              </a:rPr>
              <a:t>Fashion shows</a:t>
            </a:r>
          </a:p>
        </p:txBody>
      </p:sp>
      <p:sp>
        <p:nvSpPr>
          <p:cNvPr id="28" name="Rettangolo con angoli arrotondati 33">
            <a:extLst>
              <a:ext uri="{FF2B5EF4-FFF2-40B4-BE49-F238E27FC236}">
                <a16:creationId xmlns:a16="http://schemas.microsoft.com/office/drawing/2014/main" id="{49387D0D-F441-8E4B-1924-3ADF6AD6DC77}"/>
              </a:ext>
            </a:extLst>
          </p:cNvPr>
          <p:cNvSpPr/>
          <p:nvPr/>
        </p:nvSpPr>
        <p:spPr>
          <a:xfrm>
            <a:off x="9162803" y="3584000"/>
            <a:ext cx="2304000" cy="39600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9" name="CasellaDiTesto 28">
            <a:extLst>
              <a:ext uri="{FF2B5EF4-FFF2-40B4-BE49-F238E27FC236}">
                <a16:creationId xmlns:a16="http://schemas.microsoft.com/office/drawing/2014/main" id="{ED8499EB-0B50-C2A7-7878-4B718D59166C}"/>
              </a:ext>
            </a:extLst>
          </p:cNvPr>
          <p:cNvSpPr txBox="1"/>
          <p:nvPr/>
        </p:nvSpPr>
        <p:spPr>
          <a:xfrm>
            <a:off x="5578805" y="3581400"/>
            <a:ext cx="2284884" cy="3655360"/>
          </a:xfrm>
          <a:prstGeom prst="rect">
            <a:avLst/>
          </a:prstGeom>
          <a:noFill/>
        </p:spPr>
        <p:txBody>
          <a:bodyPr wrap="square" lIns="130048" tIns="65024" rIns="130048" bIns="65024" anchor="t">
            <a:spAutoFit/>
          </a:bodyPr>
          <a:lstStyle/>
          <a:p>
            <a:pPr algn="ctr"/>
            <a:r>
              <a:rPr lang="en-GB" sz="2000" b="1" dirty="0">
                <a:solidFill>
                  <a:prstClr val="white"/>
                </a:solidFill>
                <a:latin typeface="+mn-lt"/>
              </a:rPr>
              <a:t>Installed</a:t>
            </a:r>
          </a:p>
          <a:p>
            <a:pPr algn="ctr"/>
            <a:r>
              <a:rPr lang="en-GB" sz="2000" b="1" dirty="0">
                <a:solidFill>
                  <a:prstClr val="white"/>
                </a:solidFill>
                <a:latin typeface="+mn-lt"/>
              </a:rPr>
              <a:t>Leisure</a:t>
            </a:r>
          </a:p>
          <a:p>
            <a:pPr algn="ctr">
              <a:lnSpc>
                <a:spcPct val="150000"/>
              </a:lnSpc>
            </a:pPr>
            <a:r>
              <a:rPr lang="en-GB" dirty="0">
                <a:solidFill>
                  <a:prstClr val="white"/>
                </a:solidFill>
                <a:latin typeface="+mn-lt"/>
              </a:rPr>
              <a:t>Night club/Bars</a:t>
            </a:r>
          </a:p>
          <a:p>
            <a:pPr algn="ctr">
              <a:lnSpc>
                <a:spcPct val="150000"/>
              </a:lnSpc>
            </a:pPr>
            <a:r>
              <a:rPr lang="en-GB" dirty="0">
                <a:solidFill>
                  <a:prstClr val="white"/>
                </a:solidFill>
                <a:latin typeface="+mn-lt"/>
              </a:rPr>
              <a:t>Zoos</a:t>
            </a:r>
          </a:p>
          <a:p>
            <a:pPr algn="ctr">
              <a:lnSpc>
                <a:spcPct val="150000"/>
              </a:lnSpc>
            </a:pPr>
            <a:r>
              <a:rPr lang="en-GB" dirty="0">
                <a:solidFill>
                  <a:prstClr val="white"/>
                </a:solidFill>
                <a:latin typeface="+mn-lt"/>
              </a:rPr>
              <a:t>Theme parks</a:t>
            </a:r>
          </a:p>
          <a:p>
            <a:pPr lvl="1" algn="ctr">
              <a:lnSpc>
                <a:spcPct val="150000"/>
              </a:lnSpc>
            </a:pPr>
            <a:r>
              <a:rPr lang="it-IT" dirty="0" err="1">
                <a:solidFill>
                  <a:prstClr val="white"/>
                </a:solidFill>
                <a:latin typeface="+mn-lt"/>
              </a:rPr>
              <a:t>Theatre</a:t>
            </a:r>
            <a:r>
              <a:rPr lang="it-IT" dirty="0">
                <a:solidFill>
                  <a:prstClr val="white"/>
                </a:solidFill>
                <a:latin typeface="+mn-lt"/>
              </a:rPr>
              <a:t> </a:t>
            </a:r>
            <a:r>
              <a:rPr lang="it-IT" dirty="0" err="1">
                <a:solidFill>
                  <a:prstClr val="white"/>
                </a:solidFill>
                <a:latin typeface="+mn-lt"/>
              </a:rPr>
              <a:t>Rental</a:t>
            </a:r>
            <a:endParaRPr lang="it-IT" dirty="0">
              <a:solidFill>
                <a:prstClr val="white"/>
              </a:solidFill>
              <a:latin typeface="+mn-lt"/>
            </a:endParaRPr>
          </a:p>
          <a:p>
            <a:pPr algn="ctr">
              <a:lnSpc>
                <a:spcPct val="150000"/>
              </a:lnSpc>
            </a:pPr>
            <a:r>
              <a:rPr lang="en-GB" dirty="0">
                <a:solidFill>
                  <a:prstClr val="white"/>
                </a:solidFill>
                <a:latin typeface="+mn-lt"/>
              </a:rPr>
              <a:t>Museums</a:t>
            </a:r>
          </a:p>
          <a:p>
            <a:pPr algn="ctr">
              <a:lnSpc>
                <a:spcPct val="150000"/>
              </a:lnSpc>
            </a:pPr>
            <a:r>
              <a:rPr lang="en-GB" dirty="0">
                <a:solidFill>
                  <a:prstClr val="white"/>
                </a:solidFill>
                <a:latin typeface="+mn-lt"/>
              </a:rPr>
              <a:t>Stadiums</a:t>
            </a:r>
          </a:p>
          <a:p>
            <a:pPr algn="ctr">
              <a:lnSpc>
                <a:spcPct val="150000"/>
              </a:lnSpc>
            </a:pPr>
            <a:r>
              <a:rPr lang="en-GB" dirty="0">
                <a:solidFill>
                  <a:prstClr val="white"/>
                </a:solidFill>
                <a:latin typeface="+mn-lt"/>
              </a:rPr>
              <a:t>Cinema</a:t>
            </a:r>
          </a:p>
        </p:txBody>
      </p:sp>
      <p:sp>
        <p:nvSpPr>
          <p:cNvPr id="30" name="CasellaDiTesto 29">
            <a:extLst>
              <a:ext uri="{FF2B5EF4-FFF2-40B4-BE49-F238E27FC236}">
                <a16:creationId xmlns:a16="http://schemas.microsoft.com/office/drawing/2014/main" id="{ED8499EB-0B50-C2A7-7878-4B718D59166C}"/>
              </a:ext>
            </a:extLst>
          </p:cNvPr>
          <p:cNvSpPr txBox="1"/>
          <p:nvPr/>
        </p:nvSpPr>
        <p:spPr>
          <a:xfrm>
            <a:off x="9162805" y="3581400"/>
            <a:ext cx="2284884" cy="1793311"/>
          </a:xfrm>
          <a:prstGeom prst="rect">
            <a:avLst/>
          </a:prstGeom>
          <a:noFill/>
        </p:spPr>
        <p:txBody>
          <a:bodyPr wrap="square" lIns="130048" tIns="65024" rIns="130048" bIns="65024" anchor="t">
            <a:spAutoFit/>
          </a:bodyPr>
          <a:lstStyle/>
          <a:p>
            <a:pPr algn="ctr"/>
            <a:r>
              <a:rPr lang="it-IT" sz="2000" b="1" dirty="0">
                <a:solidFill>
                  <a:prstClr val="white"/>
                </a:solidFill>
                <a:latin typeface="+mn-lt"/>
              </a:rPr>
              <a:t>Music Instruments</a:t>
            </a:r>
            <a:endParaRPr lang="en-GB" sz="2000" b="1" dirty="0">
              <a:solidFill>
                <a:prstClr val="white"/>
              </a:solidFill>
              <a:latin typeface="+mn-lt"/>
            </a:endParaRPr>
          </a:p>
          <a:p>
            <a:pPr algn="ctr"/>
            <a:r>
              <a:rPr lang="en-GB" sz="2000" b="1" dirty="0">
                <a:solidFill>
                  <a:prstClr val="white"/>
                </a:solidFill>
                <a:latin typeface="+mn-lt"/>
              </a:rPr>
              <a:t>(MI)</a:t>
            </a:r>
          </a:p>
          <a:p>
            <a:pPr algn="ctr"/>
            <a:endParaRPr lang="en-GB" sz="1600" dirty="0">
              <a:solidFill>
                <a:prstClr val="white"/>
              </a:solidFill>
              <a:latin typeface="Gill Sans Nova Cond Lt" panose="020B0306020104020203"/>
            </a:endParaRPr>
          </a:p>
          <a:p>
            <a:pPr algn="ctr"/>
            <a:r>
              <a:rPr lang="en-GB" dirty="0">
                <a:solidFill>
                  <a:prstClr val="white"/>
                </a:solidFill>
                <a:latin typeface="+mn-lt"/>
              </a:rPr>
              <a:t>Guitar &amp; Bass Guitar for musicians </a:t>
            </a:r>
          </a:p>
          <a:p>
            <a:pPr algn="ctr"/>
            <a:endParaRPr lang="en-GB" sz="1600" b="1" dirty="0">
              <a:solidFill>
                <a:prstClr val="white"/>
              </a:solidFill>
              <a:latin typeface="Gill Sans Nova Cond Lt" panose="020B0306020104020203"/>
            </a:endParaRPr>
          </a:p>
        </p:txBody>
      </p:sp>
      <p:sp>
        <p:nvSpPr>
          <p:cNvPr id="31" name="CasellaDiTesto 30">
            <a:extLst>
              <a:ext uri="{FF2B5EF4-FFF2-40B4-BE49-F238E27FC236}">
                <a16:creationId xmlns:a16="http://schemas.microsoft.com/office/drawing/2014/main" id="{ED8499EB-0B50-C2A7-7878-4B718D59166C}"/>
              </a:ext>
            </a:extLst>
          </p:cNvPr>
          <p:cNvSpPr txBox="1"/>
          <p:nvPr/>
        </p:nvSpPr>
        <p:spPr>
          <a:xfrm>
            <a:off x="12746805" y="3581400"/>
            <a:ext cx="2284884" cy="2301143"/>
          </a:xfrm>
          <a:prstGeom prst="rect">
            <a:avLst/>
          </a:prstGeom>
          <a:noFill/>
        </p:spPr>
        <p:txBody>
          <a:bodyPr wrap="square" lIns="130048" tIns="65024" rIns="130048" bIns="65024" anchor="t">
            <a:spAutoFit/>
          </a:bodyPr>
          <a:lstStyle/>
          <a:p>
            <a:pPr algn="ctr"/>
            <a:r>
              <a:rPr lang="en-GB" sz="2000" b="1" dirty="0">
                <a:solidFill>
                  <a:prstClr val="white"/>
                </a:solidFill>
                <a:latin typeface="+mn-lt"/>
              </a:rPr>
              <a:t>Portable Sound</a:t>
            </a:r>
          </a:p>
          <a:p>
            <a:pPr algn="ctr">
              <a:lnSpc>
                <a:spcPct val="150000"/>
              </a:lnSpc>
            </a:pPr>
            <a:endParaRPr lang="en-GB" sz="1600" dirty="0">
              <a:solidFill>
                <a:prstClr val="white"/>
              </a:solidFill>
              <a:latin typeface="Gill Sans Nova Cond Lt" panose="020B0306020104020203"/>
            </a:endParaRPr>
          </a:p>
          <a:p>
            <a:pPr algn="ctr">
              <a:lnSpc>
                <a:spcPct val="150000"/>
              </a:lnSpc>
            </a:pPr>
            <a:r>
              <a:rPr lang="en-GB" dirty="0">
                <a:solidFill>
                  <a:prstClr val="white"/>
                </a:solidFill>
                <a:latin typeface="+mn-lt"/>
              </a:rPr>
              <a:t>Mobile DJ</a:t>
            </a:r>
          </a:p>
          <a:p>
            <a:pPr algn="ctr">
              <a:lnSpc>
                <a:spcPct val="150000"/>
              </a:lnSpc>
            </a:pPr>
            <a:r>
              <a:rPr lang="en-GB" dirty="0">
                <a:solidFill>
                  <a:prstClr val="white"/>
                </a:solidFill>
                <a:latin typeface="+mn-lt"/>
              </a:rPr>
              <a:t>Weddings</a:t>
            </a:r>
          </a:p>
          <a:p>
            <a:pPr algn="ctr">
              <a:lnSpc>
                <a:spcPct val="150000"/>
              </a:lnSpc>
            </a:pPr>
            <a:r>
              <a:rPr lang="en-GB" dirty="0">
                <a:solidFill>
                  <a:prstClr val="white"/>
                </a:solidFill>
                <a:latin typeface="+mn-lt"/>
              </a:rPr>
              <a:t>Small events</a:t>
            </a:r>
          </a:p>
          <a:p>
            <a:pPr algn="ctr"/>
            <a:endParaRPr lang="en-GB" sz="1600" b="1" dirty="0">
              <a:solidFill>
                <a:prstClr val="white"/>
              </a:solidFill>
              <a:latin typeface="Gill Sans Nova Cond Lt" panose="020B0306020104020203"/>
            </a:endParaRPr>
          </a:p>
        </p:txBody>
      </p:sp>
      <p:pic>
        <p:nvPicPr>
          <p:cNvPr id="32" name="Immagine 31"/>
          <p:cNvPicPr>
            <a:picLocks noChangeAspect="1"/>
          </p:cNvPicPr>
          <p:nvPr/>
        </p:nvPicPr>
        <p:blipFill>
          <a:blip r:embed="rId8"/>
          <a:stretch>
            <a:fillRect/>
          </a:stretch>
        </p:blipFill>
        <p:spPr>
          <a:xfrm>
            <a:off x="9429513" y="2575405"/>
            <a:ext cx="1751465" cy="858391"/>
          </a:xfrm>
          <a:prstGeom prst="rect">
            <a:avLst/>
          </a:prstGeom>
        </p:spPr>
      </p:pic>
      <p:sp>
        <p:nvSpPr>
          <p:cNvPr id="46" name="Titolo 1">
            <a:extLst>
              <a:ext uri="{FF2B5EF4-FFF2-40B4-BE49-F238E27FC236}">
                <a16:creationId xmlns:a16="http://schemas.microsoft.com/office/drawing/2014/main" id="{3560F281-4FF6-4617-A809-AC9C15ECF18A}"/>
              </a:ext>
            </a:extLst>
          </p:cNvPr>
          <p:cNvSpPr txBox="1">
            <a:spLocks/>
          </p:cNvSpPr>
          <p:nvPr/>
        </p:nvSpPr>
        <p:spPr>
          <a:xfrm>
            <a:off x="540000" y="540000"/>
            <a:ext cx="15360000" cy="576000"/>
          </a:xfrm>
          <a:prstGeom prst="rect">
            <a:avLst/>
          </a:prstGeom>
        </p:spPr>
        <p:txBody>
          <a:bodyPr wrap="square" lIns="0" tIns="0" rIns="0" bIns="0" rtlCol="0">
            <a:normAutofit/>
          </a:bodyPr>
          <a:lstStyle>
            <a:lvl1pPr>
              <a:defRPr sz="10600" b="0" i="0">
                <a:solidFill>
                  <a:schemeClr val="tx1">
                    <a:lumMod val="75000"/>
                    <a:lumOff val="25000"/>
                  </a:schemeClr>
                </a:solidFill>
                <a:latin typeface="Gramma-Book"/>
                <a:ea typeface="+mj-ea"/>
                <a:cs typeface="Gramma-Book"/>
              </a:defRPr>
            </a:lvl1pPr>
          </a:lstStyle>
          <a:p>
            <a:r>
              <a:rPr lang="it-IT" sz="3200" u="sng" dirty="0">
                <a:solidFill>
                  <a:schemeClr val="bg1"/>
                </a:solidFill>
                <a:latin typeface="+mn-lt"/>
                <a:cs typeface="Arial" panose="020B0604020202020204" pitchFamily="34" charset="0"/>
              </a:rPr>
              <a:t>PRO AUDIO – TOURING&amp;RENTAL</a:t>
            </a:r>
          </a:p>
        </p:txBody>
      </p:sp>
      <p:sp>
        <p:nvSpPr>
          <p:cNvPr id="19" name="Rettangolo con angoli arrotondati 7">
            <a:extLst>
              <a:ext uri="{FF2B5EF4-FFF2-40B4-BE49-F238E27FC236}">
                <a16:creationId xmlns:a16="http://schemas.microsoft.com/office/drawing/2014/main" id="{951D6C2F-C9E1-9DD3-C60D-6B0E371800C9}"/>
              </a:ext>
            </a:extLst>
          </p:cNvPr>
          <p:cNvSpPr/>
          <p:nvPr/>
        </p:nvSpPr>
        <p:spPr>
          <a:xfrm>
            <a:off x="216860"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AUTOMOTIVE</a:t>
            </a:r>
            <a:endParaRPr lang="it-IT" sz="700" b="1" dirty="0">
              <a:solidFill>
                <a:schemeClr val="tx1"/>
              </a:solidFill>
            </a:endParaRPr>
          </a:p>
        </p:txBody>
      </p:sp>
      <p:sp>
        <p:nvSpPr>
          <p:cNvPr id="20" name="Rettangolo con angoli arrotondati 7">
            <a:extLst>
              <a:ext uri="{FF2B5EF4-FFF2-40B4-BE49-F238E27FC236}">
                <a16:creationId xmlns:a16="http://schemas.microsoft.com/office/drawing/2014/main" id="{951D6C2F-C9E1-9DD3-C60D-6B0E371800C9}"/>
              </a:ext>
            </a:extLst>
          </p:cNvPr>
          <p:cNvSpPr/>
          <p:nvPr/>
        </p:nvSpPr>
        <p:spPr>
          <a:xfrm>
            <a:off x="1025154" y="1863600"/>
            <a:ext cx="720000" cy="270000"/>
          </a:xfrm>
          <a:prstGeom prst="roundRect">
            <a:avLst/>
          </a:prstGeom>
          <a:solidFill>
            <a:srgbClr val="C00000"/>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bg1"/>
                </a:solidFill>
              </a:rPr>
              <a:t>PRO AUDIO</a:t>
            </a:r>
            <a:endParaRPr lang="it-IT" sz="700" b="1" dirty="0">
              <a:solidFill>
                <a:schemeClr val="bg1"/>
              </a:solidFill>
            </a:endParaRPr>
          </a:p>
        </p:txBody>
      </p:sp>
      <p:sp>
        <p:nvSpPr>
          <p:cNvPr id="21" name="Rettangolo con angoli arrotondati 7">
            <a:extLst>
              <a:ext uri="{FF2B5EF4-FFF2-40B4-BE49-F238E27FC236}">
                <a16:creationId xmlns:a16="http://schemas.microsoft.com/office/drawing/2014/main" id="{951D6C2F-C9E1-9DD3-C60D-6B0E371800C9}"/>
              </a:ext>
            </a:extLst>
          </p:cNvPr>
          <p:cNvSpPr/>
          <p:nvPr/>
        </p:nvSpPr>
        <p:spPr>
          <a:xfrm>
            <a:off x="1836616"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PROSUMER ELECTRONICS</a:t>
            </a:r>
            <a:endParaRPr lang="it-IT" sz="700" b="1" dirty="0">
              <a:solidFill>
                <a:schemeClr val="tx1"/>
              </a:solidFill>
            </a:endParaRPr>
          </a:p>
        </p:txBody>
      </p:sp>
      <p:sp>
        <p:nvSpPr>
          <p:cNvPr id="33" name="Rettangolo con angoli arrotondati 7">
            <a:extLst>
              <a:ext uri="{FF2B5EF4-FFF2-40B4-BE49-F238E27FC236}">
                <a16:creationId xmlns:a16="http://schemas.microsoft.com/office/drawing/2014/main" id="{951D6C2F-C9E1-9DD3-C60D-6B0E371800C9}"/>
              </a:ext>
            </a:extLst>
          </p:cNvPr>
          <p:cNvSpPr/>
          <p:nvPr/>
        </p:nvSpPr>
        <p:spPr>
          <a:xfrm>
            <a:off x="2648078"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COMMERCIAL AUDIO</a:t>
            </a:r>
            <a:endParaRPr lang="it-IT" sz="700" b="1" dirty="0">
              <a:solidFill>
                <a:schemeClr val="tx1"/>
              </a:solidFill>
            </a:endParaRPr>
          </a:p>
        </p:txBody>
      </p:sp>
      <p:cxnSp>
        <p:nvCxnSpPr>
          <p:cNvPr id="34" name="Connettore diritto 33"/>
          <p:cNvCxnSpPr>
            <a:stCxn id="19" idx="0"/>
          </p:cNvCxnSpPr>
          <p:nvPr/>
        </p:nvCxnSpPr>
        <p:spPr>
          <a:xfrm flipH="1" flipV="1">
            <a:off x="576263" y="1669073"/>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ttore diritto 34"/>
          <p:cNvCxnSpPr/>
          <p:nvPr/>
        </p:nvCxnSpPr>
        <p:spPr>
          <a:xfrm flipH="1" flipV="1">
            <a:off x="1385154" y="1669072"/>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ttore diritto 35"/>
          <p:cNvCxnSpPr/>
          <p:nvPr/>
        </p:nvCxnSpPr>
        <p:spPr>
          <a:xfrm flipH="1" flipV="1">
            <a:off x="2206372" y="1669071"/>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ttore diritto 36"/>
          <p:cNvCxnSpPr/>
          <p:nvPr/>
        </p:nvCxnSpPr>
        <p:spPr>
          <a:xfrm flipH="1" flipV="1">
            <a:off x="3007481" y="1669070"/>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ttore diritto 37"/>
          <p:cNvCxnSpPr/>
          <p:nvPr/>
        </p:nvCxnSpPr>
        <p:spPr>
          <a:xfrm flipH="1" flipV="1">
            <a:off x="1" y="1667268"/>
            <a:ext cx="3007480" cy="1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magine 2">
            <a:extLst>
              <a:ext uri="{FF2B5EF4-FFF2-40B4-BE49-F238E27FC236}">
                <a16:creationId xmlns:a16="http://schemas.microsoft.com/office/drawing/2014/main" id="{EE6CB4A2-7612-46FE-1ECF-4FAA0F410E85}"/>
              </a:ext>
            </a:extLst>
          </p:cNvPr>
          <p:cNvPicPr>
            <a:picLocks/>
          </p:cNvPicPr>
          <p:nvPr/>
        </p:nvPicPr>
        <p:blipFill>
          <a:blip r:embed="rId9"/>
          <a:stretch>
            <a:fillRect/>
          </a:stretch>
        </p:blipFill>
        <p:spPr>
          <a:xfrm>
            <a:off x="13111200" y="180000"/>
            <a:ext cx="3816000" cy="1368000"/>
          </a:xfrm>
          <a:prstGeom prst="rect">
            <a:avLst/>
          </a:prstGeom>
        </p:spPr>
      </p:pic>
      <p:sp>
        <p:nvSpPr>
          <p:cNvPr id="4" name="Segnaposto numero diapositiva 5">
            <a:extLst>
              <a:ext uri="{FF2B5EF4-FFF2-40B4-BE49-F238E27FC236}">
                <a16:creationId xmlns:a16="http://schemas.microsoft.com/office/drawing/2014/main" id="{4E9EDC3E-75B1-2C76-0791-E68AC13251B5}"/>
              </a:ext>
            </a:extLst>
          </p:cNvPr>
          <p:cNvSpPr txBox="1">
            <a:spLocks/>
          </p:cNvSpPr>
          <p:nvPr/>
        </p:nvSpPr>
        <p:spPr>
          <a:xfrm>
            <a:off x="15840000" y="9000000"/>
            <a:ext cx="614400" cy="432000"/>
          </a:xfrm>
          <a:prstGeom prst="rect">
            <a:avLst/>
          </a:prstGeom>
          <a:ln>
            <a:solidFill>
              <a:schemeClr val="tx1"/>
            </a:solidFill>
          </a:ln>
        </p:spPr>
        <p:txBody>
          <a:bodyPr wrap="square" lIns="0" tIns="0" rIns="0" bIns="0" rtlCol="0" anchor="ctr" anchorCtr="0">
            <a:noAutofit/>
          </a:bodyPr>
          <a:lstStyle>
            <a:defPPr>
              <a:defRPr kern="0"/>
            </a:defPPr>
            <a:lvl1pPr>
              <a:defRPr sz="3000" b="0" i="0">
                <a:solidFill>
                  <a:srgbClr val="ED1C24"/>
                </a:solidFill>
                <a:latin typeface="Gramma-Book"/>
                <a:cs typeface="Gramma-Book"/>
              </a:defRPr>
            </a:lvl1pPr>
          </a:lstStyle>
          <a:p>
            <a:pPr algn="ctr" rtl="0"/>
            <a:r>
              <a:rPr lang="it-IT" sz="1991" dirty="0">
                <a:solidFill>
                  <a:schemeClr val="tx1"/>
                </a:solidFill>
              </a:rPr>
              <a:t>9</a:t>
            </a:r>
          </a:p>
        </p:txBody>
      </p:sp>
    </p:spTree>
    <p:extLst>
      <p:ext uri="{BB962C8B-B14F-4D97-AF65-F5344CB8AC3E}">
        <p14:creationId xmlns:p14="http://schemas.microsoft.com/office/powerpoint/2010/main" val="649595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ggetto 15">
            <a:extLst>
              <a:ext uri="{FF2B5EF4-FFF2-40B4-BE49-F238E27FC236}">
                <a16:creationId xmlns:a16="http://schemas.microsoft.com/office/drawing/2014/main" id="{B734E956-6E98-2294-4F54-7204278AE5E2}"/>
              </a:ext>
            </a:extLst>
          </p:cNvPr>
          <p:cNvGraphicFramePr>
            <a:graphicFrameLocks noChangeAspect="1"/>
          </p:cNvGraphicFramePr>
          <p:nvPr>
            <p:extLst>
              <p:ext uri="{D42A27DB-BD31-4B8C-83A1-F6EECF244321}">
                <p14:modId xmlns:p14="http://schemas.microsoft.com/office/powerpoint/2010/main" val="3380354786"/>
              </p:ext>
            </p:extLst>
          </p:nvPr>
        </p:nvGraphicFramePr>
        <p:xfrm>
          <a:off x="9142152" y="7812000"/>
          <a:ext cx="7536488" cy="1656000"/>
        </p:xfrm>
        <a:graphic>
          <a:graphicData uri="http://schemas.openxmlformats.org/presentationml/2006/ole">
            <mc:AlternateContent xmlns:mc="http://schemas.openxmlformats.org/markup-compatibility/2006">
              <mc:Choice xmlns:v="urn:schemas-microsoft-com:vml" Requires="v">
                <p:oleObj name="Worksheet" r:id="rId3" imgW="8496459" imgH="1866951" progId="Excel.Sheet.12">
                  <p:embed/>
                </p:oleObj>
              </mc:Choice>
              <mc:Fallback>
                <p:oleObj name="Worksheet" r:id="rId3" imgW="8496459" imgH="1866951" progId="Excel.Sheet.12">
                  <p:embed/>
                  <p:pic>
                    <p:nvPicPr>
                      <p:cNvPr id="0" name=""/>
                      <p:cNvPicPr/>
                      <p:nvPr/>
                    </p:nvPicPr>
                    <p:blipFill>
                      <a:blip r:embed="rId4"/>
                      <a:stretch>
                        <a:fillRect/>
                      </a:stretch>
                    </p:blipFill>
                    <p:spPr>
                      <a:xfrm>
                        <a:off x="9142152" y="7812000"/>
                        <a:ext cx="7536488" cy="1656000"/>
                      </a:xfrm>
                      <a:prstGeom prst="rect">
                        <a:avLst/>
                      </a:prstGeom>
                    </p:spPr>
                  </p:pic>
                </p:oleObj>
              </mc:Fallback>
            </mc:AlternateContent>
          </a:graphicData>
        </a:graphic>
      </p:graphicFrame>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15" name="Rettangolo 14"/>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itolo 1">
            <a:extLst>
              <a:ext uri="{FF2B5EF4-FFF2-40B4-BE49-F238E27FC236}">
                <a16:creationId xmlns:a16="http://schemas.microsoft.com/office/drawing/2014/main" id="{3560F281-4FF6-4617-A809-AC9C15ECF18A}"/>
              </a:ext>
            </a:extLst>
          </p:cNvPr>
          <p:cNvSpPr txBox="1">
            <a:spLocks/>
          </p:cNvSpPr>
          <p:nvPr/>
        </p:nvSpPr>
        <p:spPr>
          <a:xfrm>
            <a:off x="540000" y="540000"/>
            <a:ext cx="15360000" cy="576000"/>
          </a:xfrm>
          <a:prstGeom prst="rect">
            <a:avLst/>
          </a:prstGeom>
        </p:spPr>
        <p:txBody>
          <a:bodyPr wrap="square" lIns="0" tIns="0" rIns="0" bIns="0" rtlCol="0">
            <a:normAutofit/>
          </a:bodyPr>
          <a:lstStyle>
            <a:lvl1pPr>
              <a:defRPr sz="10600" b="0" i="0">
                <a:solidFill>
                  <a:schemeClr val="tx1">
                    <a:lumMod val="75000"/>
                    <a:lumOff val="25000"/>
                  </a:schemeClr>
                </a:solidFill>
                <a:latin typeface="Gramma-Book"/>
                <a:ea typeface="+mj-ea"/>
                <a:cs typeface="Gramma-Book"/>
              </a:defRPr>
            </a:lvl1pPr>
          </a:lstStyle>
          <a:p>
            <a:r>
              <a:rPr lang="it-IT" sz="3200" u="sng" dirty="0">
                <a:solidFill>
                  <a:schemeClr val="bg1"/>
                </a:solidFill>
                <a:latin typeface="+mn-lt"/>
                <a:cs typeface="Arial" panose="020B0604020202020204" pitchFamily="34" charset="0"/>
              </a:rPr>
              <a:t>PRO AUDIO – TOURING&amp;RENTAL</a:t>
            </a:r>
          </a:p>
        </p:txBody>
      </p:sp>
      <p:sp>
        <p:nvSpPr>
          <p:cNvPr id="19" name="Rettangolo con angoli arrotondati 7">
            <a:extLst>
              <a:ext uri="{FF2B5EF4-FFF2-40B4-BE49-F238E27FC236}">
                <a16:creationId xmlns:a16="http://schemas.microsoft.com/office/drawing/2014/main" id="{951D6C2F-C9E1-9DD3-C60D-6B0E371800C9}"/>
              </a:ext>
            </a:extLst>
          </p:cNvPr>
          <p:cNvSpPr/>
          <p:nvPr/>
        </p:nvSpPr>
        <p:spPr>
          <a:xfrm>
            <a:off x="216860"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AUTOMOTIVE</a:t>
            </a:r>
            <a:endParaRPr lang="it-IT" sz="700" b="1" dirty="0">
              <a:solidFill>
                <a:schemeClr val="tx1"/>
              </a:solidFill>
            </a:endParaRPr>
          </a:p>
        </p:txBody>
      </p:sp>
      <p:sp>
        <p:nvSpPr>
          <p:cNvPr id="20" name="Rettangolo con angoli arrotondati 7">
            <a:extLst>
              <a:ext uri="{FF2B5EF4-FFF2-40B4-BE49-F238E27FC236}">
                <a16:creationId xmlns:a16="http://schemas.microsoft.com/office/drawing/2014/main" id="{951D6C2F-C9E1-9DD3-C60D-6B0E371800C9}"/>
              </a:ext>
            </a:extLst>
          </p:cNvPr>
          <p:cNvSpPr/>
          <p:nvPr/>
        </p:nvSpPr>
        <p:spPr>
          <a:xfrm>
            <a:off x="1025154" y="1863600"/>
            <a:ext cx="720000" cy="270000"/>
          </a:xfrm>
          <a:prstGeom prst="roundRect">
            <a:avLst/>
          </a:prstGeom>
          <a:solidFill>
            <a:srgbClr val="C00000"/>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bg1"/>
                </a:solidFill>
              </a:rPr>
              <a:t>PRO AUDIO</a:t>
            </a:r>
            <a:endParaRPr lang="it-IT" sz="700" b="1" dirty="0">
              <a:solidFill>
                <a:schemeClr val="bg1"/>
              </a:solidFill>
            </a:endParaRPr>
          </a:p>
        </p:txBody>
      </p:sp>
      <p:sp>
        <p:nvSpPr>
          <p:cNvPr id="21" name="Rettangolo con angoli arrotondati 7">
            <a:extLst>
              <a:ext uri="{FF2B5EF4-FFF2-40B4-BE49-F238E27FC236}">
                <a16:creationId xmlns:a16="http://schemas.microsoft.com/office/drawing/2014/main" id="{951D6C2F-C9E1-9DD3-C60D-6B0E371800C9}"/>
              </a:ext>
            </a:extLst>
          </p:cNvPr>
          <p:cNvSpPr/>
          <p:nvPr/>
        </p:nvSpPr>
        <p:spPr>
          <a:xfrm>
            <a:off x="1836616"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PROSUMER ELECTRONICS</a:t>
            </a:r>
            <a:endParaRPr lang="it-IT" sz="700" b="1" dirty="0">
              <a:solidFill>
                <a:schemeClr val="tx1"/>
              </a:solidFill>
            </a:endParaRPr>
          </a:p>
        </p:txBody>
      </p:sp>
      <p:sp>
        <p:nvSpPr>
          <p:cNvPr id="33" name="Rettangolo con angoli arrotondati 7">
            <a:extLst>
              <a:ext uri="{FF2B5EF4-FFF2-40B4-BE49-F238E27FC236}">
                <a16:creationId xmlns:a16="http://schemas.microsoft.com/office/drawing/2014/main" id="{951D6C2F-C9E1-9DD3-C60D-6B0E371800C9}"/>
              </a:ext>
            </a:extLst>
          </p:cNvPr>
          <p:cNvSpPr/>
          <p:nvPr/>
        </p:nvSpPr>
        <p:spPr>
          <a:xfrm>
            <a:off x="2648078"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COMMERCIAL AUDIO</a:t>
            </a:r>
            <a:endParaRPr lang="it-IT" sz="700" b="1" dirty="0">
              <a:solidFill>
                <a:schemeClr val="tx1"/>
              </a:solidFill>
            </a:endParaRPr>
          </a:p>
        </p:txBody>
      </p:sp>
      <p:cxnSp>
        <p:nvCxnSpPr>
          <p:cNvPr id="34" name="Connettore diritto 33"/>
          <p:cNvCxnSpPr>
            <a:stCxn id="19" idx="0"/>
          </p:cNvCxnSpPr>
          <p:nvPr/>
        </p:nvCxnSpPr>
        <p:spPr>
          <a:xfrm flipH="1" flipV="1">
            <a:off x="576263" y="1669073"/>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ttore diritto 34"/>
          <p:cNvCxnSpPr/>
          <p:nvPr/>
        </p:nvCxnSpPr>
        <p:spPr>
          <a:xfrm flipH="1" flipV="1">
            <a:off x="1385154" y="1669072"/>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ttore diritto 35"/>
          <p:cNvCxnSpPr/>
          <p:nvPr/>
        </p:nvCxnSpPr>
        <p:spPr>
          <a:xfrm flipH="1" flipV="1">
            <a:off x="2206372" y="1669071"/>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ttore diritto 36"/>
          <p:cNvCxnSpPr/>
          <p:nvPr/>
        </p:nvCxnSpPr>
        <p:spPr>
          <a:xfrm flipH="1" flipV="1">
            <a:off x="3007481" y="1669070"/>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ttore diritto 37"/>
          <p:cNvCxnSpPr/>
          <p:nvPr/>
        </p:nvCxnSpPr>
        <p:spPr>
          <a:xfrm flipH="1" flipV="1">
            <a:off x="1" y="1667268"/>
            <a:ext cx="3007480" cy="1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Segnaposto testo 2">
            <a:extLst>
              <a:ext uri="{FF2B5EF4-FFF2-40B4-BE49-F238E27FC236}">
                <a16:creationId xmlns:a16="http://schemas.microsoft.com/office/drawing/2014/main" id="{611DC577-0A95-47D0-95D9-5F8DA763D46B}"/>
              </a:ext>
            </a:extLst>
          </p:cNvPr>
          <p:cNvSpPr txBox="1">
            <a:spLocks/>
          </p:cNvSpPr>
          <p:nvPr/>
        </p:nvSpPr>
        <p:spPr>
          <a:xfrm>
            <a:off x="826584" y="2209800"/>
            <a:ext cx="15360000" cy="7168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sz="2560" b="1"/>
          </a:p>
          <a:p>
            <a:pPr lvl="1" algn="just">
              <a:lnSpc>
                <a:spcPct val="100000"/>
              </a:lnSpc>
            </a:pPr>
            <a:endParaRPr lang="it-IT" sz="1991"/>
          </a:p>
          <a:p>
            <a:pPr lvl="4"/>
            <a:endParaRPr lang="it-IT" sz="1422" b="1"/>
          </a:p>
          <a:p>
            <a:endParaRPr lang="it-IT" sz="1991" b="1"/>
          </a:p>
        </p:txBody>
      </p:sp>
      <p:sp>
        <p:nvSpPr>
          <p:cNvPr id="5" name="Rettangolo 4">
            <a:extLst>
              <a:ext uri="{FF2B5EF4-FFF2-40B4-BE49-F238E27FC236}">
                <a16:creationId xmlns:a16="http://schemas.microsoft.com/office/drawing/2014/main" id="{53720923-9775-C946-335F-396B3EF5BE68}"/>
              </a:ext>
            </a:extLst>
          </p:cNvPr>
          <p:cNvSpPr/>
          <p:nvPr/>
        </p:nvSpPr>
        <p:spPr>
          <a:xfrm>
            <a:off x="15012000" y="6388472"/>
            <a:ext cx="1413566" cy="92628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bg1"/>
                </a:solidFill>
              </a:rPr>
              <a:t>€ 450M</a:t>
            </a:r>
          </a:p>
          <a:p>
            <a:pPr algn="ctr"/>
            <a:r>
              <a:rPr lang="it-IT" sz="1600" dirty="0">
                <a:solidFill>
                  <a:schemeClr val="bg1"/>
                </a:solidFill>
              </a:rPr>
              <a:t>market </a:t>
            </a:r>
            <a:r>
              <a:rPr lang="it-IT" sz="1600" dirty="0" err="1">
                <a:solidFill>
                  <a:schemeClr val="bg1"/>
                </a:solidFill>
              </a:rPr>
              <a:t>value</a:t>
            </a:r>
            <a:endParaRPr lang="it-IT" sz="1600" dirty="0"/>
          </a:p>
        </p:txBody>
      </p:sp>
      <p:pic>
        <p:nvPicPr>
          <p:cNvPr id="6" name="Immagine 5" descr="Immagine che contiene concerto, palcoscenico, intrattenimento, Teatro&#10;&#10;Descrizione generata automaticamente">
            <a:extLst>
              <a:ext uri="{FF2B5EF4-FFF2-40B4-BE49-F238E27FC236}">
                <a16:creationId xmlns:a16="http://schemas.microsoft.com/office/drawing/2014/main" id="{3C342409-316F-CD2C-BDB9-F0E285BEBFBC}"/>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273300" y="2438400"/>
            <a:ext cx="5940000" cy="3600000"/>
          </a:xfrm>
          <a:prstGeom prst="rect">
            <a:avLst/>
          </a:prstGeom>
        </p:spPr>
      </p:pic>
      <p:pic>
        <p:nvPicPr>
          <p:cNvPr id="7" name="Picture 2" descr="https://www.l-acoustics.com/wp-content/uploads/2021/03/3DR_8xK2K2-BUMP_01.png">
            <a:extLst>
              <a:ext uri="{FF2B5EF4-FFF2-40B4-BE49-F238E27FC236}">
                <a16:creationId xmlns:a16="http://schemas.microsoft.com/office/drawing/2014/main" id="{A5E8D31C-397C-84D0-46B5-5A71325536B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283" r="23801"/>
          <a:stretch/>
        </p:blipFill>
        <p:spPr bwMode="auto">
          <a:xfrm>
            <a:off x="528500" y="2895600"/>
            <a:ext cx="1440000" cy="2721260"/>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a:extLst>
              <a:ext uri="{FF2B5EF4-FFF2-40B4-BE49-F238E27FC236}">
                <a16:creationId xmlns:a16="http://schemas.microsoft.com/office/drawing/2014/main" id="{BF800F4F-59C0-4B6C-27AC-0BBD4D1D05FD}"/>
              </a:ext>
            </a:extLst>
          </p:cNvPr>
          <p:cNvSpPr/>
          <p:nvPr/>
        </p:nvSpPr>
        <p:spPr>
          <a:xfrm>
            <a:off x="444500" y="6316014"/>
            <a:ext cx="7848600" cy="1737014"/>
          </a:xfrm>
          <a:prstGeom prst="rect">
            <a:avLst/>
          </a:prstGeom>
        </p:spPr>
        <p:txBody>
          <a:bodyPr wrap="square">
            <a:spAutoFit/>
          </a:bodyPr>
          <a:lstStyle/>
          <a:p>
            <a:pPr marL="12700" marR="298450" algn="just">
              <a:lnSpc>
                <a:spcPts val="2600"/>
              </a:lnSpc>
              <a:spcBef>
                <a:spcPts val="2400"/>
              </a:spcBef>
            </a:pPr>
            <a:r>
              <a:rPr lang="en-GB" dirty="0">
                <a:solidFill>
                  <a:schemeClr val="tx1"/>
                </a:solidFill>
                <a:latin typeface="+mn-lt"/>
              </a:rPr>
              <a:t>During </a:t>
            </a:r>
            <a:r>
              <a:rPr lang="en-GB" dirty="0" err="1">
                <a:solidFill>
                  <a:schemeClr val="tx1"/>
                </a:solidFill>
                <a:latin typeface="+mn-lt"/>
              </a:rPr>
              <a:t>Covid</a:t>
            </a:r>
            <a:r>
              <a:rPr lang="en-GB" dirty="0">
                <a:solidFill>
                  <a:schemeClr val="tx1"/>
                </a:solidFill>
                <a:latin typeface="+mn-lt"/>
              </a:rPr>
              <a:t> was the most negatively impacted market due to pandemic restrictions. Market has been recovered the pre covid value and is expected to growth in the incoming years up to € 650M in 2026. The value of transducers is on average the 15% of the cabinet value. This is by far our core market that for us value at least 40% of our sales.</a:t>
            </a:r>
          </a:p>
        </p:txBody>
      </p:sp>
      <p:pic>
        <p:nvPicPr>
          <p:cNvPr id="4" name="Immagine 3">
            <a:extLst>
              <a:ext uri="{FF2B5EF4-FFF2-40B4-BE49-F238E27FC236}">
                <a16:creationId xmlns:a16="http://schemas.microsoft.com/office/drawing/2014/main" id="{12B84BC4-AFF2-577D-5388-BE8966DEADA0}"/>
              </a:ext>
            </a:extLst>
          </p:cNvPr>
          <p:cNvPicPr>
            <a:picLocks/>
          </p:cNvPicPr>
          <p:nvPr/>
        </p:nvPicPr>
        <p:blipFill>
          <a:blip r:embed="rId7"/>
          <a:stretch>
            <a:fillRect/>
          </a:stretch>
        </p:blipFill>
        <p:spPr>
          <a:xfrm>
            <a:off x="13111200" y="180000"/>
            <a:ext cx="3816000" cy="1368000"/>
          </a:xfrm>
          <a:prstGeom prst="rect">
            <a:avLst/>
          </a:prstGeom>
        </p:spPr>
      </p:pic>
      <p:sp>
        <p:nvSpPr>
          <p:cNvPr id="12" name="Segnaposto numero diapositiva 5">
            <a:extLst>
              <a:ext uri="{FF2B5EF4-FFF2-40B4-BE49-F238E27FC236}">
                <a16:creationId xmlns:a16="http://schemas.microsoft.com/office/drawing/2014/main" id="{632FC6D2-10E6-612D-36DB-81D9084CC754}"/>
              </a:ext>
            </a:extLst>
          </p:cNvPr>
          <p:cNvSpPr txBox="1">
            <a:spLocks/>
          </p:cNvSpPr>
          <p:nvPr/>
        </p:nvSpPr>
        <p:spPr>
          <a:xfrm>
            <a:off x="15840000" y="9000000"/>
            <a:ext cx="614400" cy="432000"/>
          </a:xfrm>
          <a:prstGeom prst="rect">
            <a:avLst/>
          </a:prstGeom>
          <a:ln>
            <a:solidFill>
              <a:schemeClr val="tx1"/>
            </a:solidFill>
          </a:ln>
        </p:spPr>
        <p:txBody>
          <a:bodyPr wrap="square" lIns="0" tIns="0" rIns="0" bIns="0" rtlCol="0" anchor="ctr" anchorCtr="0">
            <a:noAutofit/>
          </a:bodyPr>
          <a:lstStyle>
            <a:defPPr>
              <a:defRPr kern="0"/>
            </a:defPPr>
            <a:lvl1pPr>
              <a:defRPr sz="3000" b="0" i="0">
                <a:solidFill>
                  <a:srgbClr val="ED1C24"/>
                </a:solidFill>
                <a:latin typeface="Gramma-Book"/>
                <a:cs typeface="Gramma-Book"/>
              </a:defRPr>
            </a:lvl1pPr>
          </a:lstStyle>
          <a:p>
            <a:pPr algn="ctr" rtl="0"/>
            <a:r>
              <a:rPr lang="it-IT" sz="1991" dirty="0">
                <a:solidFill>
                  <a:schemeClr val="tx1"/>
                </a:solidFill>
              </a:rPr>
              <a:t>10</a:t>
            </a:r>
          </a:p>
        </p:txBody>
      </p:sp>
      <p:graphicFrame>
        <p:nvGraphicFramePr>
          <p:cNvPr id="2" name="Grafico 1">
            <a:extLst>
              <a:ext uri="{FF2B5EF4-FFF2-40B4-BE49-F238E27FC236}">
                <a16:creationId xmlns:a16="http://schemas.microsoft.com/office/drawing/2014/main" id="{552291C4-82F2-D173-7C79-7C1721B4F681}"/>
              </a:ext>
            </a:extLst>
          </p:cNvPr>
          <p:cNvGraphicFramePr/>
          <p:nvPr>
            <p:extLst>
              <p:ext uri="{D42A27DB-BD31-4B8C-83A1-F6EECF244321}">
                <p14:modId xmlns:p14="http://schemas.microsoft.com/office/powerpoint/2010/main" val="3074219886"/>
              </p:ext>
            </p:extLst>
          </p:nvPr>
        </p:nvGraphicFramePr>
        <p:xfrm>
          <a:off x="8892000" y="1924472"/>
          <a:ext cx="7848600" cy="5760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20987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ggetto 16">
            <a:extLst>
              <a:ext uri="{FF2B5EF4-FFF2-40B4-BE49-F238E27FC236}">
                <a16:creationId xmlns:a16="http://schemas.microsoft.com/office/drawing/2014/main" id="{04ADA23F-A61C-7E12-4470-DFE766F0BC0B}"/>
              </a:ext>
            </a:extLst>
          </p:cNvPr>
          <p:cNvGraphicFramePr>
            <a:graphicFrameLocks noChangeAspect="1"/>
          </p:cNvGraphicFramePr>
          <p:nvPr>
            <p:extLst>
              <p:ext uri="{D42A27DB-BD31-4B8C-83A1-F6EECF244321}">
                <p14:modId xmlns:p14="http://schemas.microsoft.com/office/powerpoint/2010/main" val="2908918072"/>
              </p:ext>
            </p:extLst>
          </p:nvPr>
        </p:nvGraphicFramePr>
        <p:xfrm>
          <a:off x="9142152" y="7812000"/>
          <a:ext cx="7536488" cy="1656000"/>
        </p:xfrm>
        <a:graphic>
          <a:graphicData uri="http://schemas.openxmlformats.org/presentationml/2006/ole">
            <mc:AlternateContent xmlns:mc="http://schemas.openxmlformats.org/markup-compatibility/2006">
              <mc:Choice xmlns:v="urn:schemas-microsoft-com:vml" Requires="v">
                <p:oleObj name="Worksheet" r:id="rId3" imgW="8496459" imgH="1866951" progId="Excel.Sheet.12">
                  <p:embed/>
                </p:oleObj>
              </mc:Choice>
              <mc:Fallback>
                <p:oleObj name="Worksheet" r:id="rId3" imgW="8496459" imgH="1866951" progId="Excel.Sheet.12">
                  <p:embed/>
                  <p:pic>
                    <p:nvPicPr>
                      <p:cNvPr id="0" name=""/>
                      <p:cNvPicPr/>
                      <p:nvPr/>
                    </p:nvPicPr>
                    <p:blipFill>
                      <a:blip r:embed="rId4"/>
                      <a:stretch>
                        <a:fillRect/>
                      </a:stretch>
                    </p:blipFill>
                    <p:spPr>
                      <a:xfrm>
                        <a:off x="9142152" y="7812000"/>
                        <a:ext cx="7536488" cy="1656000"/>
                      </a:xfrm>
                      <a:prstGeom prst="rect">
                        <a:avLst/>
                      </a:prstGeom>
                    </p:spPr>
                  </p:pic>
                </p:oleObj>
              </mc:Fallback>
            </mc:AlternateContent>
          </a:graphicData>
        </a:graphic>
      </p:graphicFrame>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15" name="Rettangolo 14"/>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itolo 1">
            <a:extLst>
              <a:ext uri="{FF2B5EF4-FFF2-40B4-BE49-F238E27FC236}">
                <a16:creationId xmlns:a16="http://schemas.microsoft.com/office/drawing/2014/main" id="{3560F281-4FF6-4617-A809-AC9C15ECF18A}"/>
              </a:ext>
            </a:extLst>
          </p:cNvPr>
          <p:cNvSpPr txBox="1">
            <a:spLocks/>
          </p:cNvSpPr>
          <p:nvPr/>
        </p:nvSpPr>
        <p:spPr>
          <a:xfrm>
            <a:off x="540000" y="540000"/>
            <a:ext cx="15360000" cy="576000"/>
          </a:xfrm>
          <a:prstGeom prst="rect">
            <a:avLst/>
          </a:prstGeom>
        </p:spPr>
        <p:txBody>
          <a:bodyPr wrap="square" lIns="0" tIns="0" rIns="0" bIns="0" rtlCol="0">
            <a:normAutofit/>
          </a:bodyPr>
          <a:lstStyle>
            <a:lvl1pPr>
              <a:defRPr sz="10600" b="0" i="0">
                <a:solidFill>
                  <a:schemeClr val="tx1">
                    <a:lumMod val="75000"/>
                    <a:lumOff val="25000"/>
                  </a:schemeClr>
                </a:solidFill>
                <a:latin typeface="Gramma-Book"/>
                <a:ea typeface="+mj-ea"/>
                <a:cs typeface="Gramma-Book"/>
              </a:defRPr>
            </a:lvl1pPr>
          </a:lstStyle>
          <a:p>
            <a:r>
              <a:rPr lang="it-IT" sz="3200" u="sng" dirty="0">
                <a:solidFill>
                  <a:schemeClr val="bg1"/>
                </a:solidFill>
                <a:latin typeface="+mn-lt"/>
                <a:cs typeface="Arial" panose="020B0604020202020204" pitchFamily="34" charset="0"/>
              </a:rPr>
              <a:t>PRO AUDIO – INSTALLED LEISURE</a:t>
            </a:r>
          </a:p>
        </p:txBody>
      </p:sp>
      <p:sp>
        <p:nvSpPr>
          <p:cNvPr id="19" name="Rettangolo con angoli arrotondati 7">
            <a:extLst>
              <a:ext uri="{FF2B5EF4-FFF2-40B4-BE49-F238E27FC236}">
                <a16:creationId xmlns:a16="http://schemas.microsoft.com/office/drawing/2014/main" id="{951D6C2F-C9E1-9DD3-C60D-6B0E371800C9}"/>
              </a:ext>
            </a:extLst>
          </p:cNvPr>
          <p:cNvSpPr/>
          <p:nvPr/>
        </p:nvSpPr>
        <p:spPr>
          <a:xfrm>
            <a:off x="216860"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AUTOMOTIVE</a:t>
            </a:r>
            <a:endParaRPr lang="it-IT" sz="700" b="1" dirty="0">
              <a:solidFill>
                <a:schemeClr val="tx1"/>
              </a:solidFill>
            </a:endParaRPr>
          </a:p>
        </p:txBody>
      </p:sp>
      <p:sp>
        <p:nvSpPr>
          <p:cNvPr id="20" name="Rettangolo con angoli arrotondati 7">
            <a:extLst>
              <a:ext uri="{FF2B5EF4-FFF2-40B4-BE49-F238E27FC236}">
                <a16:creationId xmlns:a16="http://schemas.microsoft.com/office/drawing/2014/main" id="{951D6C2F-C9E1-9DD3-C60D-6B0E371800C9}"/>
              </a:ext>
            </a:extLst>
          </p:cNvPr>
          <p:cNvSpPr/>
          <p:nvPr/>
        </p:nvSpPr>
        <p:spPr>
          <a:xfrm>
            <a:off x="1025154" y="1863600"/>
            <a:ext cx="720000" cy="270000"/>
          </a:xfrm>
          <a:prstGeom prst="roundRect">
            <a:avLst/>
          </a:prstGeom>
          <a:solidFill>
            <a:srgbClr val="C00000"/>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bg1"/>
                </a:solidFill>
              </a:rPr>
              <a:t>PRO AUDIO</a:t>
            </a:r>
            <a:endParaRPr lang="it-IT" sz="700" b="1" dirty="0">
              <a:solidFill>
                <a:schemeClr val="bg1"/>
              </a:solidFill>
            </a:endParaRPr>
          </a:p>
        </p:txBody>
      </p:sp>
      <p:sp>
        <p:nvSpPr>
          <p:cNvPr id="21" name="Rettangolo con angoli arrotondati 7">
            <a:extLst>
              <a:ext uri="{FF2B5EF4-FFF2-40B4-BE49-F238E27FC236}">
                <a16:creationId xmlns:a16="http://schemas.microsoft.com/office/drawing/2014/main" id="{951D6C2F-C9E1-9DD3-C60D-6B0E371800C9}"/>
              </a:ext>
            </a:extLst>
          </p:cNvPr>
          <p:cNvSpPr/>
          <p:nvPr/>
        </p:nvSpPr>
        <p:spPr>
          <a:xfrm>
            <a:off x="1836616"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PROSUMER ELECTRONICS</a:t>
            </a:r>
            <a:endParaRPr lang="it-IT" sz="700" b="1" dirty="0">
              <a:solidFill>
                <a:schemeClr val="tx1"/>
              </a:solidFill>
            </a:endParaRPr>
          </a:p>
        </p:txBody>
      </p:sp>
      <p:sp>
        <p:nvSpPr>
          <p:cNvPr id="33" name="Rettangolo con angoli arrotondati 7">
            <a:extLst>
              <a:ext uri="{FF2B5EF4-FFF2-40B4-BE49-F238E27FC236}">
                <a16:creationId xmlns:a16="http://schemas.microsoft.com/office/drawing/2014/main" id="{951D6C2F-C9E1-9DD3-C60D-6B0E371800C9}"/>
              </a:ext>
            </a:extLst>
          </p:cNvPr>
          <p:cNvSpPr/>
          <p:nvPr/>
        </p:nvSpPr>
        <p:spPr>
          <a:xfrm>
            <a:off x="2648078"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COMMERCIAL AUDIO</a:t>
            </a:r>
            <a:endParaRPr lang="it-IT" sz="700" b="1" dirty="0">
              <a:solidFill>
                <a:schemeClr val="tx1"/>
              </a:solidFill>
            </a:endParaRPr>
          </a:p>
        </p:txBody>
      </p:sp>
      <p:cxnSp>
        <p:nvCxnSpPr>
          <p:cNvPr id="34" name="Connettore diritto 33"/>
          <p:cNvCxnSpPr>
            <a:stCxn id="19" idx="0"/>
          </p:cNvCxnSpPr>
          <p:nvPr/>
        </p:nvCxnSpPr>
        <p:spPr>
          <a:xfrm flipH="1" flipV="1">
            <a:off x="576263" y="1669073"/>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ttore diritto 34"/>
          <p:cNvCxnSpPr/>
          <p:nvPr/>
        </p:nvCxnSpPr>
        <p:spPr>
          <a:xfrm flipH="1" flipV="1">
            <a:off x="1385154" y="1669072"/>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ttore diritto 35"/>
          <p:cNvCxnSpPr/>
          <p:nvPr/>
        </p:nvCxnSpPr>
        <p:spPr>
          <a:xfrm flipH="1" flipV="1">
            <a:off x="2206372" y="1669071"/>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ttore diritto 36"/>
          <p:cNvCxnSpPr/>
          <p:nvPr/>
        </p:nvCxnSpPr>
        <p:spPr>
          <a:xfrm flipH="1" flipV="1">
            <a:off x="3007481" y="1669070"/>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ttore diritto 37"/>
          <p:cNvCxnSpPr/>
          <p:nvPr/>
        </p:nvCxnSpPr>
        <p:spPr>
          <a:xfrm flipH="1" flipV="1">
            <a:off x="1" y="1667268"/>
            <a:ext cx="3007480" cy="1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egnaposto testo 2">
            <a:extLst>
              <a:ext uri="{FF2B5EF4-FFF2-40B4-BE49-F238E27FC236}">
                <a16:creationId xmlns:a16="http://schemas.microsoft.com/office/drawing/2014/main" id="{611DC577-0A95-47D0-95D9-5F8DA763D46B}"/>
              </a:ext>
            </a:extLst>
          </p:cNvPr>
          <p:cNvSpPr txBox="1">
            <a:spLocks/>
          </p:cNvSpPr>
          <p:nvPr/>
        </p:nvSpPr>
        <p:spPr>
          <a:xfrm>
            <a:off x="772233" y="2188663"/>
            <a:ext cx="15360000" cy="7168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sz="2560" b="1"/>
          </a:p>
          <a:p>
            <a:pPr lvl="1" algn="just">
              <a:lnSpc>
                <a:spcPct val="100000"/>
              </a:lnSpc>
            </a:pPr>
            <a:endParaRPr lang="it-IT" sz="1991"/>
          </a:p>
          <a:p>
            <a:pPr lvl="4"/>
            <a:endParaRPr lang="it-IT" sz="1422" b="1"/>
          </a:p>
          <a:p>
            <a:endParaRPr lang="it-IT" sz="1991" b="1"/>
          </a:p>
        </p:txBody>
      </p:sp>
      <p:sp>
        <p:nvSpPr>
          <p:cNvPr id="5" name="CasellaDiTesto 5">
            <a:extLst>
              <a:ext uri="{FF2B5EF4-FFF2-40B4-BE49-F238E27FC236}">
                <a16:creationId xmlns:a16="http://schemas.microsoft.com/office/drawing/2014/main" id="{BEB51158-E110-EBA5-7300-976A4CE49522}"/>
              </a:ext>
            </a:extLst>
          </p:cNvPr>
          <p:cNvSpPr txBox="1"/>
          <p:nvPr/>
        </p:nvSpPr>
        <p:spPr>
          <a:xfrm>
            <a:off x="13441981" y="5377603"/>
            <a:ext cx="1925527" cy="307777"/>
          </a:xfrm>
          <a:prstGeom prst="rect">
            <a:avLst/>
          </a:prstGeom>
          <a:noFill/>
          <a:ln w="3175">
            <a:solidFill>
              <a:schemeClr val="tx1"/>
            </a:solid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it-IT" sz="1400" dirty="0" err="1"/>
              <a:t>Barriers</a:t>
            </a:r>
            <a:r>
              <a:rPr lang="it-IT" sz="1400" dirty="0"/>
              <a:t> to entry: High</a:t>
            </a:r>
            <a:endParaRPr lang="en-GB" sz="1400" dirty="0"/>
          </a:p>
        </p:txBody>
      </p:sp>
      <p:cxnSp>
        <p:nvCxnSpPr>
          <p:cNvPr id="6" name="Connettore diritto 5">
            <a:extLst>
              <a:ext uri="{FF2B5EF4-FFF2-40B4-BE49-F238E27FC236}">
                <a16:creationId xmlns:a16="http://schemas.microsoft.com/office/drawing/2014/main" id="{54CAF843-9F52-D6E4-A03A-B1D6DD114B13}"/>
              </a:ext>
            </a:extLst>
          </p:cNvPr>
          <p:cNvCxnSpPr>
            <a:cxnSpLocks/>
          </p:cNvCxnSpPr>
          <p:nvPr/>
        </p:nvCxnSpPr>
        <p:spPr>
          <a:xfrm flipH="1" flipV="1">
            <a:off x="13213674" y="5137521"/>
            <a:ext cx="484249" cy="24008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ttangolo 6">
            <a:extLst>
              <a:ext uri="{FF2B5EF4-FFF2-40B4-BE49-F238E27FC236}">
                <a16:creationId xmlns:a16="http://schemas.microsoft.com/office/drawing/2014/main" id="{1A4C923D-0377-7E88-A3FD-9D6CFC81BC6C}"/>
              </a:ext>
            </a:extLst>
          </p:cNvPr>
          <p:cNvSpPr/>
          <p:nvPr/>
        </p:nvSpPr>
        <p:spPr>
          <a:xfrm>
            <a:off x="15012000" y="6388472"/>
            <a:ext cx="1413566" cy="92628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bg1"/>
                </a:solidFill>
              </a:rPr>
              <a:t>€ 832M</a:t>
            </a:r>
          </a:p>
          <a:p>
            <a:pPr algn="ctr"/>
            <a:r>
              <a:rPr lang="it-IT" sz="1600" dirty="0">
                <a:solidFill>
                  <a:schemeClr val="bg1"/>
                </a:solidFill>
              </a:rPr>
              <a:t>market </a:t>
            </a:r>
            <a:r>
              <a:rPr lang="it-IT" sz="1600" dirty="0" err="1">
                <a:solidFill>
                  <a:schemeClr val="bg1"/>
                </a:solidFill>
              </a:rPr>
              <a:t>value</a:t>
            </a:r>
            <a:endParaRPr lang="it-IT" sz="1600" dirty="0">
              <a:solidFill>
                <a:schemeClr val="bg1"/>
              </a:solidFill>
            </a:endParaRPr>
          </a:p>
        </p:txBody>
      </p:sp>
      <p:sp>
        <p:nvSpPr>
          <p:cNvPr id="8" name="Rettangolo 7">
            <a:extLst>
              <a:ext uri="{FF2B5EF4-FFF2-40B4-BE49-F238E27FC236}">
                <a16:creationId xmlns:a16="http://schemas.microsoft.com/office/drawing/2014/main" id="{F8753DA7-FC63-A049-468A-2E0F815947F1}"/>
              </a:ext>
            </a:extLst>
          </p:cNvPr>
          <p:cNvSpPr/>
          <p:nvPr/>
        </p:nvSpPr>
        <p:spPr>
          <a:xfrm>
            <a:off x="478900" y="6315385"/>
            <a:ext cx="7848000" cy="3070712"/>
          </a:xfrm>
          <a:prstGeom prst="rect">
            <a:avLst/>
          </a:prstGeom>
        </p:spPr>
        <p:txBody>
          <a:bodyPr wrap="square">
            <a:spAutoFit/>
          </a:bodyPr>
          <a:lstStyle/>
          <a:p>
            <a:pPr marL="12700" marR="298450" algn="just">
              <a:lnSpc>
                <a:spcPts val="2600"/>
              </a:lnSpc>
              <a:spcBef>
                <a:spcPts val="2400"/>
              </a:spcBef>
            </a:pPr>
            <a:r>
              <a:rPr lang="en-US" dirty="0">
                <a:solidFill>
                  <a:schemeClr val="tx1"/>
                </a:solidFill>
                <a:latin typeface="+mn-lt"/>
              </a:rPr>
              <a:t>With return of spectators, sports stadiums are experiencing recovery. The upcoming year's slate of major sporting events can significantly increase pro audio sales. Olympics and Football World Cup can provide a major boost in sales. The impact of the pandemic was more negative for theatres, performing arts centers and music venues/nightclubs. Although there remains challenges, venue owners continue to upgrade solutions to attract better events and charge a premium. Houses of worship continue growing,  especially in US that is by far the most important market.  The market is expected to growth up to € 1,093M in 2026. </a:t>
            </a:r>
            <a:endParaRPr lang="en-US" dirty="0">
              <a:solidFill>
                <a:srgbClr val="000000"/>
              </a:solidFill>
              <a:latin typeface="+mn-lt"/>
            </a:endParaRPr>
          </a:p>
        </p:txBody>
      </p:sp>
      <p:pic>
        <p:nvPicPr>
          <p:cNvPr id="9" name="Immagine 8">
            <a:extLst>
              <a:ext uri="{FF2B5EF4-FFF2-40B4-BE49-F238E27FC236}">
                <a16:creationId xmlns:a16="http://schemas.microsoft.com/office/drawing/2014/main" id="{E5953BBE-54A9-061C-276B-293FC027D6CA}"/>
              </a:ext>
            </a:extLst>
          </p:cNvPr>
          <p:cNvPicPr>
            <a:picLocks noChangeAspect="1"/>
          </p:cNvPicPr>
          <p:nvPr/>
        </p:nvPicPr>
        <p:blipFill rotWithShape="1">
          <a:blip r:embed="rId5">
            <a:extLst>
              <a:ext uri="{28A0092B-C50C-407E-A947-70E740481C1C}">
                <a14:useLocalDpi xmlns:a14="http://schemas.microsoft.com/office/drawing/2010/main" val="0"/>
              </a:ext>
            </a:extLst>
          </a:blip>
          <a:srcRect l="50443"/>
          <a:stretch/>
        </p:blipFill>
        <p:spPr>
          <a:xfrm>
            <a:off x="528500" y="2828284"/>
            <a:ext cx="1440000" cy="2905716"/>
          </a:xfrm>
          <a:prstGeom prst="rect">
            <a:avLst/>
          </a:prstGeom>
        </p:spPr>
      </p:pic>
      <p:pic>
        <p:nvPicPr>
          <p:cNvPr id="12" name="Immagine 11" descr="Immagine che contiene interno, Teatro, Centro per esibizioni, teatro&#10;&#10;Descrizione generata automaticamente">
            <a:extLst>
              <a:ext uri="{FF2B5EF4-FFF2-40B4-BE49-F238E27FC236}">
                <a16:creationId xmlns:a16="http://schemas.microsoft.com/office/drawing/2014/main" id="{A06CCD13-A652-56D6-8567-D915632F5360}"/>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2273300" y="2445142"/>
            <a:ext cx="5940000" cy="3600000"/>
          </a:xfrm>
          <a:prstGeom prst="rect">
            <a:avLst/>
          </a:prstGeom>
        </p:spPr>
      </p:pic>
      <p:pic>
        <p:nvPicPr>
          <p:cNvPr id="4" name="Immagine 3">
            <a:extLst>
              <a:ext uri="{FF2B5EF4-FFF2-40B4-BE49-F238E27FC236}">
                <a16:creationId xmlns:a16="http://schemas.microsoft.com/office/drawing/2014/main" id="{CEF7CA76-709B-DA38-382B-4AB3237F8F75}"/>
              </a:ext>
            </a:extLst>
          </p:cNvPr>
          <p:cNvPicPr>
            <a:picLocks/>
          </p:cNvPicPr>
          <p:nvPr/>
        </p:nvPicPr>
        <p:blipFill>
          <a:blip r:embed="rId7"/>
          <a:stretch>
            <a:fillRect/>
          </a:stretch>
        </p:blipFill>
        <p:spPr>
          <a:xfrm>
            <a:off x="13111200" y="180000"/>
            <a:ext cx="3816000" cy="1368000"/>
          </a:xfrm>
          <a:prstGeom prst="rect">
            <a:avLst/>
          </a:prstGeom>
        </p:spPr>
      </p:pic>
      <p:sp>
        <p:nvSpPr>
          <p:cNvPr id="14" name="Segnaposto numero diapositiva 5">
            <a:extLst>
              <a:ext uri="{FF2B5EF4-FFF2-40B4-BE49-F238E27FC236}">
                <a16:creationId xmlns:a16="http://schemas.microsoft.com/office/drawing/2014/main" id="{8BEAF713-8C02-811D-EF0C-DDA6FFCFC043}"/>
              </a:ext>
            </a:extLst>
          </p:cNvPr>
          <p:cNvSpPr txBox="1">
            <a:spLocks/>
          </p:cNvSpPr>
          <p:nvPr/>
        </p:nvSpPr>
        <p:spPr>
          <a:xfrm>
            <a:off x="15840000" y="9000000"/>
            <a:ext cx="614400" cy="432000"/>
          </a:xfrm>
          <a:prstGeom prst="rect">
            <a:avLst/>
          </a:prstGeom>
          <a:ln>
            <a:solidFill>
              <a:schemeClr val="tx1"/>
            </a:solidFill>
          </a:ln>
        </p:spPr>
        <p:txBody>
          <a:bodyPr wrap="square" lIns="0" tIns="0" rIns="0" bIns="0" rtlCol="0" anchor="ctr" anchorCtr="0">
            <a:noAutofit/>
          </a:bodyPr>
          <a:lstStyle>
            <a:defPPr>
              <a:defRPr kern="0"/>
            </a:defPPr>
            <a:lvl1pPr>
              <a:defRPr sz="3000" b="0" i="0">
                <a:solidFill>
                  <a:srgbClr val="ED1C24"/>
                </a:solidFill>
                <a:latin typeface="Gramma-Book"/>
                <a:cs typeface="Gramma-Book"/>
              </a:defRPr>
            </a:lvl1pPr>
          </a:lstStyle>
          <a:p>
            <a:pPr algn="ctr" rtl="0"/>
            <a:r>
              <a:rPr lang="it-IT" sz="1991" dirty="0">
                <a:solidFill>
                  <a:schemeClr val="tx1"/>
                </a:solidFill>
              </a:rPr>
              <a:t>11</a:t>
            </a:r>
          </a:p>
        </p:txBody>
      </p:sp>
      <p:graphicFrame>
        <p:nvGraphicFramePr>
          <p:cNvPr id="2" name="Grafico 1">
            <a:extLst>
              <a:ext uri="{FF2B5EF4-FFF2-40B4-BE49-F238E27FC236}">
                <a16:creationId xmlns:a16="http://schemas.microsoft.com/office/drawing/2014/main" id="{BEB58A0F-4488-132B-54B7-3662106D9869}"/>
              </a:ext>
            </a:extLst>
          </p:cNvPr>
          <p:cNvGraphicFramePr/>
          <p:nvPr>
            <p:extLst>
              <p:ext uri="{D42A27DB-BD31-4B8C-83A1-F6EECF244321}">
                <p14:modId xmlns:p14="http://schemas.microsoft.com/office/powerpoint/2010/main" val="978044923"/>
              </p:ext>
            </p:extLst>
          </p:nvPr>
        </p:nvGraphicFramePr>
        <p:xfrm>
          <a:off x="8892000" y="1924472"/>
          <a:ext cx="7848000" cy="5760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34904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ggetto 24">
            <a:extLst>
              <a:ext uri="{FF2B5EF4-FFF2-40B4-BE49-F238E27FC236}">
                <a16:creationId xmlns:a16="http://schemas.microsoft.com/office/drawing/2014/main" id="{F793CA3B-0233-D636-B64A-EC3E1F3E982E}"/>
              </a:ext>
            </a:extLst>
          </p:cNvPr>
          <p:cNvGraphicFramePr>
            <a:graphicFrameLocks noChangeAspect="1"/>
          </p:cNvGraphicFramePr>
          <p:nvPr>
            <p:extLst>
              <p:ext uri="{D42A27DB-BD31-4B8C-83A1-F6EECF244321}">
                <p14:modId xmlns:p14="http://schemas.microsoft.com/office/powerpoint/2010/main" val="2794138796"/>
              </p:ext>
            </p:extLst>
          </p:nvPr>
        </p:nvGraphicFramePr>
        <p:xfrm>
          <a:off x="9142152" y="7812000"/>
          <a:ext cx="7536488" cy="1656000"/>
        </p:xfrm>
        <a:graphic>
          <a:graphicData uri="http://schemas.openxmlformats.org/presentationml/2006/ole">
            <mc:AlternateContent xmlns:mc="http://schemas.openxmlformats.org/markup-compatibility/2006">
              <mc:Choice xmlns:v="urn:schemas-microsoft-com:vml" Requires="v">
                <p:oleObj name="Worksheet" r:id="rId3" imgW="8496459" imgH="1866951" progId="Excel.Sheet.12">
                  <p:embed/>
                </p:oleObj>
              </mc:Choice>
              <mc:Fallback>
                <p:oleObj name="Worksheet" r:id="rId3" imgW="8496459" imgH="1866951" progId="Excel.Sheet.12">
                  <p:embed/>
                  <p:pic>
                    <p:nvPicPr>
                      <p:cNvPr id="0" name=""/>
                      <p:cNvPicPr/>
                      <p:nvPr/>
                    </p:nvPicPr>
                    <p:blipFill>
                      <a:blip r:embed="rId4"/>
                      <a:stretch>
                        <a:fillRect/>
                      </a:stretch>
                    </p:blipFill>
                    <p:spPr>
                      <a:xfrm>
                        <a:off x="9142152" y="7812000"/>
                        <a:ext cx="7536488" cy="1656000"/>
                      </a:xfrm>
                      <a:prstGeom prst="rect">
                        <a:avLst/>
                      </a:prstGeom>
                    </p:spPr>
                  </p:pic>
                </p:oleObj>
              </mc:Fallback>
            </mc:AlternateContent>
          </a:graphicData>
        </a:graphic>
      </p:graphicFrame>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15" name="Rettangolo 14"/>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itolo 1">
            <a:extLst>
              <a:ext uri="{FF2B5EF4-FFF2-40B4-BE49-F238E27FC236}">
                <a16:creationId xmlns:a16="http://schemas.microsoft.com/office/drawing/2014/main" id="{3560F281-4FF6-4617-A809-AC9C15ECF18A}"/>
              </a:ext>
            </a:extLst>
          </p:cNvPr>
          <p:cNvSpPr txBox="1">
            <a:spLocks/>
          </p:cNvSpPr>
          <p:nvPr/>
        </p:nvSpPr>
        <p:spPr>
          <a:xfrm>
            <a:off x="540000" y="540000"/>
            <a:ext cx="15360000" cy="576000"/>
          </a:xfrm>
          <a:prstGeom prst="rect">
            <a:avLst/>
          </a:prstGeom>
        </p:spPr>
        <p:txBody>
          <a:bodyPr wrap="square" lIns="0" tIns="0" rIns="0" bIns="0" rtlCol="0">
            <a:normAutofit/>
          </a:bodyPr>
          <a:lstStyle>
            <a:lvl1pPr>
              <a:defRPr sz="10600" b="0" i="0">
                <a:solidFill>
                  <a:schemeClr val="tx1">
                    <a:lumMod val="75000"/>
                    <a:lumOff val="25000"/>
                  </a:schemeClr>
                </a:solidFill>
                <a:latin typeface="Gramma-Book"/>
                <a:ea typeface="+mj-ea"/>
                <a:cs typeface="Gramma-Book"/>
              </a:defRPr>
            </a:lvl1pPr>
          </a:lstStyle>
          <a:p>
            <a:r>
              <a:rPr lang="it-IT" sz="3200" u="sng" dirty="0">
                <a:solidFill>
                  <a:schemeClr val="bg1"/>
                </a:solidFill>
                <a:latin typeface="+mn-lt"/>
                <a:cs typeface="Arial" panose="020B0604020202020204" pitchFamily="34" charset="0"/>
              </a:rPr>
              <a:t>PRO AUDIO – PORTABLE</a:t>
            </a:r>
          </a:p>
        </p:txBody>
      </p:sp>
      <p:sp>
        <p:nvSpPr>
          <p:cNvPr id="19" name="Rettangolo con angoli arrotondati 7">
            <a:extLst>
              <a:ext uri="{FF2B5EF4-FFF2-40B4-BE49-F238E27FC236}">
                <a16:creationId xmlns:a16="http://schemas.microsoft.com/office/drawing/2014/main" id="{951D6C2F-C9E1-9DD3-C60D-6B0E371800C9}"/>
              </a:ext>
            </a:extLst>
          </p:cNvPr>
          <p:cNvSpPr/>
          <p:nvPr/>
        </p:nvSpPr>
        <p:spPr>
          <a:xfrm>
            <a:off x="216860"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AUTOMOTIVE</a:t>
            </a:r>
            <a:endParaRPr lang="it-IT" sz="700" b="1" dirty="0">
              <a:solidFill>
                <a:schemeClr val="tx1"/>
              </a:solidFill>
            </a:endParaRPr>
          </a:p>
        </p:txBody>
      </p:sp>
      <p:sp>
        <p:nvSpPr>
          <p:cNvPr id="20" name="Rettangolo con angoli arrotondati 7">
            <a:extLst>
              <a:ext uri="{FF2B5EF4-FFF2-40B4-BE49-F238E27FC236}">
                <a16:creationId xmlns:a16="http://schemas.microsoft.com/office/drawing/2014/main" id="{951D6C2F-C9E1-9DD3-C60D-6B0E371800C9}"/>
              </a:ext>
            </a:extLst>
          </p:cNvPr>
          <p:cNvSpPr/>
          <p:nvPr/>
        </p:nvSpPr>
        <p:spPr>
          <a:xfrm>
            <a:off x="1025154" y="1863600"/>
            <a:ext cx="720000" cy="270000"/>
          </a:xfrm>
          <a:prstGeom prst="roundRect">
            <a:avLst/>
          </a:prstGeom>
          <a:solidFill>
            <a:srgbClr val="C00000"/>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bg1"/>
                </a:solidFill>
              </a:rPr>
              <a:t>PRO AUDIO</a:t>
            </a:r>
            <a:endParaRPr lang="it-IT" sz="700" b="1" dirty="0">
              <a:solidFill>
                <a:schemeClr val="bg1"/>
              </a:solidFill>
            </a:endParaRPr>
          </a:p>
        </p:txBody>
      </p:sp>
      <p:sp>
        <p:nvSpPr>
          <p:cNvPr id="21" name="Rettangolo con angoli arrotondati 7">
            <a:extLst>
              <a:ext uri="{FF2B5EF4-FFF2-40B4-BE49-F238E27FC236}">
                <a16:creationId xmlns:a16="http://schemas.microsoft.com/office/drawing/2014/main" id="{951D6C2F-C9E1-9DD3-C60D-6B0E371800C9}"/>
              </a:ext>
            </a:extLst>
          </p:cNvPr>
          <p:cNvSpPr/>
          <p:nvPr/>
        </p:nvSpPr>
        <p:spPr>
          <a:xfrm>
            <a:off x="1836616"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PROSUMER ELECTRONICS</a:t>
            </a:r>
            <a:endParaRPr lang="it-IT" sz="700" b="1" dirty="0">
              <a:solidFill>
                <a:schemeClr val="tx1"/>
              </a:solidFill>
            </a:endParaRPr>
          </a:p>
        </p:txBody>
      </p:sp>
      <p:sp>
        <p:nvSpPr>
          <p:cNvPr id="33" name="Rettangolo con angoli arrotondati 7">
            <a:extLst>
              <a:ext uri="{FF2B5EF4-FFF2-40B4-BE49-F238E27FC236}">
                <a16:creationId xmlns:a16="http://schemas.microsoft.com/office/drawing/2014/main" id="{951D6C2F-C9E1-9DD3-C60D-6B0E371800C9}"/>
              </a:ext>
            </a:extLst>
          </p:cNvPr>
          <p:cNvSpPr/>
          <p:nvPr/>
        </p:nvSpPr>
        <p:spPr>
          <a:xfrm>
            <a:off x="2648078"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COMMERCIAL AUDIO</a:t>
            </a:r>
            <a:endParaRPr lang="it-IT" sz="700" b="1" dirty="0">
              <a:solidFill>
                <a:schemeClr val="tx1"/>
              </a:solidFill>
            </a:endParaRPr>
          </a:p>
        </p:txBody>
      </p:sp>
      <p:cxnSp>
        <p:nvCxnSpPr>
          <p:cNvPr id="34" name="Connettore diritto 33"/>
          <p:cNvCxnSpPr>
            <a:stCxn id="19" idx="0"/>
          </p:cNvCxnSpPr>
          <p:nvPr/>
        </p:nvCxnSpPr>
        <p:spPr>
          <a:xfrm flipH="1" flipV="1">
            <a:off x="576263" y="1669073"/>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ttore diritto 34"/>
          <p:cNvCxnSpPr/>
          <p:nvPr/>
        </p:nvCxnSpPr>
        <p:spPr>
          <a:xfrm flipH="1" flipV="1">
            <a:off x="1385154" y="1669072"/>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ttore diritto 35"/>
          <p:cNvCxnSpPr/>
          <p:nvPr/>
        </p:nvCxnSpPr>
        <p:spPr>
          <a:xfrm flipH="1" flipV="1">
            <a:off x="2206372" y="1669071"/>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ttore diritto 36"/>
          <p:cNvCxnSpPr/>
          <p:nvPr/>
        </p:nvCxnSpPr>
        <p:spPr>
          <a:xfrm flipH="1" flipV="1">
            <a:off x="3007481" y="1669070"/>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ttore diritto 37"/>
          <p:cNvCxnSpPr/>
          <p:nvPr/>
        </p:nvCxnSpPr>
        <p:spPr>
          <a:xfrm flipH="1" flipV="1">
            <a:off x="1" y="1667268"/>
            <a:ext cx="3007480" cy="1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egnaposto testo 2">
            <a:extLst>
              <a:ext uri="{FF2B5EF4-FFF2-40B4-BE49-F238E27FC236}">
                <a16:creationId xmlns:a16="http://schemas.microsoft.com/office/drawing/2014/main" id="{611DC577-0A95-47D0-95D9-5F8DA763D46B}"/>
              </a:ext>
            </a:extLst>
          </p:cNvPr>
          <p:cNvSpPr txBox="1">
            <a:spLocks/>
          </p:cNvSpPr>
          <p:nvPr/>
        </p:nvSpPr>
        <p:spPr>
          <a:xfrm>
            <a:off x="772233" y="2188663"/>
            <a:ext cx="15360000" cy="7168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sz="2560" b="1"/>
          </a:p>
          <a:p>
            <a:pPr lvl="1" algn="just">
              <a:lnSpc>
                <a:spcPct val="100000"/>
              </a:lnSpc>
            </a:pPr>
            <a:endParaRPr lang="it-IT" sz="1991"/>
          </a:p>
          <a:p>
            <a:pPr lvl="4"/>
            <a:endParaRPr lang="it-IT" sz="1422" b="1"/>
          </a:p>
          <a:p>
            <a:endParaRPr lang="it-IT" sz="1991" b="1"/>
          </a:p>
        </p:txBody>
      </p:sp>
      <p:sp>
        <p:nvSpPr>
          <p:cNvPr id="29" name="Segnaposto testo 2">
            <a:extLst>
              <a:ext uri="{FF2B5EF4-FFF2-40B4-BE49-F238E27FC236}">
                <a16:creationId xmlns:a16="http://schemas.microsoft.com/office/drawing/2014/main" id="{611DC577-0A95-47D0-95D9-5F8DA763D46B}"/>
              </a:ext>
            </a:extLst>
          </p:cNvPr>
          <p:cNvSpPr txBox="1">
            <a:spLocks/>
          </p:cNvSpPr>
          <p:nvPr/>
        </p:nvSpPr>
        <p:spPr>
          <a:xfrm>
            <a:off x="772233" y="2204600"/>
            <a:ext cx="15360000" cy="7168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sz="2560" b="1"/>
          </a:p>
          <a:p>
            <a:pPr lvl="1" algn="just">
              <a:lnSpc>
                <a:spcPct val="100000"/>
              </a:lnSpc>
            </a:pPr>
            <a:endParaRPr lang="it-IT" sz="1991"/>
          </a:p>
          <a:p>
            <a:pPr lvl="4"/>
            <a:endParaRPr lang="it-IT" sz="1422" b="1"/>
          </a:p>
          <a:p>
            <a:endParaRPr lang="it-IT" sz="1991" b="1"/>
          </a:p>
        </p:txBody>
      </p:sp>
      <p:graphicFrame>
        <p:nvGraphicFramePr>
          <p:cNvPr id="39" name="Diagramma 38">
            <a:extLst>
              <a:ext uri="{FF2B5EF4-FFF2-40B4-BE49-F238E27FC236}">
                <a16:creationId xmlns:a16="http://schemas.microsoft.com/office/drawing/2014/main" id="{98287EFD-3BE0-46C8-9BAD-06ECDD864CE9}"/>
              </a:ext>
            </a:extLst>
          </p:cNvPr>
          <p:cNvGraphicFramePr/>
          <p:nvPr>
            <p:extLst>
              <p:ext uri="{D42A27DB-BD31-4B8C-83A1-F6EECF244321}">
                <p14:modId xmlns:p14="http://schemas.microsoft.com/office/powerpoint/2010/main" val="1198087393"/>
              </p:ext>
            </p:extLst>
          </p:nvPr>
        </p:nvGraphicFramePr>
        <p:xfrm>
          <a:off x="9108987" y="7324600"/>
          <a:ext cx="1638400" cy="204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6" name="Segnaposto testo 2">
            <a:extLst>
              <a:ext uri="{FF2B5EF4-FFF2-40B4-BE49-F238E27FC236}">
                <a16:creationId xmlns:a16="http://schemas.microsoft.com/office/drawing/2014/main" id="{611DC577-0A95-47D0-95D9-5F8DA763D46B}"/>
              </a:ext>
            </a:extLst>
          </p:cNvPr>
          <p:cNvSpPr txBox="1">
            <a:spLocks/>
          </p:cNvSpPr>
          <p:nvPr/>
        </p:nvSpPr>
        <p:spPr>
          <a:xfrm>
            <a:off x="772233" y="2209800"/>
            <a:ext cx="15360000" cy="7168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sz="2560" b="1"/>
          </a:p>
          <a:p>
            <a:pPr lvl="1" algn="just">
              <a:lnSpc>
                <a:spcPct val="100000"/>
              </a:lnSpc>
            </a:pPr>
            <a:endParaRPr lang="it-IT" sz="1991"/>
          </a:p>
          <a:p>
            <a:pPr lvl="4"/>
            <a:endParaRPr lang="it-IT" sz="1422" b="1"/>
          </a:p>
          <a:p>
            <a:endParaRPr lang="it-IT" sz="1991" b="1"/>
          </a:p>
        </p:txBody>
      </p:sp>
      <p:sp>
        <p:nvSpPr>
          <p:cNvPr id="5" name="CasellaDiTesto 5">
            <a:extLst>
              <a:ext uri="{FF2B5EF4-FFF2-40B4-BE49-F238E27FC236}">
                <a16:creationId xmlns:a16="http://schemas.microsoft.com/office/drawing/2014/main" id="{83ED0DC6-4A17-90F3-7B8F-D08E1B5C3812}"/>
              </a:ext>
            </a:extLst>
          </p:cNvPr>
          <p:cNvSpPr txBox="1"/>
          <p:nvPr/>
        </p:nvSpPr>
        <p:spPr>
          <a:xfrm>
            <a:off x="9359900" y="5217328"/>
            <a:ext cx="1925527" cy="307777"/>
          </a:xfrm>
          <a:prstGeom prst="rect">
            <a:avLst/>
          </a:prstGeom>
          <a:noFill/>
          <a:ln w="3175">
            <a:solidFill>
              <a:schemeClr val="tx1"/>
            </a:solid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it-IT" sz="1400" dirty="0" err="1"/>
              <a:t>Barriers</a:t>
            </a:r>
            <a:r>
              <a:rPr lang="it-IT" sz="1400" dirty="0"/>
              <a:t> to entry: High</a:t>
            </a:r>
            <a:endParaRPr lang="en-GB" sz="1400" dirty="0"/>
          </a:p>
        </p:txBody>
      </p:sp>
      <p:sp>
        <p:nvSpPr>
          <p:cNvPr id="6" name="Rettangolo 5">
            <a:extLst>
              <a:ext uri="{FF2B5EF4-FFF2-40B4-BE49-F238E27FC236}">
                <a16:creationId xmlns:a16="http://schemas.microsoft.com/office/drawing/2014/main" id="{41F64C05-9756-AA31-474F-11426BBE262F}"/>
              </a:ext>
            </a:extLst>
          </p:cNvPr>
          <p:cNvSpPr/>
          <p:nvPr/>
        </p:nvSpPr>
        <p:spPr>
          <a:xfrm>
            <a:off x="15012000" y="6388472"/>
            <a:ext cx="1413566" cy="92628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bg1"/>
                </a:solidFill>
              </a:rPr>
              <a:t>€ 800M</a:t>
            </a:r>
          </a:p>
          <a:p>
            <a:pPr algn="ctr"/>
            <a:r>
              <a:rPr lang="it-IT" sz="1600" dirty="0">
                <a:solidFill>
                  <a:schemeClr val="bg1"/>
                </a:solidFill>
              </a:rPr>
              <a:t>market </a:t>
            </a:r>
            <a:r>
              <a:rPr lang="it-IT" sz="1600" dirty="0" err="1">
                <a:solidFill>
                  <a:schemeClr val="bg1"/>
                </a:solidFill>
              </a:rPr>
              <a:t>value</a:t>
            </a:r>
            <a:endParaRPr lang="it-IT" sz="1600" dirty="0">
              <a:solidFill>
                <a:schemeClr val="bg1"/>
              </a:solidFill>
            </a:endParaRPr>
          </a:p>
        </p:txBody>
      </p:sp>
      <p:sp>
        <p:nvSpPr>
          <p:cNvPr id="7" name="Rettangolo 6">
            <a:extLst>
              <a:ext uri="{FF2B5EF4-FFF2-40B4-BE49-F238E27FC236}">
                <a16:creationId xmlns:a16="http://schemas.microsoft.com/office/drawing/2014/main" id="{32946E75-931A-8E2E-4E44-F53845659E14}"/>
              </a:ext>
            </a:extLst>
          </p:cNvPr>
          <p:cNvSpPr/>
          <p:nvPr/>
        </p:nvSpPr>
        <p:spPr>
          <a:xfrm>
            <a:off x="465856" y="6312513"/>
            <a:ext cx="7848600" cy="3057184"/>
          </a:xfrm>
          <a:prstGeom prst="rect">
            <a:avLst/>
          </a:prstGeom>
        </p:spPr>
        <p:txBody>
          <a:bodyPr wrap="square">
            <a:spAutoFit/>
          </a:bodyPr>
          <a:lstStyle/>
          <a:p>
            <a:pPr marL="12700" marR="298450" algn="just">
              <a:lnSpc>
                <a:spcPts val="2600"/>
              </a:lnSpc>
              <a:spcBef>
                <a:spcPts val="2400"/>
              </a:spcBef>
            </a:pPr>
            <a:r>
              <a:rPr lang="en-GB" sz="1400" dirty="0">
                <a:solidFill>
                  <a:schemeClr val="tx1"/>
                </a:solidFill>
                <a:latin typeface="+mn-lt"/>
              </a:rPr>
              <a:t>During the last decade, the quality and performance level of Portable Sound and Musical Instrument Amplifier products has improved significantly. After a race to the bottom on selling prices at the turn of this century, the market is now demanding much higher performance products. Low-cost solutions are just not getting the job done, so many OEM companies are moving up market, and taking their consumers with them. The market is now seeing this evolution happen in emerging markets like China and India, where local made components are just not high performance enough to allow local OEM manufacturers to compete with European or North American alternatives. B&amp;C is in an excellent position to be competitive in the mid to high end of this market segment, especially in areas where association with the B&amp;C brand can benefit newer OEM companies.</a:t>
            </a:r>
          </a:p>
        </p:txBody>
      </p:sp>
      <p:pic>
        <p:nvPicPr>
          <p:cNvPr id="8" name="Picture 4" descr="DJ for your wedding – New modern trend? - Foreign Policy">
            <a:extLst>
              <a:ext uri="{FF2B5EF4-FFF2-40B4-BE49-F238E27FC236}">
                <a16:creationId xmlns:a16="http://schemas.microsoft.com/office/drawing/2014/main" id="{3E693BBE-15FD-A1B5-87AE-E383E8B70569}"/>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3300" y="2471305"/>
            <a:ext cx="5940000" cy="3552600"/>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E3D822DD-3F30-0BDA-6D32-F1013E9C536A}"/>
              </a:ext>
            </a:extLst>
          </p:cNvPr>
          <p:cNvPicPr>
            <a:picLocks noChangeAspect="1"/>
          </p:cNvPicPr>
          <p:nvPr/>
        </p:nvPicPr>
        <p:blipFill rotWithShape="1">
          <a:blip r:embed="rId11"/>
          <a:srcRect l="44956"/>
          <a:stretch/>
        </p:blipFill>
        <p:spPr>
          <a:xfrm>
            <a:off x="528500" y="4414020"/>
            <a:ext cx="1440000" cy="1453380"/>
          </a:xfrm>
          <a:prstGeom prst="rect">
            <a:avLst/>
          </a:prstGeom>
        </p:spPr>
      </p:pic>
      <p:pic>
        <p:nvPicPr>
          <p:cNvPr id="12" name="Immagine 11">
            <a:extLst>
              <a:ext uri="{FF2B5EF4-FFF2-40B4-BE49-F238E27FC236}">
                <a16:creationId xmlns:a16="http://schemas.microsoft.com/office/drawing/2014/main" id="{7FA38C4D-4395-8A3A-AB91-16B08B2BFBF3}"/>
              </a:ext>
            </a:extLst>
          </p:cNvPr>
          <p:cNvPicPr>
            <a:picLocks noChangeAspect="1"/>
          </p:cNvPicPr>
          <p:nvPr/>
        </p:nvPicPr>
        <p:blipFill rotWithShape="1">
          <a:blip r:embed="rId11"/>
          <a:srcRect r="52836"/>
          <a:stretch/>
        </p:blipFill>
        <p:spPr>
          <a:xfrm>
            <a:off x="528500" y="2561397"/>
            <a:ext cx="1440000" cy="1696193"/>
          </a:xfrm>
          <a:prstGeom prst="rect">
            <a:avLst/>
          </a:prstGeom>
        </p:spPr>
      </p:pic>
      <p:pic>
        <p:nvPicPr>
          <p:cNvPr id="3" name="Immagine 2">
            <a:extLst>
              <a:ext uri="{FF2B5EF4-FFF2-40B4-BE49-F238E27FC236}">
                <a16:creationId xmlns:a16="http://schemas.microsoft.com/office/drawing/2014/main" id="{61662F47-AA68-DFF0-39CA-5B9DFDF5C6E1}"/>
              </a:ext>
            </a:extLst>
          </p:cNvPr>
          <p:cNvPicPr>
            <a:picLocks/>
          </p:cNvPicPr>
          <p:nvPr/>
        </p:nvPicPr>
        <p:blipFill>
          <a:blip r:embed="rId12"/>
          <a:stretch>
            <a:fillRect/>
          </a:stretch>
        </p:blipFill>
        <p:spPr>
          <a:xfrm>
            <a:off x="13111200" y="180000"/>
            <a:ext cx="3816000" cy="1368000"/>
          </a:xfrm>
          <a:prstGeom prst="rect">
            <a:avLst/>
          </a:prstGeom>
        </p:spPr>
      </p:pic>
      <p:sp>
        <p:nvSpPr>
          <p:cNvPr id="14" name="Segnaposto numero diapositiva 5">
            <a:extLst>
              <a:ext uri="{FF2B5EF4-FFF2-40B4-BE49-F238E27FC236}">
                <a16:creationId xmlns:a16="http://schemas.microsoft.com/office/drawing/2014/main" id="{A690D69E-EEC9-4BD5-7F5A-DB84F7A2812A}"/>
              </a:ext>
            </a:extLst>
          </p:cNvPr>
          <p:cNvSpPr txBox="1">
            <a:spLocks/>
          </p:cNvSpPr>
          <p:nvPr/>
        </p:nvSpPr>
        <p:spPr>
          <a:xfrm>
            <a:off x="15840000" y="9000000"/>
            <a:ext cx="614400" cy="432000"/>
          </a:xfrm>
          <a:prstGeom prst="rect">
            <a:avLst/>
          </a:prstGeom>
          <a:ln>
            <a:solidFill>
              <a:schemeClr val="tx1"/>
            </a:solidFill>
          </a:ln>
        </p:spPr>
        <p:txBody>
          <a:bodyPr wrap="square" lIns="0" tIns="0" rIns="0" bIns="0" rtlCol="0" anchor="ctr" anchorCtr="0">
            <a:noAutofit/>
          </a:bodyPr>
          <a:lstStyle>
            <a:defPPr>
              <a:defRPr kern="0"/>
            </a:defPPr>
            <a:lvl1pPr>
              <a:defRPr sz="3000" b="0" i="0">
                <a:solidFill>
                  <a:srgbClr val="ED1C24"/>
                </a:solidFill>
                <a:latin typeface="Gramma-Book"/>
                <a:cs typeface="Gramma-Book"/>
              </a:defRPr>
            </a:lvl1pPr>
          </a:lstStyle>
          <a:p>
            <a:pPr algn="ctr" rtl="0"/>
            <a:r>
              <a:rPr lang="it-IT" sz="1991" dirty="0">
                <a:solidFill>
                  <a:schemeClr val="tx1"/>
                </a:solidFill>
              </a:rPr>
              <a:t>12</a:t>
            </a:r>
          </a:p>
        </p:txBody>
      </p:sp>
      <p:graphicFrame>
        <p:nvGraphicFramePr>
          <p:cNvPr id="4" name="Grafico 3">
            <a:extLst>
              <a:ext uri="{FF2B5EF4-FFF2-40B4-BE49-F238E27FC236}">
                <a16:creationId xmlns:a16="http://schemas.microsoft.com/office/drawing/2014/main" id="{7400B362-EF5C-CB68-63DE-94ECB6F30695}"/>
              </a:ext>
            </a:extLst>
          </p:cNvPr>
          <p:cNvGraphicFramePr/>
          <p:nvPr>
            <p:extLst>
              <p:ext uri="{D42A27DB-BD31-4B8C-83A1-F6EECF244321}">
                <p14:modId xmlns:p14="http://schemas.microsoft.com/office/powerpoint/2010/main" val="3924523557"/>
              </p:ext>
            </p:extLst>
          </p:nvPr>
        </p:nvGraphicFramePr>
        <p:xfrm>
          <a:off x="8892000" y="1924472"/>
          <a:ext cx="7848000" cy="576000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15936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ggetto 17">
            <a:extLst>
              <a:ext uri="{FF2B5EF4-FFF2-40B4-BE49-F238E27FC236}">
                <a16:creationId xmlns:a16="http://schemas.microsoft.com/office/drawing/2014/main" id="{BB5AFD64-F027-FBE3-0536-B8C4493B621D}"/>
              </a:ext>
            </a:extLst>
          </p:cNvPr>
          <p:cNvGraphicFramePr>
            <a:graphicFrameLocks noChangeAspect="1"/>
          </p:cNvGraphicFramePr>
          <p:nvPr>
            <p:extLst>
              <p:ext uri="{D42A27DB-BD31-4B8C-83A1-F6EECF244321}">
                <p14:modId xmlns:p14="http://schemas.microsoft.com/office/powerpoint/2010/main" val="1275090996"/>
              </p:ext>
            </p:extLst>
          </p:nvPr>
        </p:nvGraphicFramePr>
        <p:xfrm>
          <a:off x="9142152" y="7812000"/>
          <a:ext cx="7536488" cy="1656000"/>
        </p:xfrm>
        <a:graphic>
          <a:graphicData uri="http://schemas.openxmlformats.org/presentationml/2006/ole">
            <mc:AlternateContent xmlns:mc="http://schemas.openxmlformats.org/markup-compatibility/2006">
              <mc:Choice xmlns:v="urn:schemas-microsoft-com:vml" Requires="v">
                <p:oleObj name="Worksheet" r:id="rId3" imgW="8496459" imgH="1866951" progId="Excel.Sheet.12">
                  <p:embed/>
                </p:oleObj>
              </mc:Choice>
              <mc:Fallback>
                <p:oleObj name="Worksheet" r:id="rId3" imgW="8496459" imgH="1866951" progId="Excel.Sheet.12">
                  <p:embed/>
                  <p:pic>
                    <p:nvPicPr>
                      <p:cNvPr id="0" name=""/>
                      <p:cNvPicPr/>
                      <p:nvPr/>
                    </p:nvPicPr>
                    <p:blipFill>
                      <a:blip r:embed="rId4"/>
                      <a:stretch>
                        <a:fillRect/>
                      </a:stretch>
                    </p:blipFill>
                    <p:spPr>
                      <a:xfrm>
                        <a:off x="9142152" y="7812000"/>
                        <a:ext cx="7536488" cy="1656000"/>
                      </a:xfrm>
                      <a:prstGeom prst="rect">
                        <a:avLst/>
                      </a:prstGeom>
                    </p:spPr>
                  </p:pic>
                </p:oleObj>
              </mc:Fallback>
            </mc:AlternateContent>
          </a:graphicData>
        </a:graphic>
      </p:graphicFrame>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15" name="Rettangolo 14"/>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itolo 1">
            <a:extLst>
              <a:ext uri="{FF2B5EF4-FFF2-40B4-BE49-F238E27FC236}">
                <a16:creationId xmlns:a16="http://schemas.microsoft.com/office/drawing/2014/main" id="{3560F281-4FF6-4617-A809-AC9C15ECF18A}"/>
              </a:ext>
            </a:extLst>
          </p:cNvPr>
          <p:cNvSpPr txBox="1">
            <a:spLocks/>
          </p:cNvSpPr>
          <p:nvPr/>
        </p:nvSpPr>
        <p:spPr>
          <a:xfrm>
            <a:off x="540000" y="540000"/>
            <a:ext cx="15360000" cy="576000"/>
          </a:xfrm>
          <a:prstGeom prst="rect">
            <a:avLst/>
          </a:prstGeom>
        </p:spPr>
        <p:txBody>
          <a:bodyPr wrap="square" lIns="0" tIns="0" rIns="0" bIns="0" rtlCol="0">
            <a:normAutofit/>
          </a:bodyPr>
          <a:lstStyle>
            <a:lvl1pPr>
              <a:defRPr sz="10600" b="0" i="0">
                <a:solidFill>
                  <a:schemeClr val="tx1">
                    <a:lumMod val="75000"/>
                    <a:lumOff val="25000"/>
                  </a:schemeClr>
                </a:solidFill>
                <a:latin typeface="Gramma-Book"/>
                <a:ea typeface="+mj-ea"/>
                <a:cs typeface="Gramma-Book"/>
              </a:defRPr>
            </a:lvl1pPr>
          </a:lstStyle>
          <a:p>
            <a:r>
              <a:rPr lang="it-IT" sz="3200" u="sng" dirty="0">
                <a:solidFill>
                  <a:schemeClr val="bg1"/>
                </a:solidFill>
                <a:latin typeface="+mn-lt"/>
                <a:cs typeface="Arial" panose="020B0604020202020204" pitchFamily="34" charset="0"/>
              </a:rPr>
              <a:t>PRO AUDIO – MUSIC INSTRUMENT</a:t>
            </a:r>
          </a:p>
        </p:txBody>
      </p:sp>
      <p:sp>
        <p:nvSpPr>
          <p:cNvPr id="19" name="Rettangolo con angoli arrotondati 7">
            <a:extLst>
              <a:ext uri="{FF2B5EF4-FFF2-40B4-BE49-F238E27FC236}">
                <a16:creationId xmlns:a16="http://schemas.microsoft.com/office/drawing/2014/main" id="{951D6C2F-C9E1-9DD3-C60D-6B0E371800C9}"/>
              </a:ext>
            </a:extLst>
          </p:cNvPr>
          <p:cNvSpPr/>
          <p:nvPr/>
        </p:nvSpPr>
        <p:spPr>
          <a:xfrm>
            <a:off x="216860"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AUTOMOTIVE</a:t>
            </a:r>
            <a:endParaRPr lang="it-IT" sz="700" b="1" dirty="0">
              <a:solidFill>
                <a:schemeClr val="tx1"/>
              </a:solidFill>
            </a:endParaRPr>
          </a:p>
        </p:txBody>
      </p:sp>
      <p:sp>
        <p:nvSpPr>
          <p:cNvPr id="20" name="Rettangolo con angoli arrotondati 7">
            <a:extLst>
              <a:ext uri="{FF2B5EF4-FFF2-40B4-BE49-F238E27FC236}">
                <a16:creationId xmlns:a16="http://schemas.microsoft.com/office/drawing/2014/main" id="{951D6C2F-C9E1-9DD3-C60D-6B0E371800C9}"/>
              </a:ext>
            </a:extLst>
          </p:cNvPr>
          <p:cNvSpPr/>
          <p:nvPr/>
        </p:nvSpPr>
        <p:spPr>
          <a:xfrm>
            <a:off x="1025154" y="1863600"/>
            <a:ext cx="720000" cy="270000"/>
          </a:xfrm>
          <a:prstGeom prst="roundRect">
            <a:avLst/>
          </a:prstGeom>
          <a:solidFill>
            <a:srgbClr val="C00000"/>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bg1"/>
                </a:solidFill>
              </a:rPr>
              <a:t>PRO AUDIO</a:t>
            </a:r>
            <a:endParaRPr lang="it-IT" sz="700" b="1" dirty="0">
              <a:solidFill>
                <a:schemeClr val="bg1"/>
              </a:solidFill>
            </a:endParaRPr>
          </a:p>
        </p:txBody>
      </p:sp>
      <p:sp>
        <p:nvSpPr>
          <p:cNvPr id="21" name="Rettangolo con angoli arrotondati 7">
            <a:extLst>
              <a:ext uri="{FF2B5EF4-FFF2-40B4-BE49-F238E27FC236}">
                <a16:creationId xmlns:a16="http://schemas.microsoft.com/office/drawing/2014/main" id="{951D6C2F-C9E1-9DD3-C60D-6B0E371800C9}"/>
              </a:ext>
            </a:extLst>
          </p:cNvPr>
          <p:cNvSpPr/>
          <p:nvPr/>
        </p:nvSpPr>
        <p:spPr>
          <a:xfrm>
            <a:off x="1836616"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PROSUMER ELECTRONICS</a:t>
            </a:r>
            <a:endParaRPr lang="it-IT" sz="700" b="1" dirty="0">
              <a:solidFill>
                <a:schemeClr val="tx1"/>
              </a:solidFill>
            </a:endParaRPr>
          </a:p>
        </p:txBody>
      </p:sp>
      <p:sp>
        <p:nvSpPr>
          <p:cNvPr id="33" name="Rettangolo con angoli arrotondati 7">
            <a:extLst>
              <a:ext uri="{FF2B5EF4-FFF2-40B4-BE49-F238E27FC236}">
                <a16:creationId xmlns:a16="http://schemas.microsoft.com/office/drawing/2014/main" id="{951D6C2F-C9E1-9DD3-C60D-6B0E371800C9}"/>
              </a:ext>
            </a:extLst>
          </p:cNvPr>
          <p:cNvSpPr/>
          <p:nvPr/>
        </p:nvSpPr>
        <p:spPr>
          <a:xfrm>
            <a:off x="2648078"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COMMERCIAL AUDIO</a:t>
            </a:r>
            <a:endParaRPr lang="it-IT" sz="700" b="1" dirty="0">
              <a:solidFill>
                <a:schemeClr val="tx1"/>
              </a:solidFill>
            </a:endParaRPr>
          </a:p>
        </p:txBody>
      </p:sp>
      <p:cxnSp>
        <p:nvCxnSpPr>
          <p:cNvPr id="34" name="Connettore diritto 33"/>
          <p:cNvCxnSpPr>
            <a:stCxn id="19" idx="0"/>
          </p:cNvCxnSpPr>
          <p:nvPr/>
        </p:nvCxnSpPr>
        <p:spPr>
          <a:xfrm flipH="1" flipV="1">
            <a:off x="576263" y="1669073"/>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ttore diritto 34"/>
          <p:cNvCxnSpPr/>
          <p:nvPr/>
        </p:nvCxnSpPr>
        <p:spPr>
          <a:xfrm flipH="1" flipV="1">
            <a:off x="1385154" y="1669072"/>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ttore diritto 35"/>
          <p:cNvCxnSpPr/>
          <p:nvPr/>
        </p:nvCxnSpPr>
        <p:spPr>
          <a:xfrm flipH="1" flipV="1">
            <a:off x="2206372" y="1669071"/>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ttore diritto 36"/>
          <p:cNvCxnSpPr/>
          <p:nvPr/>
        </p:nvCxnSpPr>
        <p:spPr>
          <a:xfrm flipH="1" flipV="1">
            <a:off x="3007481" y="1669070"/>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ttore diritto 37"/>
          <p:cNvCxnSpPr/>
          <p:nvPr/>
        </p:nvCxnSpPr>
        <p:spPr>
          <a:xfrm flipH="1" flipV="1">
            <a:off x="1" y="1667268"/>
            <a:ext cx="3007480" cy="1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egnaposto testo 2">
            <a:extLst>
              <a:ext uri="{FF2B5EF4-FFF2-40B4-BE49-F238E27FC236}">
                <a16:creationId xmlns:a16="http://schemas.microsoft.com/office/drawing/2014/main" id="{611DC577-0A95-47D0-95D9-5F8DA763D46B}"/>
              </a:ext>
            </a:extLst>
          </p:cNvPr>
          <p:cNvSpPr txBox="1">
            <a:spLocks/>
          </p:cNvSpPr>
          <p:nvPr/>
        </p:nvSpPr>
        <p:spPr>
          <a:xfrm>
            <a:off x="772233" y="2188663"/>
            <a:ext cx="15360000" cy="7168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sz="2560" b="1"/>
          </a:p>
          <a:p>
            <a:pPr lvl="1" algn="just">
              <a:lnSpc>
                <a:spcPct val="100000"/>
              </a:lnSpc>
            </a:pPr>
            <a:endParaRPr lang="it-IT" sz="1991"/>
          </a:p>
          <a:p>
            <a:pPr lvl="4"/>
            <a:endParaRPr lang="it-IT" sz="1422" b="1"/>
          </a:p>
          <a:p>
            <a:endParaRPr lang="it-IT" sz="1991" b="1"/>
          </a:p>
        </p:txBody>
      </p:sp>
      <p:sp>
        <p:nvSpPr>
          <p:cNvPr id="29" name="Segnaposto testo 2">
            <a:extLst>
              <a:ext uri="{FF2B5EF4-FFF2-40B4-BE49-F238E27FC236}">
                <a16:creationId xmlns:a16="http://schemas.microsoft.com/office/drawing/2014/main" id="{611DC577-0A95-47D0-95D9-5F8DA763D46B}"/>
              </a:ext>
            </a:extLst>
          </p:cNvPr>
          <p:cNvSpPr txBox="1">
            <a:spLocks/>
          </p:cNvSpPr>
          <p:nvPr/>
        </p:nvSpPr>
        <p:spPr>
          <a:xfrm>
            <a:off x="772233" y="2204600"/>
            <a:ext cx="15360000" cy="7168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sz="2560" b="1"/>
          </a:p>
          <a:p>
            <a:pPr lvl="1" algn="just">
              <a:lnSpc>
                <a:spcPct val="100000"/>
              </a:lnSpc>
            </a:pPr>
            <a:endParaRPr lang="it-IT" sz="1991"/>
          </a:p>
          <a:p>
            <a:pPr lvl="4"/>
            <a:endParaRPr lang="it-IT" sz="1422" b="1"/>
          </a:p>
          <a:p>
            <a:endParaRPr lang="it-IT" sz="1991" b="1"/>
          </a:p>
        </p:txBody>
      </p:sp>
      <p:sp>
        <p:nvSpPr>
          <p:cNvPr id="5" name="CasellaDiTesto 5">
            <a:extLst>
              <a:ext uri="{FF2B5EF4-FFF2-40B4-BE49-F238E27FC236}">
                <a16:creationId xmlns:a16="http://schemas.microsoft.com/office/drawing/2014/main" id="{A7D3D229-5E73-563A-A22B-069118E6EECE}"/>
              </a:ext>
            </a:extLst>
          </p:cNvPr>
          <p:cNvSpPr txBox="1"/>
          <p:nvPr/>
        </p:nvSpPr>
        <p:spPr>
          <a:xfrm>
            <a:off x="12740042" y="6608501"/>
            <a:ext cx="2089033" cy="307777"/>
          </a:xfrm>
          <a:prstGeom prst="rect">
            <a:avLst/>
          </a:prstGeom>
          <a:noFill/>
          <a:ln w="3175">
            <a:solidFill>
              <a:schemeClr val="tx1"/>
            </a:solid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it-IT" sz="1400" dirty="0" err="1"/>
              <a:t>Barriers</a:t>
            </a:r>
            <a:r>
              <a:rPr lang="it-IT" sz="1400" dirty="0"/>
              <a:t> to entry: Medium</a:t>
            </a:r>
            <a:endParaRPr lang="en-GB" sz="1400" dirty="0"/>
          </a:p>
        </p:txBody>
      </p:sp>
      <p:cxnSp>
        <p:nvCxnSpPr>
          <p:cNvPr id="6" name="Connettore diritto 5">
            <a:extLst>
              <a:ext uri="{FF2B5EF4-FFF2-40B4-BE49-F238E27FC236}">
                <a16:creationId xmlns:a16="http://schemas.microsoft.com/office/drawing/2014/main" id="{F2B3B913-6C4F-C072-564E-4D6B3A49549A}"/>
              </a:ext>
            </a:extLst>
          </p:cNvPr>
          <p:cNvCxnSpPr/>
          <p:nvPr/>
        </p:nvCxnSpPr>
        <p:spPr>
          <a:xfrm flipH="1" flipV="1">
            <a:off x="12654233" y="6225440"/>
            <a:ext cx="457200" cy="381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ttangolo 6">
            <a:extLst>
              <a:ext uri="{FF2B5EF4-FFF2-40B4-BE49-F238E27FC236}">
                <a16:creationId xmlns:a16="http://schemas.microsoft.com/office/drawing/2014/main" id="{C1FAFFE6-4AFF-839B-6A8B-EB82E9646C32}"/>
              </a:ext>
            </a:extLst>
          </p:cNvPr>
          <p:cNvSpPr/>
          <p:nvPr/>
        </p:nvSpPr>
        <p:spPr>
          <a:xfrm>
            <a:off x="15012000" y="6388472"/>
            <a:ext cx="1413566" cy="92628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bg1"/>
                </a:solidFill>
              </a:rPr>
              <a:t>€ 2000M</a:t>
            </a:r>
          </a:p>
          <a:p>
            <a:pPr algn="ctr"/>
            <a:r>
              <a:rPr lang="it-IT" sz="1600" dirty="0">
                <a:solidFill>
                  <a:schemeClr val="bg1"/>
                </a:solidFill>
              </a:rPr>
              <a:t>market </a:t>
            </a:r>
            <a:r>
              <a:rPr lang="it-IT" sz="1600" dirty="0" err="1">
                <a:solidFill>
                  <a:schemeClr val="bg1"/>
                </a:solidFill>
              </a:rPr>
              <a:t>value</a:t>
            </a:r>
            <a:endParaRPr lang="it-IT" sz="1600" dirty="0">
              <a:solidFill>
                <a:schemeClr val="bg1"/>
              </a:solidFill>
            </a:endParaRPr>
          </a:p>
        </p:txBody>
      </p:sp>
      <p:pic>
        <p:nvPicPr>
          <p:cNvPr id="9" name="Immagine 8" descr="Immagine che contiene elettronica, Dispositivo elettronico, Strumento elettronico, Apparecchiature audio&#10;&#10;Descrizione generata automaticamente">
            <a:extLst>
              <a:ext uri="{FF2B5EF4-FFF2-40B4-BE49-F238E27FC236}">
                <a16:creationId xmlns:a16="http://schemas.microsoft.com/office/drawing/2014/main" id="{0798787C-4A51-477D-5A82-6A08F04E03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00" y="3556773"/>
            <a:ext cx="1440000" cy="1472427"/>
          </a:xfrm>
          <a:prstGeom prst="rect">
            <a:avLst/>
          </a:prstGeom>
        </p:spPr>
      </p:pic>
      <p:pic>
        <p:nvPicPr>
          <p:cNvPr id="12" name="Picture 4" descr="악기와 함께 무대 — 스톡 사진 © OlafSpeier #5575675">
            <a:extLst>
              <a:ext uri="{FF2B5EF4-FFF2-40B4-BE49-F238E27FC236}">
                <a16:creationId xmlns:a16="http://schemas.microsoft.com/office/drawing/2014/main" id="{1AFB966E-FF62-A580-B1FC-BFD05C7E6AD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3300" y="2438400"/>
            <a:ext cx="5940000" cy="3600000"/>
          </a:xfrm>
          <a:prstGeom prst="rect">
            <a:avLst/>
          </a:prstGeom>
          <a:noFill/>
          <a:extLst>
            <a:ext uri="{909E8E84-426E-40DD-AFC4-6F175D3DCCD1}">
              <a14:hiddenFill xmlns:a14="http://schemas.microsoft.com/office/drawing/2010/main">
                <a:solidFill>
                  <a:srgbClr val="FFFFFF"/>
                </a:solidFill>
              </a14:hiddenFill>
            </a:ext>
          </a:extLst>
        </p:spPr>
      </p:pic>
      <p:sp>
        <p:nvSpPr>
          <p:cNvPr id="13" name="Rettangolo 12">
            <a:extLst>
              <a:ext uri="{FF2B5EF4-FFF2-40B4-BE49-F238E27FC236}">
                <a16:creationId xmlns:a16="http://schemas.microsoft.com/office/drawing/2014/main" id="{27073F34-401F-2097-EDDA-38297A939AA5}"/>
              </a:ext>
            </a:extLst>
          </p:cNvPr>
          <p:cNvSpPr/>
          <p:nvPr/>
        </p:nvSpPr>
        <p:spPr>
          <a:xfrm>
            <a:off x="444500" y="6324424"/>
            <a:ext cx="7839733" cy="1737014"/>
          </a:xfrm>
          <a:prstGeom prst="rect">
            <a:avLst/>
          </a:prstGeom>
        </p:spPr>
        <p:txBody>
          <a:bodyPr wrap="square">
            <a:spAutoFit/>
          </a:bodyPr>
          <a:lstStyle/>
          <a:p>
            <a:pPr marL="12700" marR="298450" algn="just">
              <a:lnSpc>
                <a:spcPts val="2600"/>
              </a:lnSpc>
              <a:spcBef>
                <a:spcPts val="2400"/>
              </a:spcBef>
            </a:pPr>
            <a:r>
              <a:rPr lang="en-US" dirty="0">
                <a:solidFill>
                  <a:schemeClr val="tx1"/>
                </a:solidFill>
                <a:latin typeface="+mn-lt"/>
              </a:rPr>
              <a:t>It's a market that grew significantly during Covid thanks to people's willingness to play at least at home. It's a huge market with high brand loyalty caused by musicians' demand for a specific sound. It is a new market for B&amp;C group, and we will focus on it in the near future, thanks to the Eminence brand which enjoys a good reputation.</a:t>
            </a:r>
            <a:endParaRPr lang="en-GB" dirty="0">
              <a:solidFill>
                <a:srgbClr val="5DC8CC"/>
              </a:solidFill>
              <a:latin typeface="+mn-lt"/>
            </a:endParaRPr>
          </a:p>
        </p:txBody>
      </p:sp>
      <p:sp>
        <p:nvSpPr>
          <p:cNvPr id="2" name="Rectangle 1">
            <a:extLst>
              <a:ext uri="{FF2B5EF4-FFF2-40B4-BE49-F238E27FC236}">
                <a16:creationId xmlns:a16="http://schemas.microsoft.com/office/drawing/2014/main" id="{F71FCA8D-A502-34F0-518A-E0C49AC8911B}"/>
              </a:ext>
            </a:extLst>
          </p:cNvPr>
          <p:cNvSpPr>
            <a:spLocks noChangeArrowheads="1"/>
          </p:cNvSpPr>
          <p:nvPr/>
        </p:nvSpPr>
        <p:spPr bwMode="auto">
          <a:xfrm>
            <a:off x="425046" y="6140181"/>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pic>
        <p:nvPicPr>
          <p:cNvPr id="14" name="Immagine 13">
            <a:extLst>
              <a:ext uri="{FF2B5EF4-FFF2-40B4-BE49-F238E27FC236}">
                <a16:creationId xmlns:a16="http://schemas.microsoft.com/office/drawing/2014/main" id="{50E93DB9-A9AB-F48B-F035-900F1E137BEE}"/>
              </a:ext>
            </a:extLst>
          </p:cNvPr>
          <p:cNvPicPr>
            <a:picLocks/>
          </p:cNvPicPr>
          <p:nvPr/>
        </p:nvPicPr>
        <p:blipFill>
          <a:blip r:embed="rId7"/>
          <a:stretch>
            <a:fillRect/>
          </a:stretch>
        </p:blipFill>
        <p:spPr>
          <a:xfrm>
            <a:off x="13111200" y="180000"/>
            <a:ext cx="3816000" cy="1368000"/>
          </a:xfrm>
          <a:prstGeom prst="rect">
            <a:avLst/>
          </a:prstGeom>
        </p:spPr>
      </p:pic>
      <p:sp>
        <p:nvSpPr>
          <p:cNvPr id="16" name="Segnaposto numero diapositiva 5">
            <a:extLst>
              <a:ext uri="{FF2B5EF4-FFF2-40B4-BE49-F238E27FC236}">
                <a16:creationId xmlns:a16="http://schemas.microsoft.com/office/drawing/2014/main" id="{F6A0F8F1-6BAA-8F65-0056-DF170CE77731}"/>
              </a:ext>
            </a:extLst>
          </p:cNvPr>
          <p:cNvSpPr txBox="1">
            <a:spLocks/>
          </p:cNvSpPr>
          <p:nvPr/>
        </p:nvSpPr>
        <p:spPr>
          <a:xfrm>
            <a:off x="15840000" y="9000000"/>
            <a:ext cx="614400" cy="432000"/>
          </a:xfrm>
          <a:prstGeom prst="rect">
            <a:avLst/>
          </a:prstGeom>
          <a:ln>
            <a:solidFill>
              <a:schemeClr val="tx1"/>
            </a:solidFill>
          </a:ln>
        </p:spPr>
        <p:txBody>
          <a:bodyPr wrap="square" lIns="0" tIns="0" rIns="0" bIns="0" rtlCol="0" anchor="ctr" anchorCtr="0">
            <a:noAutofit/>
          </a:bodyPr>
          <a:lstStyle>
            <a:defPPr>
              <a:defRPr kern="0"/>
            </a:defPPr>
            <a:lvl1pPr>
              <a:defRPr sz="3000" b="0" i="0">
                <a:solidFill>
                  <a:srgbClr val="ED1C24"/>
                </a:solidFill>
                <a:latin typeface="Gramma-Book"/>
                <a:cs typeface="Gramma-Book"/>
              </a:defRPr>
            </a:lvl1pPr>
          </a:lstStyle>
          <a:p>
            <a:pPr algn="ctr" rtl="0"/>
            <a:r>
              <a:rPr lang="it-IT" sz="1991" dirty="0">
                <a:solidFill>
                  <a:schemeClr val="tx1"/>
                </a:solidFill>
              </a:rPr>
              <a:t>13</a:t>
            </a:r>
          </a:p>
        </p:txBody>
      </p:sp>
      <p:graphicFrame>
        <p:nvGraphicFramePr>
          <p:cNvPr id="4" name="Grafico 3">
            <a:extLst>
              <a:ext uri="{FF2B5EF4-FFF2-40B4-BE49-F238E27FC236}">
                <a16:creationId xmlns:a16="http://schemas.microsoft.com/office/drawing/2014/main" id="{D41851AB-B3B2-7FA4-530A-E475AA0FEADB}"/>
              </a:ext>
            </a:extLst>
          </p:cNvPr>
          <p:cNvGraphicFramePr/>
          <p:nvPr>
            <p:extLst>
              <p:ext uri="{D42A27DB-BD31-4B8C-83A1-F6EECF244321}">
                <p14:modId xmlns:p14="http://schemas.microsoft.com/office/powerpoint/2010/main" val="4075807985"/>
              </p:ext>
            </p:extLst>
          </p:nvPr>
        </p:nvGraphicFramePr>
        <p:xfrm>
          <a:off x="8892000" y="1924472"/>
          <a:ext cx="7848000" cy="5760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8277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magine 33" descr="Immagine che contiene schizzo, disegno, Rettangolo, design&#10;&#10;Descrizione generata automaticamente">
            <a:extLst>
              <a:ext uri="{FF2B5EF4-FFF2-40B4-BE49-F238E27FC236}">
                <a16:creationId xmlns:a16="http://schemas.microsoft.com/office/drawing/2014/main" id="{7C0982AE-C436-DBCD-57D1-32FB835AD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9735" y="2187952"/>
            <a:ext cx="1561500" cy="1469648"/>
          </a:xfrm>
          <a:prstGeom prst="rect">
            <a:avLst/>
          </a:prstGeom>
        </p:spPr>
      </p:pic>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15" name="Rettangolo 14"/>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olo 1">
            <a:extLst>
              <a:ext uri="{FF2B5EF4-FFF2-40B4-BE49-F238E27FC236}">
                <a16:creationId xmlns:a16="http://schemas.microsoft.com/office/drawing/2014/main" id="{3560F281-4FF6-4617-A809-AC9C15ECF18A}"/>
              </a:ext>
            </a:extLst>
          </p:cNvPr>
          <p:cNvSpPr>
            <a:spLocks noGrp="1"/>
          </p:cNvSpPr>
          <p:nvPr>
            <p:ph type="title"/>
          </p:nvPr>
        </p:nvSpPr>
        <p:spPr>
          <a:xfrm>
            <a:off x="540000" y="540000"/>
            <a:ext cx="15360000" cy="576000"/>
          </a:xfrm>
        </p:spPr>
        <p:txBody>
          <a:bodyPr rtlCol="0">
            <a:normAutofit/>
          </a:bodyPr>
          <a:lstStyle/>
          <a:p>
            <a:r>
              <a:rPr lang="it-IT" sz="3200" u="sng" dirty="0">
                <a:solidFill>
                  <a:schemeClr val="bg1"/>
                </a:solidFill>
                <a:latin typeface="+mn-lt"/>
                <a:cs typeface="Arial" panose="020B0604020202020204" pitchFamily="34" charset="0"/>
              </a:rPr>
              <a:t>PROSUMER – MARKET SEGMENTATION</a:t>
            </a:r>
          </a:p>
        </p:txBody>
      </p:sp>
      <p:sp>
        <p:nvSpPr>
          <p:cNvPr id="21" name="Rettangolo con angoli arrotondati 7">
            <a:extLst>
              <a:ext uri="{FF2B5EF4-FFF2-40B4-BE49-F238E27FC236}">
                <a16:creationId xmlns:a16="http://schemas.microsoft.com/office/drawing/2014/main" id="{F213A100-8FDD-E104-C525-4BF364A2695B}"/>
              </a:ext>
            </a:extLst>
          </p:cNvPr>
          <p:cNvSpPr/>
          <p:nvPr/>
        </p:nvSpPr>
        <p:spPr>
          <a:xfrm>
            <a:off x="3841116" y="3599999"/>
            <a:ext cx="2304000" cy="39600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pic>
        <p:nvPicPr>
          <p:cNvPr id="33" name="Picture 12" descr="Home cinema | Icona Gratis">
            <a:extLst>
              <a:ext uri="{FF2B5EF4-FFF2-40B4-BE49-F238E27FC236}">
                <a16:creationId xmlns:a16="http://schemas.microsoft.com/office/drawing/2014/main" id="{3C33535A-9131-FAC8-C791-992B22F576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821"/>
          <a:stretch/>
        </p:blipFill>
        <p:spPr bwMode="auto">
          <a:xfrm>
            <a:off x="10881078" y="2187952"/>
            <a:ext cx="1477639" cy="1287987"/>
          </a:xfrm>
          <a:prstGeom prst="rect">
            <a:avLst/>
          </a:prstGeom>
          <a:noFill/>
          <a:extLst>
            <a:ext uri="{909E8E84-426E-40DD-AFC4-6F175D3DCCD1}">
              <a14:hiddenFill xmlns:a14="http://schemas.microsoft.com/office/drawing/2010/main">
                <a:solidFill>
                  <a:srgbClr val="FFFFFF"/>
                </a:solidFill>
              </a14:hiddenFill>
            </a:ext>
          </a:extLst>
        </p:spPr>
      </p:pic>
      <p:sp>
        <p:nvSpPr>
          <p:cNvPr id="35" name="Rettangolo con angoli arrotondati 25">
            <a:extLst>
              <a:ext uri="{FF2B5EF4-FFF2-40B4-BE49-F238E27FC236}">
                <a16:creationId xmlns:a16="http://schemas.microsoft.com/office/drawing/2014/main" id="{8F33ED49-7035-D32E-8DB2-9B0D2AA2531D}"/>
              </a:ext>
            </a:extLst>
          </p:cNvPr>
          <p:cNvSpPr/>
          <p:nvPr/>
        </p:nvSpPr>
        <p:spPr>
          <a:xfrm>
            <a:off x="10522108" y="3599999"/>
            <a:ext cx="2304000" cy="39600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36" name="CasellaDiTesto 35">
            <a:extLst>
              <a:ext uri="{FF2B5EF4-FFF2-40B4-BE49-F238E27FC236}">
                <a16:creationId xmlns:a16="http://schemas.microsoft.com/office/drawing/2014/main" id="{A2EFFAF0-409A-CA46-C9E5-BFC939497ACF}"/>
              </a:ext>
            </a:extLst>
          </p:cNvPr>
          <p:cNvSpPr txBox="1"/>
          <p:nvPr/>
        </p:nvSpPr>
        <p:spPr>
          <a:xfrm>
            <a:off x="4043100" y="3737976"/>
            <a:ext cx="1900031" cy="437684"/>
          </a:xfrm>
          <a:prstGeom prst="rect">
            <a:avLst/>
          </a:prstGeom>
          <a:noFill/>
        </p:spPr>
        <p:txBody>
          <a:bodyPr wrap="square" lIns="130048" tIns="65024" rIns="130048" bIns="65024" anchor="t">
            <a:spAutoFit/>
          </a:bodyPr>
          <a:lstStyle/>
          <a:p>
            <a:pPr algn="ctr"/>
            <a:r>
              <a:rPr lang="it-IT" sz="2000" b="1" kern="0" dirty="0">
                <a:solidFill>
                  <a:prstClr val="white"/>
                </a:solidFill>
                <a:latin typeface="+mn-lt"/>
              </a:rPr>
              <a:t>Hi-Fi</a:t>
            </a:r>
            <a:endParaRPr lang="it-IT" sz="2000" dirty="0">
              <a:solidFill>
                <a:prstClr val="white"/>
              </a:solidFill>
              <a:latin typeface="+mn-lt"/>
            </a:endParaRPr>
          </a:p>
        </p:txBody>
      </p:sp>
      <p:sp>
        <p:nvSpPr>
          <p:cNvPr id="37" name="CasellaDiTesto 36">
            <a:extLst>
              <a:ext uri="{FF2B5EF4-FFF2-40B4-BE49-F238E27FC236}">
                <a16:creationId xmlns:a16="http://schemas.microsoft.com/office/drawing/2014/main" id="{36EC1DD4-E8E5-909C-0AE6-B2C45E7C89C6}"/>
              </a:ext>
            </a:extLst>
          </p:cNvPr>
          <p:cNvSpPr txBox="1"/>
          <p:nvPr/>
        </p:nvSpPr>
        <p:spPr>
          <a:xfrm>
            <a:off x="10724092" y="3742330"/>
            <a:ext cx="1900031" cy="437684"/>
          </a:xfrm>
          <a:prstGeom prst="rect">
            <a:avLst/>
          </a:prstGeom>
          <a:noFill/>
        </p:spPr>
        <p:txBody>
          <a:bodyPr wrap="square" lIns="130048" tIns="65024" rIns="130048" bIns="65024" anchor="t">
            <a:spAutoFit/>
          </a:bodyPr>
          <a:lstStyle/>
          <a:p>
            <a:pPr algn="ctr"/>
            <a:r>
              <a:rPr lang="it-IT" sz="2000" b="1" kern="0" dirty="0">
                <a:solidFill>
                  <a:prstClr val="white"/>
                </a:solidFill>
                <a:latin typeface="+mn-lt"/>
              </a:rPr>
              <a:t>Home </a:t>
            </a:r>
            <a:r>
              <a:rPr lang="it-IT" sz="2000" b="1" kern="0" dirty="0" err="1">
                <a:solidFill>
                  <a:prstClr val="white"/>
                </a:solidFill>
                <a:latin typeface="+mn-lt"/>
              </a:rPr>
              <a:t>Theatre</a:t>
            </a:r>
            <a:endParaRPr lang="it-IT" sz="2000" dirty="0">
              <a:solidFill>
                <a:prstClr val="white"/>
              </a:solidFill>
              <a:latin typeface="+mn-lt"/>
            </a:endParaRPr>
          </a:p>
        </p:txBody>
      </p:sp>
      <p:sp>
        <p:nvSpPr>
          <p:cNvPr id="13" name="Rettangolo con angoli arrotondati 7">
            <a:extLst>
              <a:ext uri="{FF2B5EF4-FFF2-40B4-BE49-F238E27FC236}">
                <a16:creationId xmlns:a16="http://schemas.microsoft.com/office/drawing/2014/main" id="{951D6C2F-C9E1-9DD3-C60D-6B0E371800C9}"/>
              </a:ext>
            </a:extLst>
          </p:cNvPr>
          <p:cNvSpPr/>
          <p:nvPr/>
        </p:nvSpPr>
        <p:spPr>
          <a:xfrm>
            <a:off x="216860"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AUTOMOTIVE</a:t>
            </a:r>
            <a:endParaRPr lang="it-IT" sz="700" b="1" dirty="0">
              <a:solidFill>
                <a:schemeClr val="tx1"/>
              </a:solidFill>
            </a:endParaRPr>
          </a:p>
        </p:txBody>
      </p:sp>
      <p:sp>
        <p:nvSpPr>
          <p:cNvPr id="16" name="Rettangolo con angoli arrotondati 7">
            <a:extLst>
              <a:ext uri="{FF2B5EF4-FFF2-40B4-BE49-F238E27FC236}">
                <a16:creationId xmlns:a16="http://schemas.microsoft.com/office/drawing/2014/main" id="{951D6C2F-C9E1-9DD3-C60D-6B0E371800C9}"/>
              </a:ext>
            </a:extLst>
          </p:cNvPr>
          <p:cNvSpPr/>
          <p:nvPr/>
        </p:nvSpPr>
        <p:spPr>
          <a:xfrm>
            <a:off x="1025154"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PRO AUDIO</a:t>
            </a:r>
            <a:endParaRPr lang="it-IT" sz="700" b="1" dirty="0">
              <a:solidFill>
                <a:schemeClr val="tx1"/>
              </a:solidFill>
            </a:endParaRPr>
          </a:p>
        </p:txBody>
      </p:sp>
      <p:sp>
        <p:nvSpPr>
          <p:cNvPr id="17" name="Rettangolo con angoli arrotondati 7">
            <a:extLst>
              <a:ext uri="{FF2B5EF4-FFF2-40B4-BE49-F238E27FC236}">
                <a16:creationId xmlns:a16="http://schemas.microsoft.com/office/drawing/2014/main" id="{951D6C2F-C9E1-9DD3-C60D-6B0E371800C9}"/>
              </a:ext>
            </a:extLst>
          </p:cNvPr>
          <p:cNvSpPr/>
          <p:nvPr/>
        </p:nvSpPr>
        <p:spPr>
          <a:xfrm>
            <a:off x="1836616" y="1863600"/>
            <a:ext cx="720000" cy="270000"/>
          </a:xfrm>
          <a:prstGeom prst="roundRect">
            <a:avLst/>
          </a:prstGeom>
          <a:solidFill>
            <a:srgbClr val="C00000"/>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bg1"/>
                </a:solidFill>
              </a:rPr>
              <a:t>PROSUMER ELECTRONICS</a:t>
            </a:r>
            <a:endParaRPr lang="it-IT" sz="700" b="1" dirty="0">
              <a:solidFill>
                <a:schemeClr val="bg1"/>
              </a:solidFill>
            </a:endParaRPr>
          </a:p>
        </p:txBody>
      </p:sp>
      <p:sp>
        <p:nvSpPr>
          <p:cNvPr id="18" name="Rettangolo con angoli arrotondati 7">
            <a:extLst>
              <a:ext uri="{FF2B5EF4-FFF2-40B4-BE49-F238E27FC236}">
                <a16:creationId xmlns:a16="http://schemas.microsoft.com/office/drawing/2014/main" id="{951D6C2F-C9E1-9DD3-C60D-6B0E371800C9}"/>
              </a:ext>
            </a:extLst>
          </p:cNvPr>
          <p:cNvSpPr/>
          <p:nvPr/>
        </p:nvSpPr>
        <p:spPr>
          <a:xfrm>
            <a:off x="2648078"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COMMERCIAL AUDIO</a:t>
            </a:r>
            <a:endParaRPr lang="it-IT" sz="700" b="1" dirty="0">
              <a:solidFill>
                <a:schemeClr val="tx1"/>
              </a:solidFill>
            </a:endParaRPr>
          </a:p>
        </p:txBody>
      </p:sp>
      <p:cxnSp>
        <p:nvCxnSpPr>
          <p:cNvPr id="19" name="Connettore diritto 18"/>
          <p:cNvCxnSpPr>
            <a:stCxn id="13" idx="0"/>
          </p:cNvCxnSpPr>
          <p:nvPr/>
        </p:nvCxnSpPr>
        <p:spPr>
          <a:xfrm flipH="1" flipV="1">
            <a:off x="576263" y="1669073"/>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ttore diritto 21"/>
          <p:cNvCxnSpPr/>
          <p:nvPr/>
        </p:nvCxnSpPr>
        <p:spPr>
          <a:xfrm flipH="1" flipV="1">
            <a:off x="1385154" y="1669072"/>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ttore diritto 22"/>
          <p:cNvCxnSpPr/>
          <p:nvPr/>
        </p:nvCxnSpPr>
        <p:spPr>
          <a:xfrm flipH="1" flipV="1">
            <a:off x="2206372" y="1669071"/>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ttore diritto 23"/>
          <p:cNvCxnSpPr/>
          <p:nvPr/>
        </p:nvCxnSpPr>
        <p:spPr>
          <a:xfrm flipH="1" flipV="1">
            <a:off x="3007481" y="1669070"/>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ttore diritto 24"/>
          <p:cNvCxnSpPr/>
          <p:nvPr/>
        </p:nvCxnSpPr>
        <p:spPr>
          <a:xfrm flipH="1" flipV="1">
            <a:off x="1" y="1667268"/>
            <a:ext cx="3007480" cy="1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magine 2">
            <a:extLst>
              <a:ext uri="{FF2B5EF4-FFF2-40B4-BE49-F238E27FC236}">
                <a16:creationId xmlns:a16="http://schemas.microsoft.com/office/drawing/2014/main" id="{417B8655-7BBA-08DA-4E8B-B61B5BE0A587}"/>
              </a:ext>
            </a:extLst>
          </p:cNvPr>
          <p:cNvPicPr>
            <a:picLocks/>
          </p:cNvPicPr>
          <p:nvPr/>
        </p:nvPicPr>
        <p:blipFill>
          <a:blip r:embed="rId5"/>
          <a:stretch>
            <a:fillRect/>
          </a:stretch>
        </p:blipFill>
        <p:spPr>
          <a:xfrm>
            <a:off x="13111200" y="180000"/>
            <a:ext cx="3816000" cy="1368000"/>
          </a:xfrm>
          <a:prstGeom prst="rect">
            <a:avLst/>
          </a:prstGeom>
        </p:spPr>
      </p:pic>
      <p:sp>
        <p:nvSpPr>
          <p:cNvPr id="4" name="Segnaposto numero diapositiva 5">
            <a:extLst>
              <a:ext uri="{FF2B5EF4-FFF2-40B4-BE49-F238E27FC236}">
                <a16:creationId xmlns:a16="http://schemas.microsoft.com/office/drawing/2014/main" id="{02D041B9-47EC-6C96-840F-5A87CD00EB66}"/>
              </a:ext>
            </a:extLst>
          </p:cNvPr>
          <p:cNvSpPr txBox="1">
            <a:spLocks/>
          </p:cNvSpPr>
          <p:nvPr/>
        </p:nvSpPr>
        <p:spPr>
          <a:xfrm>
            <a:off x="15840000" y="9000000"/>
            <a:ext cx="614400" cy="432000"/>
          </a:xfrm>
          <a:prstGeom prst="rect">
            <a:avLst/>
          </a:prstGeom>
          <a:ln>
            <a:solidFill>
              <a:schemeClr val="tx1"/>
            </a:solidFill>
          </a:ln>
        </p:spPr>
        <p:txBody>
          <a:bodyPr wrap="square" lIns="0" tIns="0" rIns="0" bIns="0" rtlCol="0" anchor="ctr" anchorCtr="0">
            <a:noAutofit/>
          </a:bodyPr>
          <a:lstStyle>
            <a:defPPr>
              <a:defRPr kern="0"/>
            </a:defPPr>
            <a:lvl1pPr>
              <a:defRPr sz="3000" b="0" i="0">
                <a:solidFill>
                  <a:srgbClr val="ED1C24"/>
                </a:solidFill>
                <a:latin typeface="Gramma-Book"/>
                <a:cs typeface="Gramma-Book"/>
              </a:defRPr>
            </a:lvl1pPr>
          </a:lstStyle>
          <a:p>
            <a:pPr algn="ctr" rtl="0"/>
            <a:r>
              <a:rPr lang="it-IT" sz="1991" dirty="0">
                <a:solidFill>
                  <a:schemeClr val="tx1"/>
                </a:solidFill>
              </a:rPr>
              <a:t>14</a:t>
            </a:r>
          </a:p>
        </p:txBody>
      </p:sp>
    </p:spTree>
    <p:extLst>
      <p:ext uri="{BB962C8B-B14F-4D97-AF65-F5344CB8AC3E}">
        <p14:creationId xmlns:p14="http://schemas.microsoft.com/office/powerpoint/2010/main" val="2071186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ggetto 24">
            <a:extLst>
              <a:ext uri="{FF2B5EF4-FFF2-40B4-BE49-F238E27FC236}">
                <a16:creationId xmlns:a16="http://schemas.microsoft.com/office/drawing/2014/main" id="{697F94D6-280D-8682-285D-1427DCE3AFF4}"/>
              </a:ext>
            </a:extLst>
          </p:cNvPr>
          <p:cNvGraphicFramePr>
            <a:graphicFrameLocks noChangeAspect="1"/>
          </p:cNvGraphicFramePr>
          <p:nvPr>
            <p:extLst>
              <p:ext uri="{D42A27DB-BD31-4B8C-83A1-F6EECF244321}">
                <p14:modId xmlns:p14="http://schemas.microsoft.com/office/powerpoint/2010/main" val="3572528478"/>
              </p:ext>
            </p:extLst>
          </p:nvPr>
        </p:nvGraphicFramePr>
        <p:xfrm>
          <a:off x="9142152" y="7812000"/>
          <a:ext cx="7536488" cy="1656000"/>
        </p:xfrm>
        <a:graphic>
          <a:graphicData uri="http://schemas.openxmlformats.org/presentationml/2006/ole">
            <mc:AlternateContent xmlns:mc="http://schemas.openxmlformats.org/markup-compatibility/2006">
              <mc:Choice xmlns:v="urn:schemas-microsoft-com:vml" Requires="v">
                <p:oleObj name="Worksheet" r:id="rId3" imgW="8496459" imgH="1866951" progId="Excel.Sheet.12">
                  <p:embed/>
                </p:oleObj>
              </mc:Choice>
              <mc:Fallback>
                <p:oleObj name="Worksheet" r:id="rId3" imgW="8496459" imgH="1866951" progId="Excel.Sheet.12">
                  <p:embed/>
                  <p:pic>
                    <p:nvPicPr>
                      <p:cNvPr id="0" name=""/>
                      <p:cNvPicPr/>
                      <p:nvPr/>
                    </p:nvPicPr>
                    <p:blipFill>
                      <a:blip r:embed="rId4"/>
                      <a:stretch>
                        <a:fillRect/>
                      </a:stretch>
                    </p:blipFill>
                    <p:spPr>
                      <a:xfrm>
                        <a:off x="9142152" y="7812000"/>
                        <a:ext cx="7536488" cy="1656000"/>
                      </a:xfrm>
                      <a:prstGeom prst="rect">
                        <a:avLst/>
                      </a:prstGeom>
                    </p:spPr>
                  </p:pic>
                </p:oleObj>
              </mc:Fallback>
            </mc:AlternateContent>
          </a:graphicData>
        </a:graphic>
      </p:graphicFrame>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15" name="Rettangolo 14"/>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itolo 1">
            <a:extLst>
              <a:ext uri="{FF2B5EF4-FFF2-40B4-BE49-F238E27FC236}">
                <a16:creationId xmlns:a16="http://schemas.microsoft.com/office/drawing/2014/main" id="{3560F281-4FF6-4617-A809-AC9C15ECF18A}"/>
              </a:ext>
            </a:extLst>
          </p:cNvPr>
          <p:cNvSpPr txBox="1">
            <a:spLocks/>
          </p:cNvSpPr>
          <p:nvPr/>
        </p:nvSpPr>
        <p:spPr>
          <a:xfrm>
            <a:off x="540000" y="540000"/>
            <a:ext cx="15360000" cy="576000"/>
          </a:xfrm>
          <a:prstGeom prst="rect">
            <a:avLst/>
          </a:prstGeom>
        </p:spPr>
        <p:txBody>
          <a:bodyPr wrap="square" lIns="0" tIns="0" rIns="0" bIns="0" rtlCol="0">
            <a:normAutofit/>
          </a:bodyPr>
          <a:lstStyle>
            <a:lvl1pPr>
              <a:defRPr sz="10600" b="0" i="0">
                <a:solidFill>
                  <a:schemeClr val="tx1">
                    <a:lumMod val="75000"/>
                    <a:lumOff val="25000"/>
                  </a:schemeClr>
                </a:solidFill>
                <a:latin typeface="Gramma-Book"/>
                <a:ea typeface="+mj-ea"/>
                <a:cs typeface="Gramma-Book"/>
              </a:defRPr>
            </a:lvl1pPr>
          </a:lstStyle>
          <a:p>
            <a:r>
              <a:rPr lang="it-IT" sz="3200" u="sng" dirty="0">
                <a:solidFill>
                  <a:schemeClr val="bg1"/>
                </a:solidFill>
                <a:latin typeface="+mn-lt"/>
                <a:cs typeface="Arial" panose="020B0604020202020204" pitchFamily="34" charset="0"/>
              </a:rPr>
              <a:t>PROSUMER ELECTRONICS – HI-FI AND HOME CINEMA</a:t>
            </a:r>
          </a:p>
        </p:txBody>
      </p:sp>
      <p:sp>
        <p:nvSpPr>
          <p:cNvPr id="19" name="Rettangolo con angoli arrotondati 7">
            <a:extLst>
              <a:ext uri="{FF2B5EF4-FFF2-40B4-BE49-F238E27FC236}">
                <a16:creationId xmlns:a16="http://schemas.microsoft.com/office/drawing/2014/main" id="{951D6C2F-C9E1-9DD3-C60D-6B0E371800C9}"/>
              </a:ext>
            </a:extLst>
          </p:cNvPr>
          <p:cNvSpPr/>
          <p:nvPr/>
        </p:nvSpPr>
        <p:spPr>
          <a:xfrm>
            <a:off x="216860"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AUTOMOTIVE</a:t>
            </a:r>
            <a:endParaRPr lang="it-IT" sz="700" b="1" dirty="0">
              <a:solidFill>
                <a:schemeClr val="tx1"/>
              </a:solidFill>
            </a:endParaRPr>
          </a:p>
        </p:txBody>
      </p:sp>
      <p:sp>
        <p:nvSpPr>
          <p:cNvPr id="20" name="Rettangolo con angoli arrotondati 7">
            <a:extLst>
              <a:ext uri="{FF2B5EF4-FFF2-40B4-BE49-F238E27FC236}">
                <a16:creationId xmlns:a16="http://schemas.microsoft.com/office/drawing/2014/main" id="{951D6C2F-C9E1-9DD3-C60D-6B0E371800C9}"/>
              </a:ext>
            </a:extLst>
          </p:cNvPr>
          <p:cNvSpPr/>
          <p:nvPr/>
        </p:nvSpPr>
        <p:spPr>
          <a:xfrm>
            <a:off x="1025154"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PRO AUDIO</a:t>
            </a:r>
            <a:endParaRPr lang="it-IT" sz="700" b="1" dirty="0">
              <a:solidFill>
                <a:schemeClr val="tx1"/>
              </a:solidFill>
            </a:endParaRPr>
          </a:p>
        </p:txBody>
      </p:sp>
      <p:sp>
        <p:nvSpPr>
          <p:cNvPr id="21" name="Rettangolo con angoli arrotondati 7">
            <a:extLst>
              <a:ext uri="{FF2B5EF4-FFF2-40B4-BE49-F238E27FC236}">
                <a16:creationId xmlns:a16="http://schemas.microsoft.com/office/drawing/2014/main" id="{951D6C2F-C9E1-9DD3-C60D-6B0E371800C9}"/>
              </a:ext>
            </a:extLst>
          </p:cNvPr>
          <p:cNvSpPr/>
          <p:nvPr/>
        </p:nvSpPr>
        <p:spPr>
          <a:xfrm>
            <a:off x="1836616" y="1863600"/>
            <a:ext cx="720000" cy="270000"/>
          </a:xfrm>
          <a:prstGeom prst="roundRect">
            <a:avLst/>
          </a:prstGeom>
          <a:solidFill>
            <a:srgbClr val="C00000"/>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bg1"/>
                </a:solidFill>
              </a:rPr>
              <a:t>PROSUMER ELECTRONICS</a:t>
            </a:r>
            <a:endParaRPr lang="it-IT" sz="700" b="1" dirty="0">
              <a:solidFill>
                <a:schemeClr val="bg1"/>
              </a:solidFill>
            </a:endParaRPr>
          </a:p>
        </p:txBody>
      </p:sp>
      <p:sp>
        <p:nvSpPr>
          <p:cNvPr id="33" name="Rettangolo con angoli arrotondati 7">
            <a:extLst>
              <a:ext uri="{FF2B5EF4-FFF2-40B4-BE49-F238E27FC236}">
                <a16:creationId xmlns:a16="http://schemas.microsoft.com/office/drawing/2014/main" id="{951D6C2F-C9E1-9DD3-C60D-6B0E371800C9}"/>
              </a:ext>
            </a:extLst>
          </p:cNvPr>
          <p:cNvSpPr/>
          <p:nvPr/>
        </p:nvSpPr>
        <p:spPr>
          <a:xfrm>
            <a:off x="2648078"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COMMERCIAL AUDIO</a:t>
            </a:r>
            <a:endParaRPr lang="it-IT" sz="700" b="1" dirty="0">
              <a:solidFill>
                <a:schemeClr val="tx1"/>
              </a:solidFill>
            </a:endParaRPr>
          </a:p>
        </p:txBody>
      </p:sp>
      <p:cxnSp>
        <p:nvCxnSpPr>
          <p:cNvPr id="34" name="Connettore diritto 33"/>
          <p:cNvCxnSpPr>
            <a:stCxn id="19" idx="0"/>
          </p:cNvCxnSpPr>
          <p:nvPr/>
        </p:nvCxnSpPr>
        <p:spPr>
          <a:xfrm flipH="1" flipV="1">
            <a:off x="576263" y="1669073"/>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ttore diritto 34"/>
          <p:cNvCxnSpPr/>
          <p:nvPr/>
        </p:nvCxnSpPr>
        <p:spPr>
          <a:xfrm flipH="1" flipV="1">
            <a:off x="1385154" y="1669072"/>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ttore diritto 35"/>
          <p:cNvCxnSpPr/>
          <p:nvPr/>
        </p:nvCxnSpPr>
        <p:spPr>
          <a:xfrm flipH="1" flipV="1">
            <a:off x="2206372" y="1669071"/>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ttore diritto 36"/>
          <p:cNvCxnSpPr/>
          <p:nvPr/>
        </p:nvCxnSpPr>
        <p:spPr>
          <a:xfrm flipH="1" flipV="1">
            <a:off x="3007481" y="1669070"/>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ttore diritto 37"/>
          <p:cNvCxnSpPr/>
          <p:nvPr/>
        </p:nvCxnSpPr>
        <p:spPr>
          <a:xfrm flipH="1" flipV="1">
            <a:off x="1" y="1667268"/>
            <a:ext cx="3007480" cy="1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egnaposto testo 2">
            <a:extLst>
              <a:ext uri="{FF2B5EF4-FFF2-40B4-BE49-F238E27FC236}">
                <a16:creationId xmlns:a16="http://schemas.microsoft.com/office/drawing/2014/main" id="{611DC577-0A95-47D0-95D9-5F8DA763D46B}"/>
              </a:ext>
            </a:extLst>
          </p:cNvPr>
          <p:cNvSpPr txBox="1">
            <a:spLocks/>
          </p:cNvSpPr>
          <p:nvPr/>
        </p:nvSpPr>
        <p:spPr>
          <a:xfrm>
            <a:off x="772233" y="2188663"/>
            <a:ext cx="15360000" cy="7168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sz="2560" b="1"/>
          </a:p>
          <a:p>
            <a:pPr lvl="1" algn="just">
              <a:lnSpc>
                <a:spcPct val="100000"/>
              </a:lnSpc>
            </a:pPr>
            <a:endParaRPr lang="it-IT" sz="1991"/>
          </a:p>
          <a:p>
            <a:pPr lvl="4"/>
            <a:endParaRPr lang="it-IT" sz="1422" b="1"/>
          </a:p>
          <a:p>
            <a:endParaRPr lang="it-IT" sz="1991" b="1"/>
          </a:p>
        </p:txBody>
      </p:sp>
      <p:sp>
        <p:nvSpPr>
          <p:cNvPr id="29" name="Segnaposto testo 2">
            <a:extLst>
              <a:ext uri="{FF2B5EF4-FFF2-40B4-BE49-F238E27FC236}">
                <a16:creationId xmlns:a16="http://schemas.microsoft.com/office/drawing/2014/main" id="{611DC577-0A95-47D0-95D9-5F8DA763D46B}"/>
              </a:ext>
            </a:extLst>
          </p:cNvPr>
          <p:cNvSpPr txBox="1">
            <a:spLocks/>
          </p:cNvSpPr>
          <p:nvPr/>
        </p:nvSpPr>
        <p:spPr>
          <a:xfrm>
            <a:off x="772233" y="2204600"/>
            <a:ext cx="15360000" cy="7168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sz="2560" b="1"/>
          </a:p>
          <a:p>
            <a:pPr lvl="1" algn="just">
              <a:lnSpc>
                <a:spcPct val="100000"/>
              </a:lnSpc>
            </a:pPr>
            <a:endParaRPr lang="it-IT" sz="1991"/>
          </a:p>
          <a:p>
            <a:pPr lvl="4"/>
            <a:endParaRPr lang="it-IT" sz="1422" b="1"/>
          </a:p>
          <a:p>
            <a:endParaRPr lang="it-IT" sz="1991" b="1"/>
          </a:p>
        </p:txBody>
      </p:sp>
      <p:sp>
        <p:nvSpPr>
          <p:cNvPr id="26" name="Segnaposto testo 2">
            <a:extLst>
              <a:ext uri="{FF2B5EF4-FFF2-40B4-BE49-F238E27FC236}">
                <a16:creationId xmlns:a16="http://schemas.microsoft.com/office/drawing/2014/main" id="{611DC577-0A95-47D0-95D9-5F8DA763D46B}"/>
              </a:ext>
            </a:extLst>
          </p:cNvPr>
          <p:cNvSpPr txBox="1">
            <a:spLocks/>
          </p:cNvSpPr>
          <p:nvPr/>
        </p:nvSpPr>
        <p:spPr>
          <a:xfrm>
            <a:off x="772233" y="2209800"/>
            <a:ext cx="15360000" cy="7168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sz="2560" b="1"/>
          </a:p>
          <a:p>
            <a:pPr lvl="1" algn="just">
              <a:lnSpc>
                <a:spcPct val="100000"/>
              </a:lnSpc>
            </a:pPr>
            <a:endParaRPr lang="it-IT" sz="1991"/>
          </a:p>
          <a:p>
            <a:pPr lvl="4"/>
            <a:endParaRPr lang="it-IT" sz="1422" b="1"/>
          </a:p>
          <a:p>
            <a:endParaRPr lang="it-IT" sz="1991" b="1"/>
          </a:p>
        </p:txBody>
      </p:sp>
      <p:sp>
        <p:nvSpPr>
          <p:cNvPr id="30" name="Segnaposto testo 2">
            <a:extLst>
              <a:ext uri="{FF2B5EF4-FFF2-40B4-BE49-F238E27FC236}">
                <a16:creationId xmlns:a16="http://schemas.microsoft.com/office/drawing/2014/main" id="{611DC577-0A95-47D0-95D9-5F8DA763D46B}"/>
              </a:ext>
            </a:extLst>
          </p:cNvPr>
          <p:cNvSpPr txBox="1">
            <a:spLocks/>
          </p:cNvSpPr>
          <p:nvPr/>
        </p:nvSpPr>
        <p:spPr>
          <a:xfrm>
            <a:off x="772233" y="2253707"/>
            <a:ext cx="15360000" cy="7168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sz="2560" b="1"/>
          </a:p>
          <a:p>
            <a:pPr lvl="1" algn="just">
              <a:lnSpc>
                <a:spcPct val="100000"/>
              </a:lnSpc>
            </a:pPr>
            <a:endParaRPr lang="it-IT" sz="1991"/>
          </a:p>
          <a:p>
            <a:pPr lvl="4"/>
            <a:endParaRPr lang="it-IT" sz="1422" b="1"/>
          </a:p>
          <a:p>
            <a:endParaRPr lang="it-IT" sz="1991" b="1"/>
          </a:p>
        </p:txBody>
      </p:sp>
      <p:sp>
        <p:nvSpPr>
          <p:cNvPr id="5" name="CasellaDiTesto 5">
            <a:extLst>
              <a:ext uri="{FF2B5EF4-FFF2-40B4-BE49-F238E27FC236}">
                <a16:creationId xmlns:a16="http://schemas.microsoft.com/office/drawing/2014/main" id="{3A3269EB-50D4-6FB8-6049-5FE44F575B3D}"/>
              </a:ext>
            </a:extLst>
          </p:cNvPr>
          <p:cNvSpPr txBox="1"/>
          <p:nvPr/>
        </p:nvSpPr>
        <p:spPr>
          <a:xfrm>
            <a:off x="14362757" y="4782145"/>
            <a:ext cx="2089033" cy="307777"/>
          </a:xfrm>
          <a:prstGeom prst="rect">
            <a:avLst/>
          </a:prstGeom>
          <a:noFill/>
          <a:ln w="3175">
            <a:solidFill>
              <a:schemeClr val="tx1"/>
            </a:solid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it-IT" sz="1400" dirty="0" err="1"/>
              <a:t>Barriers</a:t>
            </a:r>
            <a:r>
              <a:rPr lang="it-IT" sz="1400" dirty="0"/>
              <a:t> to entry: Medium</a:t>
            </a:r>
            <a:endParaRPr lang="en-GB" sz="1400" dirty="0"/>
          </a:p>
        </p:txBody>
      </p:sp>
      <p:sp>
        <p:nvSpPr>
          <p:cNvPr id="7" name="Rettangolo 6">
            <a:extLst>
              <a:ext uri="{FF2B5EF4-FFF2-40B4-BE49-F238E27FC236}">
                <a16:creationId xmlns:a16="http://schemas.microsoft.com/office/drawing/2014/main" id="{A2149DD6-D112-C617-F7D4-188C613A5D2A}"/>
              </a:ext>
            </a:extLst>
          </p:cNvPr>
          <p:cNvSpPr/>
          <p:nvPr/>
        </p:nvSpPr>
        <p:spPr>
          <a:xfrm>
            <a:off x="15012000" y="6388472"/>
            <a:ext cx="1413566" cy="92628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bg1"/>
                </a:solidFill>
              </a:rPr>
              <a:t>€ 650M</a:t>
            </a:r>
          </a:p>
          <a:p>
            <a:pPr algn="ctr"/>
            <a:r>
              <a:rPr lang="it-IT" sz="1600" dirty="0">
                <a:solidFill>
                  <a:schemeClr val="bg1"/>
                </a:solidFill>
              </a:rPr>
              <a:t>market </a:t>
            </a:r>
            <a:r>
              <a:rPr lang="it-IT" sz="1600" dirty="0" err="1">
                <a:solidFill>
                  <a:schemeClr val="bg1"/>
                </a:solidFill>
              </a:rPr>
              <a:t>value</a:t>
            </a:r>
            <a:endParaRPr lang="it-IT" sz="1600" dirty="0">
              <a:solidFill>
                <a:schemeClr val="bg1"/>
              </a:solidFill>
            </a:endParaRPr>
          </a:p>
        </p:txBody>
      </p:sp>
      <p:pic>
        <p:nvPicPr>
          <p:cNvPr id="9" name="Immagine 8">
            <a:extLst>
              <a:ext uri="{FF2B5EF4-FFF2-40B4-BE49-F238E27FC236}">
                <a16:creationId xmlns:a16="http://schemas.microsoft.com/office/drawing/2014/main" id="{D7574E3A-3E3C-1DCB-5186-426E727745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324" t="19722" r="20431" b="33611"/>
          <a:stretch/>
        </p:blipFill>
        <p:spPr>
          <a:xfrm>
            <a:off x="596900" y="3505200"/>
            <a:ext cx="1440000"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magine 11">
            <a:extLst>
              <a:ext uri="{FF2B5EF4-FFF2-40B4-BE49-F238E27FC236}">
                <a16:creationId xmlns:a16="http://schemas.microsoft.com/office/drawing/2014/main" id="{BA13D411-8920-579E-E48E-F6A7E8B2742E}"/>
              </a:ext>
            </a:extLst>
          </p:cNvPr>
          <p:cNvPicPr>
            <a:picLocks noChangeAspect="1"/>
          </p:cNvPicPr>
          <p:nvPr/>
        </p:nvPicPr>
        <p:blipFill rotWithShape="1">
          <a:blip r:embed="rId6"/>
          <a:srcRect r="12460"/>
          <a:stretch/>
        </p:blipFill>
        <p:spPr>
          <a:xfrm>
            <a:off x="2276900" y="2438400"/>
            <a:ext cx="5940000" cy="3581400"/>
          </a:xfrm>
          <a:prstGeom prst="rect">
            <a:avLst/>
          </a:prstGeom>
        </p:spPr>
      </p:pic>
      <p:cxnSp>
        <p:nvCxnSpPr>
          <p:cNvPr id="14" name="Connettore diritto 13">
            <a:extLst>
              <a:ext uri="{FF2B5EF4-FFF2-40B4-BE49-F238E27FC236}">
                <a16:creationId xmlns:a16="http://schemas.microsoft.com/office/drawing/2014/main" id="{1EF89A40-7A99-3934-8DA7-E153D752319F}"/>
              </a:ext>
            </a:extLst>
          </p:cNvPr>
          <p:cNvCxnSpPr>
            <a:cxnSpLocks/>
          </p:cNvCxnSpPr>
          <p:nvPr/>
        </p:nvCxnSpPr>
        <p:spPr>
          <a:xfrm flipV="1">
            <a:off x="14922500" y="4347632"/>
            <a:ext cx="295528" cy="432689"/>
          </a:xfrm>
          <a:prstGeom prst="line">
            <a:avLst/>
          </a:prstGeom>
        </p:spPr>
        <p:style>
          <a:lnRef idx="1">
            <a:schemeClr val="dk1"/>
          </a:lnRef>
          <a:fillRef idx="0">
            <a:schemeClr val="dk1"/>
          </a:fillRef>
          <a:effectRef idx="0">
            <a:schemeClr val="dk1"/>
          </a:effectRef>
          <a:fontRef idx="minor">
            <a:schemeClr val="tx1"/>
          </a:fontRef>
        </p:style>
      </p:cxnSp>
      <p:sp>
        <p:nvSpPr>
          <p:cNvPr id="17" name="CasellaDiTesto 16">
            <a:extLst>
              <a:ext uri="{FF2B5EF4-FFF2-40B4-BE49-F238E27FC236}">
                <a16:creationId xmlns:a16="http://schemas.microsoft.com/office/drawing/2014/main" id="{0B527FAE-5DCD-9AB2-20BC-3DF106CB16C7}"/>
              </a:ext>
            </a:extLst>
          </p:cNvPr>
          <p:cNvSpPr txBox="1"/>
          <p:nvPr/>
        </p:nvSpPr>
        <p:spPr>
          <a:xfrm>
            <a:off x="444500" y="6314687"/>
            <a:ext cx="7860866" cy="2070439"/>
          </a:xfrm>
          <a:prstGeom prst="rect">
            <a:avLst/>
          </a:prstGeom>
          <a:noFill/>
        </p:spPr>
        <p:txBody>
          <a:bodyPr wrap="square" lIns="90000" rtlCol="0">
            <a:spAutoFit/>
          </a:bodyPr>
          <a:lstStyle/>
          <a:p>
            <a:pPr marL="12700" marR="298450" algn="just">
              <a:lnSpc>
                <a:spcPts val="2600"/>
              </a:lnSpc>
              <a:spcBef>
                <a:spcPts val="2400"/>
              </a:spcBef>
            </a:pPr>
            <a:r>
              <a:rPr lang="en-US" dirty="0">
                <a:solidFill>
                  <a:schemeClr val="tx1"/>
                </a:solidFill>
                <a:latin typeface="+mn-lt"/>
              </a:rPr>
              <a:t>This market is an expression of quality in terms of sound and also in terms of the material used to build a cabinet. It is a luxury market and B&amp;C products are positioned in the medium-high range. It is a market that has grown steadily in recent years and the prospects are to grow by another 20% until 2026 thanks to the continuous increase in sound integration with home technological systems.</a:t>
            </a:r>
            <a:endParaRPr lang="it-IT" dirty="0">
              <a:solidFill>
                <a:schemeClr val="tx1"/>
              </a:solidFill>
              <a:latin typeface="+mn-lt"/>
            </a:endParaRPr>
          </a:p>
        </p:txBody>
      </p:sp>
      <p:pic>
        <p:nvPicPr>
          <p:cNvPr id="3" name="Immagine 2">
            <a:extLst>
              <a:ext uri="{FF2B5EF4-FFF2-40B4-BE49-F238E27FC236}">
                <a16:creationId xmlns:a16="http://schemas.microsoft.com/office/drawing/2014/main" id="{9052A2BA-1ECA-B85C-0B5F-F46BDF97242E}"/>
              </a:ext>
            </a:extLst>
          </p:cNvPr>
          <p:cNvPicPr>
            <a:picLocks/>
          </p:cNvPicPr>
          <p:nvPr/>
        </p:nvPicPr>
        <p:blipFill>
          <a:blip r:embed="rId7"/>
          <a:stretch>
            <a:fillRect/>
          </a:stretch>
        </p:blipFill>
        <p:spPr>
          <a:xfrm>
            <a:off x="13111200" y="180000"/>
            <a:ext cx="3816000" cy="1368000"/>
          </a:xfrm>
          <a:prstGeom prst="rect">
            <a:avLst/>
          </a:prstGeom>
        </p:spPr>
      </p:pic>
      <p:sp>
        <p:nvSpPr>
          <p:cNvPr id="6" name="Segnaposto numero diapositiva 5">
            <a:extLst>
              <a:ext uri="{FF2B5EF4-FFF2-40B4-BE49-F238E27FC236}">
                <a16:creationId xmlns:a16="http://schemas.microsoft.com/office/drawing/2014/main" id="{89B3D16A-17E9-1EE9-C312-AC93AA6CC674}"/>
              </a:ext>
            </a:extLst>
          </p:cNvPr>
          <p:cNvSpPr txBox="1">
            <a:spLocks/>
          </p:cNvSpPr>
          <p:nvPr/>
        </p:nvSpPr>
        <p:spPr>
          <a:xfrm>
            <a:off x="15840000" y="9000000"/>
            <a:ext cx="614400" cy="432000"/>
          </a:xfrm>
          <a:prstGeom prst="rect">
            <a:avLst/>
          </a:prstGeom>
          <a:ln>
            <a:solidFill>
              <a:schemeClr val="tx1"/>
            </a:solidFill>
          </a:ln>
        </p:spPr>
        <p:txBody>
          <a:bodyPr wrap="square" lIns="0" tIns="0" rIns="0" bIns="0" rtlCol="0" anchor="ctr" anchorCtr="0">
            <a:noAutofit/>
          </a:bodyPr>
          <a:lstStyle>
            <a:defPPr>
              <a:defRPr kern="0"/>
            </a:defPPr>
            <a:lvl1pPr>
              <a:defRPr sz="3000" b="0" i="0">
                <a:solidFill>
                  <a:srgbClr val="ED1C24"/>
                </a:solidFill>
                <a:latin typeface="Gramma-Book"/>
                <a:cs typeface="Gramma-Book"/>
              </a:defRPr>
            </a:lvl1pPr>
          </a:lstStyle>
          <a:p>
            <a:pPr algn="ctr" rtl="0"/>
            <a:r>
              <a:rPr lang="it-IT" sz="1991" dirty="0">
                <a:solidFill>
                  <a:schemeClr val="tx1"/>
                </a:solidFill>
              </a:rPr>
              <a:t>15</a:t>
            </a:r>
          </a:p>
        </p:txBody>
      </p:sp>
      <p:graphicFrame>
        <p:nvGraphicFramePr>
          <p:cNvPr id="4" name="Grafico 3">
            <a:extLst>
              <a:ext uri="{FF2B5EF4-FFF2-40B4-BE49-F238E27FC236}">
                <a16:creationId xmlns:a16="http://schemas.microsoft.com/office/drawing/2014/main" id="{0C5AEFF4-645F-636A-F6D4-3715FEECB647}"/>
              </a:ext>
            </a:extLst>
          </p:cNvPr>
          <p:cNvGraphicFramePr/>
          <p:nvPr>
            <p:extLst>
              <p:ext uri="{D42A27DB-BD31-4B8C-83A1-F6EECF244321}">
                <p14:modId xmlns:p14="http://schemas.microsoft.com/office/powerpoint/2010/main" val="2095832639"/>
              </p:ext>
            </p:extLst>
          </p:nvPr>
        </p:nvGraphicFramePr>
        <p:xfrm>
          <a:off x="8892000" y="1924472"/>
          <a:ext cx="7848000" cy="57590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81522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15" name="Rettangolo 14"/>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itolo 1">
            <a:extLst>
              <a:ext uri="{FF2B5EF4-FFF2-40B4-BE49-F238E27FC236}">
                <a16:creationId xmlns:a16="http://schemas.microsoft.com/office/drawing/2014/main" id="{3560F281-4FF6-4617-A809-AC9C15ECF18A}"/>
              </a:ext>
            </a:extLst>
          </p:cNvPr>
          <p:cNvSpPr txBox="1">
            <a:spLocks/>
          </p:cNvSpPr>
          <p:nvPr/>
        </p:nvSpPr>
        <p:spPr>
          <a:xfrm>
            <a:off x="540000" y="540000"/>
            <a:ext cx="15360000" cy="576000"/>
          </a:xfrm>
          <a:prstGeom prst="rect">
            <a:avLst/>
          </a:prstGeom>
        </p:spPr>
        <p:txBody>
          <a:bodyPr wrap="square" lIns="0" tIns="0" rIns="0" bIns="0" rtlCol="0">
            <a:normAutofit/>
          </a:bodyPr>
          <a:lstStyle>
            <a:lvl1pPr>
              <a:defRPr sz="10600" b="0" i="0">
                <a:solidFill>
                  <a:schemeClr val="tx1">
                    <a:lumMod val="75000"/>
                    <a:lumOff val="25000"/>
                  </a:schemeClr>
                </a:solidFill>
                <a:latin typeface="Gramma-Book"/>
                <a:ea typeface="+mj-ea"/>
                <a:cs typeface="Gramma-Book"/>
              </a:defRPr>
            </a:lvl1pPr>
          </a:lstStyle>
          <a:p>
            <a:r>
              <a:rPr lang="it-IT" sz="3200" u="sng" dirty="0">
                <a:solidFill>
                  <a:schemeClr val="bg1"/>
                </a:solidFill>
                <a:latin typeface="+mn-lt"/>
                <a:cs typeface="Arial" panose="020B0604020202020204" pitchFamily="34" charset="0"/>
              </a:rPr>
              <a:t>COMMERCIAL AUDIO – MARKET SEGMENTATION</a:t>
            </a:r>
          </a:p>
        </p:txBody>
      </p:sp>
      <p:sp>
        <p:nvSpPr>
          <p:cNvPr id="19" name="Rettangolo con angoli arrotondati 2">
            <a:extLst>
              <a:ext uri="{FF2B5EF4-FFF2-40B4-BE49-F238E27FC236}">
                <a16:creationId xmlns:a16="http://schemas.microsoft.com/office/drawing/2014/main" id="{DD5E3AEF-A1EF-51ED-8D62-CF540E454314}"/>
              </a:ext>
            </a:extLst>
          </p:cNvPr>
          <p:cNvSpPr/>
          <p:nvPr/>
        </p:nvSpPr>
        <p:spPr>
          <a:xfrm>
            <a:off x="6959366" y="3599999"/>
            <a:ext cx="2304000" cy="39600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pic>
        <p:nvPicPr>
          <p:cNvPr id="20" name="Picture 10" descr="Icona del centro commerciale, stile del contorno - vettore stock 3743662 |  Crushpixel">
            <a:extLst>
              <a:ext uri="{FF2B5EF4-FFF2-40B4-BE49-F238E27FC236}">
                <a16:creationId xmlns:a16="http://schemas.microsoft.com/office/drawing/2014/main" id="{47AA23E4-9BF8-D066-2B48-6CB8160177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000"/>
          <a:stretch/>
        </p:blipFill>
        <p:spPr bwMode="auto">
          <a:xfrm>
            <a:off x="7268332" y="2180177"/>
            <a:ext cx="1615882" cy="1325023"/>
          </a:xfrm>
          <a:prstGeom prst="rect">
            <a:avLst/>
          </a:prstGeom>
          <a:noFill/>
          <a:extLst>
            <a:ext uri="{909E8E84-426E-40DD-AFC4-6F175D3DCCD1}">
              <a14:hiddenFill xmlns:a14="http://schemas.microsoft.com/office/drawing/2010/main">
                <a:solidFill>
                  <a:srgbClr val="FFFFFF"/>
                </a:solidFill>
              </a14:hiddenFill>
            </a:ext>
          </a:extLst>
        </p:spPr>
      </p:pic>
      <p:sp>
        <p:nvSpPr>
          <p:cNvPr id="21" name="CasellaDiTesto 20">
            <a:extLst>
              <a:ext uri="{FF2B5EF4-FFF2-40B4-BE49-F238E27FC236}">
                <a16:creationId xmlns:a16="http://schemas.microsoft.com/office/drawing/2014/main" id="{6BD1D232-2C23-451D-02F9-6332EC3F8938}"/>
              </a:ext>
            </a:extLst>
          </p:cNvPr>
          <p:cNvSpPr txBox="1"/>
          <p:nvPr/>
        </p:nvSpPr>
        <p:spPr>
          <a:xfrm>
            <a:off x="6959366" y="3924000"/>
            <a:ext cx="2284884" cy="4016421"/>
          </a:xfrm>
          <a:prstGeom prst="rect">
            <a:avLst/>
          </a:prstGeom>
          <a:noFill/>
          <a:ln>
            <a:noFill/>
          </a:ln>
        </p:spPr>
        <p:txBody>
          <a:bodyPr wrap="square" lIns="130048" tIns="65024" rIns="130048" bIns="65024" anchor="t">
            <a:spAutoFit/>
          </a:bodyPr>
          <a:lstStyle/>
          <a:p>
            <a:pPr algn="ctr"/>
            <a:r>
              <a:rPr lang="en-GB" sz="2000" b="1" dirty="0">
                <a:solidFill>
                  <a:prstClr val="white"/>
                </a:solidFill>
                <a:latin typeface="+mn-lt"/>
              </a:rPr>
              <a:t>Commercial</a:t>
            </a:r>
            <a:br>
              <a:rPr lang="en-GB" sz="2000" b="1" dirty="0">
                <a:solidFill>
                  <a:prstClr val="white"/>
                </a:solidFill>
                <a:latin typeface="+mn-lt"/>
              </a:rPr>
            </a:br>
            <a:r>
              <a:rPr lang="en-GB" sz="2000" b="1" dirty="0">
                <a:solidFill>
                  <a:prstClr val="white"/>
                </a:solidFill>
                <a:latin typeface="+mn-lt"/>
              </a:rPr>
              <a:t>Audio</a:t>
            </a:r>
          </a:p>
          <a:p>
            <a:pPr algn="ctr">
              <a:lnSpc>
                <a:spcPct val="150000"/>
              </a:lnSpc>
            </a:pPr>
            <a:r>
              <a:rPr lang="en-GB" dirty="0">
                <a:solidFill>
                  <a:prstClr val="white"/>
                </a:solidFill>
                <a:latin typeface="+mn-lt"/>
              </a:rPr>
              <a:t>Shopping centre</a:t>
            </a:r>
          </a:p>
          <a:p>
            <a:pPr algn="ctr">
              <a:lnSpc>
                <a:spcPct val="150000"/>
              </a:lnSpc>
            </a:pPr>
            <a:r>
              <a:rPr lang="en-GB" dirty="0">
                <a:solidFill>
                  <a:prstClr val="white"/>
                </a:solidFill>
                <a:latin typeface="+mn-lt"/>
              </a:rPr>
              <a:t>Hotels</a:t>
            </a:r>
          </a:p>
          <a:p>
            <a:pPr algn="ctr">
              <a:lnSpc>
                <a:spcPct val="150000"/>
              </a:lnSpc>
            </a:pPr>
            <a:r>
              <a:rPr lang="en-GB" dirty="0">
                <a:solidFill>
                  <a:prstClr val="white"/>
                </a:solidFill>
                <a:latin typeface="+mn-lt"/>
              </a:rPr>
              <a:t>Hospitals</a:t>
            </a:r>
          </a:p>
          <a:p>
            <a:pPr algn="ctr">
              <a:lnSpc>
                <a:spcPct val="150000"/>
              </a:lnSpc>
            </a:pPr>
            <a:r>
              <a:rPr lang="en-GB" dirty="0">
                <a:solidFill>
                  <a:prstClr val="white"/>
                </a:solidFill>
                <a:latin typeface="+mn-lt"/>
              </a:rPr>
              <a:t>Service stations</a:t>
            </a:r>
          </a:p>
          <a:p>
            <a:pPr algn="ctr">
              <a:lnSpc>
                <a:spcPct val="150000"/>
              </a:lnSpc>
            </a:pPr>
            <a:r>
              <a:rPr lang="en-GB" dirty="0">
                <a:solidFill>
                  <a:prstClr val="white"/>
                </a:solidFill>
                <a:latin typeface="+mn-lt"/>
              </a:rPr>
              <a:t>Exhibitions</a:t>
            </a:r>
          </a:p>
          <a:p>
            <a:pPr algn="ctr">
              <a:lnSpc>
                <a:spcPct val="150000"/>
              </a:lnSpc>
            </a:pPr>
            <a:r>
              <a:rPr lang="en-GB" dirty="0">
                <a:solidFill>
                  <a:prstClr val="white"/>
                </a:solidFill>
                <a:latin typeface="+mn-lt"/>
              </a:rPr>
              <a:t>Transportation</a:t>
            </a:r>
          </a:p>
          <a:p>
            <a:pPr algn="ctr">
              <a:lnSpc>
                <a:spcPct val="150000"/>
              </a:lnSpc>
            </a:pPr>
            <a:r>
              <a:rPr lang="en-GB" dirty="0">
                <a:solidFill>
                  <a:prstClr val="white"/>
                </a:solidFill>
                <a:latin typeface="+mn-lt"/>
              </a:rPr>
              <a:t>Malls</a:t>
            </a:r>
          </a:p>
          <a:p>
            <a:pPr algn="ctr">
              <a:lnSpc>
                <a:spcPct val="150000"/>
              </a:lnSpc>
            </a:pPr>
            <a:endParaRPr lang="en-GB" sz="1564" dirty="0">
              <a:solidFill>
                <a:prstClr val="white"/>
              </a:solidFill>
              <a:latin typeface="gramma-book"/>
            </a:endParaRPr>
          </a:p>
        </p:txBody>
      </p:sp>
      <p:sp>
        <p:nvSpPr>
          <p:cNvPr id="12" name="Rettangolo con angoli arrotondati 7">
            <a:extLst>
              <a:ext uri="{FF2B5EF4-FFF2-40B4-BE49-F238E27FC236}">
                <a16:creationId xmlns:a16="http://schemas.microsoft.com/office/drawing/2014/main" id="{951D6C2F-C9E1-9DD3-C60D-6B0E371800C9}"/>
              </a:ext>
            </a:extLst>
          </p:cNvPr>
          <p:cNvSpPr/>
          <p:nvPr/>
        </p:nvSpPr>
        <p:spPr>
          <a:xfrm>
            <a:off x="216860"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AUTOMOTIVE</a:t>
            </a:r>
            <a:endParaRPr lang="it-IT" sz="700" b="1" dirty="0">
              <a:solidFill>
                <a:schemeClr val="tx1"/>
              </a:solidFill>
            </a:endParaRPr>
          </a:p>
        </p:txBody>
      </p:sp>
      <p:sp>
        <p:nvSpPr>
          <p:cNvPr id="13" name="Rettangolo con angoli arrotondati 7">
            <a:extLst>
              <a:ext uri="{FF2B5EF4-FFF2-40B4-BE49-F238E27FC236}">
                <a16:creationId xmlns:a16="http://schemas.microsoft.com/office/drawing/2014/main" id="{951D6C2F-C9E1-9DD3-C60D-6B0E371800C9}"/>
              </a:ext>
            </a:extLst>
          </p:cNvPr>
          <p:cNvSpPr/>
          <p:nvPr/>
        </p:nvSpPr>
        <p:spPr>
          <a:xfrm>
            <a:off x="1025154"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PRO AUDIO</a:t>
            </a:r>
            <a:endParaRPr lang="it-IT" sz="700" b="1" dirty="0">
              <a:solidFill>
                <a:schemeClr val="tx1"/>
              </a:solidFill>
            </a:endParaRPr>
          </a:p>
        </p:txBody>
      </p:sp>
      <p:sp>
        <p:nvSpPr>
          <p:cNvPr id="16" name="Rettangolo con angoli arrotondati 7">
            <a:extLst>
              <a:ext uri="{FF2B5EF4-FFF2-40B4-BE49-F238E27FC236}">
                <a16:creationId xmlns:a16="http://schemas.microsoft.com/office/drawing/2014/main" id="{951D6C2F-C9E1-9DD3-C60D-6B0E371800C9}"/>
              </a:ext>
            </a:extLst>
          </p:cNvPr>
          <p:cNvSpPr/>
          <p:nvPr/>
        </p:nvSpPr>
        <p:spPr>
          <a:xfrm>
            <a:off x="1836616"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PROSUMER ELECTRONICS</a:t>
            </a:r>
            <a:endParaRPr lang="it-IT" sz="700" b="1" dirty="0">
              <a:solidFill>
                <a:schemeClr val="tx1"/>
              </a:solidFill>
            </a:endParaRPr>
          </a:p>
        </p:txBody>
      </p:sp>
      <p:sp>
        <p:nvSpPr>
          <p:cNvPr id="17" name="Rettangolo con angoli arrotondati 7">
            <a:extLst>
              <a:ext uri="{FF2B5EF4-FFF2-40B4-BE49-F238E27FC236}">
                <a16:creationId xmlns:a16="http://schemas.microsoft.com/office/drawing/2014/main" id="{951D6C2F-C9E1-9DD3-C60D-6B0E371800C9}"/>
              </a:ext>
            </a:extLst>
          </p:cNvPr>
          <p:cNvSpPr/>
          <p:nvPr/>
        </p:nvSpPr>
        <p:spPr>
          <a:xfrm>
            <a:off x="2648078" y="1863600"/>
            <a:ext cx="720000" cy="270000"/>
          </a:xfrm>
          <a:prstGeom prst="roundRect">
            <a:avLst/>
          </a:prstGeom>
          <a:solidFill>
            <a:srgbClr val="C00000"/>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bg1"/>
                </a:solidFill>
              </a:rPr>
              <a:t>COMMERCIAL AUDIO</a:t>
            </a:r>
            <a:endParaRPr lang="it-IT" sz="700" b="1" dirty="0">
              <a:solidFill>
                <a:schemeClr val="bg1"/>
              </a:solidFill>
            </a:endParaRPr>
          </a:p>
        </p:txBody>
      </p:sp>
      <p:cxnSp>
        <p:nvCxnSpPr>
          <p:cNvPr id="18" name="Connettore diritto 17"/>
          <p:cNvCxnSpPr>
            <a:stCxn id="12" idx="0"/>
          </p:cNvCxnSpPr>
          <p:nvPr/>
        </p:nvCxnSpPr>
        <p:spPr>
          <a:xfrm flipH="1" flipV="1">
            <a:off x="576263" y="1669073"/>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ttore diritto 21"/>
          <p:cNvCxnSpPr/>
          <p:nvPr/>
        </p:nvCxnSpPr>
        <p:spPr>
          <a:xfrm flipH="1" flipV="1">
            <a:off x="1385154" y="1669072"/>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ttore diritto 22"/>
          <p:cNvCxnSpPr/>
          <p:nvPr/>
        </p:nvCxnSpPr>
        <p:spPr>
          <a:xfrm flipH="1" flipV="1">
            <a:off x="2206372" y="1669071"/>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ttore diritto 23"/>
          <p:cNvCxnSpPr/>
          <p:nvPr/>
        </p:nvCxnSpPr>
        <p:spPr>
          <a:xfrm flipH="1" flipV="1">
            <a:off x="3007481" y="1669070"/>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ttore diritto 24"/>
          <p:cNvCxnSpPr/>
          <p:nvPr/>
        </p:nvCxnSpPr>
        <p:spPr>
          <a:xfrm flipH="1" flipV="1">
            <a:off x="1" y="1667268"/>
            <a:ext cx="3007480" cy="1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magine 2">
            <a:extLst>
              <a:ext uri="{FF2B5EF4-FFF2-40B4-BE49-F238E27FC236}">
                <a16:creationId xmlns:a16="http://schemas.microsoft.com/office/drawing/2014/main" id="{EEF0604A-600D-1E31-51AB-31CAF5159125}"/>
              </a:ext>
            </a:extLst>
          </p:cNvPr>
          <p:cNvPicPr>
            <a:picLocks/>
          </p:cNvPicPr>
          <p:nvPr/>
        </p:nvPicPr>
        <p:blipFill>
          <a:blip r:embed="rId4"/>
          <a:stretch>
            <a:fillRect/>
          </a:stretch>
        </p:blipFill>
        <p:spPr>
          <a:xfrm>
            <a:off x="13111200" y="180000"/>
            <a:ext cx="3816000" cy="1368000"/>
          </a:xfrm>
          <a:prstGeom prst="rect">
            <a:avLst/>
          </a:prstGeom>
        </p:spPr>
      </p:pic>
      <p:sp>
        <p:nvSpPr>
          <p:cNvPr id="4" name="Segnaposto numero diapositiva 5">
            <a:extLst>
              <a:ext uri="{FF2B5EF4-FFF2-40B4-BE49-F238E27FC236}">
                <a16:creationId xmlns:a16="http://schemas.microsoft.com/office/drawing/2014/main" id="{5C8F43F8-1A6D-5268-9D0D-9BD13F88DD42}"/>
              </a:ext>
            </a:extLst>
          </p:cNvPr>
          <p:cNvSpPr txBox="1">
            <a:spLocks/>
          </p:cNvSpPr>
          <p:nvPr/>
        </p:nvSpPr>
        <p:spPr>
          <a:xfrm>
            <a:off x="15840000" y="9000000"/>
            <a:ext cx="614400" cy="432000"/>
          </a:xfrm>
          <a:prstGeom prst="rect">
            <a:avLst/>
          </a:prstGeom>
          <a:ln>
            <a:solidFill>
              <a:schemeClr val="tx1"/>
            </a:solidFill>
          </a:ln>
        </p:spPr>
        <p:txBody>
          <a:bodyPr wrap="square" lIns="0" tIns="0" rIns="0" bIns="0" rtlCol="0" anchor="ctr" anchorCtr="0">
            <a:noAutofit/>
          </a:bodyPr>
          <a:lstStyle>
            <a:defPPr>
              <a:defRPr kern="0"/>
            </a:defPPr>
            <a:lvl1pPr>
              <a:defRPr sz="3000" b="0" i="0">
                <a:solidFill>
                  <a:srgbClr val="ED1C24"/>
                </a:solidFill>
                <a:latin typeface="Gramma-Book"/>
                <a:cs typeface="Gramma-Book"/>
              </a:defRPr>
            </a:lvl1pPr>
          </a:lstStyle>
          <a:p>
            <a:pPr algn="ctr" rtl="0"/>
            <a:r>
              <a:rPr lang="it-IT" sz="1991" dirty="0">
                <a:solidFill>
                  <a:schemeClr val="tx1"/>
                </a:solidFill>
              </a:rPr>
              <a:t>16</a:t>
            </a:r>
          </a:p>
        </p:txBody>
      </p:sp>
    </p:spTree>
    <p:extLst>
      <p:ext uri="{BB962C8B-B14F-4D97-AF65-F5344CB8AC3E}">
        <p14:creationId xmlns:p14="http://schemas.microsoft.com/office/powerpoint/2010/main" val="538146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Oggetto 40">
            <a:extLst>
              <a:ext uri="{FF2B5EF4-FFF2-40B4-BE49-F238E27FC236}">
                <a16:creationId xmlns:a16="http://schemas.microsoft.com/office/drawing/2014/main" id="{5E16CA7E-712C-F144-8BCB-6EA907A953E5}"/>
              </a:ext>
            </a:extLst>
          </p:cNvPr>
          <p:cNvGraphicFramePr>
            <a:graphicFrameLocks noChangeAspect="1"/>
          </p:cNvGraphicFramePr>
          <p:nvPr>
            <p:extLst>
              <p:ext uri="{D42A27DB-BD31-4B8C-83A1-F6EECF244321}">
                <p14:modId xmlns:p14="http://schemas.microsoft.com/office/powerpoint/2010/main" val="3543336751"/>
              </p:ext>
            </p:extLst>
          </p:nvPr>
        </p:nvGraphicFramePr>
        <p:xfrm>
          <a:off x="9142152" y="7812000"/>
          <a:ext cx="7536488" cy="1656000"/>
        </p:xfrm>
        <a:graphic>
          <a:graphicData uri="http://schemas.openxmlformats.org/presentationml/2006/ole">
            <mc:AlternateContent xmlns:mc="http://schemas.openxmlformats.org/markup-compatibility/2006">
              <mc:Choice xmlns:v="urn:schemas-microsoft-com:vml" Requires="v">
                <p:oleObj name="Worksheet" r:id="rId3" imgW="8496459" imgH="1866951" progId="Excel.Sheet.12">
                  <p:embed/>
                </p:oleObj>
              </mc:Choice>
              <mc:Fallback>
                <p:oleObj name="Worksheet" r:id="rId3" imgW="8496459" imgH="1866951" progId="Excel.Sheet.12">
                  <p:embed/>
                  <p:pic>
                    <p:nvPicPr>
                      <p:cNvPr id="0" name=""/>
                      <p:cNvPicPr/>
                      <p:nvPr/>
                    </p:nvPicPr>
                    <p:blipFill>
                      <a:blip r:embed="rId4"/>
                      <a:stretch>
                        <a:fillRect/>
                      </a:stretch>
                    </p:blipFill>
                    <p:spPr>
                      <a:xfrm>
                        <a:off x="9142152" y="7812000"/>
                        <a:ext cx="7536488" cy="1656000"/>
                      </a:xfrm>
                      <a:prstGeom prst="rect">
                        <a:avLst/>
                      </a:prstGeom>
                    </p:spPr>
                  </p:pic>
                </p:oleObj>
              </mc:Fallback>
            </mc:AlternateContent>
          </a:graphicData>
        </a:graphic>
      </p:graphicFrame>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15" name="Rettangolo 14"/>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itolo 1">
            <a:extLst>
              <a:ext uri="{FF2B5EF4-FFF2-40B4-BE49-F238E27FC236}">
                <a16:creationId xmlns:a16="http://schemas.microsoft.com/office/drawing/2014/main" id="{3560F281-4FF6-4617-A809-AC9C15ECF18A}"/>
              </a:ext>
            </a:extLst>
          </p:cNvPr>
          <p:cNvSpPr txBox="1">
            <a:spLocks/>
          </p:cNvSpPr>
          <p:nvPr/>
        </p:nvSpPr>
        <p:spPr>
          <a:xfrm>
            <a:off x="540000" y="540000"/>
            <a:ext cx="15360000" cy="576000"/>
          </a:xfrm>
          <a:prstGeom prst="rect">
            <a:avLst/>
          </a:prstGeom>
        </p:spPr>
        <p:txBody>
          <a:bodyPr wrap="square" lIns="0" tIns="0" rIns="0" bIns="0" rtlCol="0">
            <a:normAutofit/>
          </a:bodyPr>
          <a:lstStyle>
            <a:lvl1pPr>
              <a:defRPr sz="10600" b="0" i="0">
                <a:solidFill>
                  <a:schemeClr val="tx1">
                    <a:lumMod val="75000"/>
                    <a:lumOff val="25000"/>
                  </a:schemeClr>
                </a:solidFill>
                <a:latin typeface="Gramma-Book"/>
                <a:ea typeface="+mj-ea"/>
                <a:cs typeface="Gramma-Book"/>
              </a:defRPr>
            </a:lvl1pPr>
          </a:lstStyle>
          <a:p>
            <a:r>
              <a:rPr lang="it-IT" sz="3200" u="sng" dirty="0">
                <a:solidFill>
                  <a:schemeClr val="bg1"/>
                </a:solidFill>
                <a:latin typeface="+mn-lt"/>
                <a:cs typeface="Arial" panose="020B0604020202020204" pitchFamily="34" charset="0"/>
              </a:rPr>
              <a:t>COMMERCIAL AUDIO</a:t>
            </a:r>
          </a:p>
        </p:txBody>
      </p:sp>
      <p:sp>
        <p:nvSpPr>
          <p:cNvPr id="19" name="Rettangolo con angoli arrotondati 7">
            <a:extLst>
              <a:ext uri="{FF2B5EF4-FFF2-40B4-BE49-F238E27FC236}">
                <a16:creationId xmlns:a16="http://schemas.microsoft.com/office/drawing/2014/main" id="{951D6C2F-C9E1-9DD3-C60D-6B0E371800C9}"/>
              </a:ext>
            </a:extLst>
          </p:cNvPr>
          <p:cNvSpPr/>
          <p:nvPr/>
        </p:nvSpPr>
        <p:spPr>
          <a:xfrm>
            <a:off x="216860"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AUTOMOTIVE</a:t>
            </a:r>
            <a:endParaRPr lang="it-IT" sz="700" b="1" dirty="0">
              <a:solidFill>
                <a:schemeClr val="tx1"/>
              </a:solidFill>
            </a:endParaRPr>
          </a:p>
        </p:txBody>
      </p:sp>
      <p:sp>
        <p:nvSpPr>
          <p:cNvPr id="20" name="Rettangolo con angoli arrotondati 7">
            <a:extLst>
              <a:ext uri="{FF2B5EF4-FFF2-40B4-BE49-F238E27FC236}">
                <a16:creationId xmlns:a16="http://schemas.microsoft.com/office/drawing/2014/main" id="{951D6C2F-C9E1-9DD3-C60D-6B0E371800C9}"/>
              </a:ext>
            </a:extLst>
          </p:cNvPr>
          <p:cNvSpPr/>
          <p:nvPr/>
        </p:nvSpPr>
        <p:spPr>
          <a:xfrm>
            <a:off x="1025154"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PRO AUDIO</a:t>
            </a:r>
            <a:endParaRPr lang="it-IT" sz="700" b="1" dirty="0">
              <a:solidFill>
                <a:schemeClr val="tx1"/>
              </a:solidFill>
            </a:endParaRPr>
          </a:p>
        </p:txBody>
      </p:sp>
      <p:sp>
        <p:nvSpPr>
          <p:cNvPr id="21" name="Rettangolo con angoli arrotondati 7">
            <a:extLst>
              <a:ext uri="{FF2B5EF4-FFF2-40B4-BE49-F238E27FC236}">
                <a16:creationId xmlns:a16="http://schemas.microsoft.com/office/drawing/2014/main" id="{951D6C2F-C9E1-9DD3-C60D-6B0E371800C9}"/>
              </a:ext>
            </a:extLst>
          </p:cNvPr>
          <p:cNvSpPr/>
          <p:nvPr/>
        </p:nvSpPr>
        <p:spPr>
          <a:xfrm>
            <a:off x="1836616"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PROSUMER ELECTRONICS</a:t>
            </a:r>
            <a:endParaRPr lang="it-IT" sz="700" b="1" dirty="0">
              <a:solidFill>
                <a:schemeClr val="tx1"/>
              </a:solidFill>
            </a:endParaRPr>
          </a:p>
        </p:txBody>
      </p:sp>
      <p:sp>
        <p:nvSpPr>
          <p:cNvPr id="33" name="Rettangolo con angoli arrotondati 7">
            <a:extLst>
              <a:ext uri="{FF2B5EF4-FFF2-40B4-BE49-F238E27FC236}">
                <a16:creationId xmlns:a16="http://schemas.microsoft.com/office/drawing/2014/main" id="{951D6C2F-C9E1-9DD3-C60D-6B0E371800C9}"/>
              </a:ext>
            </a:extLst>
          </p:cNvPr>
          <p:cNvSpPr/>
          <p:nvPr/>
        </p:nvSpPr>
        <p:spPr>
          <a:xfrm>
            <a:off x="2648078" y="1863600"/>
            <a:ext cx="720000" cy="270000"/>
          </a:xfrm>
          <a:prstGeom prst="roundRect">
            <a:avLst/>
          </a:prstGeom>
          <a:solidFill>
            <a:srgbClr val="C00000"/>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bg1"/>
                </a:solidFill>
              </a:rPr>
              <a:t>COMMERCIAL AUDIO</a:t>
            </a:r>
            <a:endParaRPr lang="it-IT" sz="700" b="1" dirty="0">
              <a:solidFill>
                <a:schemeClr val="bg1"/>
              </a:solidFill>
            </a:endParaRPr>
          </a:p>
        </p:txBody>
      </p:sp>
      <p:cxnSp>
        <p:nvCxnSpPr>
          <p:cNvPr id="34" name="Connettore diritto 33"/>
          <p:cNvCxnSpPr>
            <a:stCxn id="19" idx="0"/>
          </p:cNvCxnSpPr>
          <p:nvPr/>
        </p:nvCxnSpPr>
        <p:spPr>
          <a:xfrm flipH="1" flipV="1">
            <a:off x="576263" y="1669073"/>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ttore diritto 34"/>
          <p:cNvCxnSpPr/>
          <p:nvPr/>
        </p:nvCxnSpPr>
        <p:spPr>
          <a:xfrm flipH="1" flipV="1">
            <a:off x="1385154" y="1669072"/>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ttore diritto 35"/>
          <p:cNvCxnSpPr/>
          <p:nvPr/>
        </p:nvCxnSpPr>
        <p:spPr>
          <a:xfrm flipH="1" flipV="1">
            <a:off x="2206372" y="1669071"/>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ttore diritto 36"/>
          <p:cNvCxnSpPr/>
          <p:nvPr/>
        </p:nvCxnSpPr>
        <p:spPr>
          <a:xfrm flipH="1" flipV="1">
            <a:off x="3007481" y="1669070"/>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ttore diritto 37"/>
          <p:cNvCxnSpPr/>
          <p:nvPr/>
        </p:nvCxnSpPr>
        <p:spPr>
          <a:xfrm flipH="1" flipV="1">
            <a:off x="1" y="1667268"/>
            <a:ext cx="3007480" cy="1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egnaposto testo 2">
            <a:extLst>
              <a:ext uri="{FF2B5EF4-FFF2-40B4-BE49-F238E27FC236}">
                <a16:creationId xmlns:a16="http://schemas.microsoft.com/office/drawing/2014/main" id="{611DC577-0A95-47D0-95D9-5F8DA763D46B}"/>
              </a:ext>
            </a:extLst>
          </p:cNvPr>
          <p:cNvSpPr txBox="1">
            <a:spLocks/>
          </p:cNvSpPr>
          <p:nvPr/>
        </p:nvSpPr>
        <p:spPr>
          <a:xfrm>
            <a:off x="772233" y="2188663"/>
            <a:ext cx="15360000" cy="7168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sz="2560" b="1"/>
          </a:p>
          <a:p>
            <a:pPr lvl="1" algn="just">
              <a:lnSpc>
                <a:spcPct val="100000"/>
              </a:lnSpc>
            </a:pPr>
            <a:endParaRPr lang="it-IT" sz="1991"/>
          </a:p>
          <a:p>
            <a:pPr lvl="4"/>
            <a:endParaRPr lang="it-IT" sz="1422" b="1"/>
          </a:p>
          <a:p>
            <a:endParaRPr lang="it-IT" sz="1991" b="1"/>
          </a:p>
        </p:txBody>
      </p:sp>
      <p:sp>
        <p:nvSpPr>
          <p:cNvPr id="29" name="Segnaposto testo 2">
            <a:extLst>
              <a:ext uri="{FF2B5EF4-FFF2-40B4-BE49-F238E27FC236}">
                <a16:creationId xmlns:a16="http://schemas.microsoft.com/office/drawing/2014/main" id="{611DC577-0A95-47D0-95D9-5F8DA763D46B}"/>
              </a:ext>
            </a:extLst>
          </p:cNvPr>
          <p:cNvSpPr txBox="1">
            <a:spLocks/>
          </p:cNvSpPr>
          <p:nvPr/>
        </p:nvSpPr>
        <p:spPr>
          <a:xfrm>
            <a:off x="772233" y="2204600"/>
            <a:ext cx="15360000" cy="7168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sz="2560" b="1"/>
          </a:p>
          <a:p>
            <a:pPr lvl="1" algn="just">
              <a:lnSpc>
                <a:spcPct val="100000"/>
              </a:lnSpc>
            </a:pPr>
            <a:endParaRPr lang="it-IT" sz="1991"/>
          </a:p>
          <a:p>
            <a:pPr lvl="4"/>
            <a:endParaRPr lang="it-IT" sz="1422" b="1"/>
          </a:p>
          <a:p>
            <a:endParaRPr lang="it-IT" sz="1991" b="1"/>
          </a:p>
        </p:txBody>
      </p:sp>
      <p:sp>
        <p:nvSpPr>
          <p:cNvPr id="26" name="Segnaposto testo 2">
            <a:extLst>
              <a:ext uri="{FF2B5EF4-FFF2-40B4-BE49-F238E27FC236}">
                <a16:creationId xmlns:a16="http://schemas.microsoft.com/office/drawing/2014/main" id="{611DC577-0A95-47D0-95D9-5F8DA763D46B}"/>
              </a:ext>
            </a:extLst>
          </p:cNvPr>
          <p:cNvSpPr txBox="1">
            <a:spLocks/>
          </p:cNvSpPr>
          <p:nvPr/>
        </p:nvSpPr>
        <p:spPr>
          <a:xfrm>
            <a:off x="772233" y="2209800"/>
            <a:ext cx="15360000" cy="7168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sz="2560" b="1"/>
          </a:p>
          <a:p>
            <a:pPr lvl="1" algn="just">
              <a:lnSpc>
                <a:spcPct val="100000"/>
              </a:lnSpc>
            </a:pPr>
            <a:endParaRPr lang="it-IT" sz="1991"/>
          </a:p>
          <a:p>
            <a:pPr lvl="4"/>
            <a:endParaRPr lang="it-IT" sz="1422" b="1"/>
          </a:p>
          <a:p>
            <a:endParaRPr lang="it-IT" sz="1991" b="1"/>
          </a:p>
        </p:txBody>
      </p:sp>
      <p:sp>
        <p:nvSpPr>
          <p:cNvPr id="30" name="Segnaposto testo 2">
            <a:extLst>
              <a:ext uri="{FF2B5EF4-FFF2-40B4-BE49-F238E27FC236}">
                <a16:creationId xmlns:a16="http://schemas.microsoft.com/office/drawing/2014/main" id="{611DC577-0A95-47D0-95D9-5F8DA763D46B}"/>
              </a:ext>
            </a:extLst>
          </p:cNvPr>
          <p:cNvSpPr txBox="1">
            <a:spLocks/>
          </p:cNvSpPr>
          <p:nvPr/>
        </p:nvSpPr>
        <p:spPr>
          <a:xfrm>
            <a:off x="772233" y="2253707"/>
            <a:ext cx="15360000" cy="7168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sz="2560" b="1"/>
          </a:p>
          <a:p>
            <a:pPr lvl="1" algn="just">
              <a:lnSpc>
                <a:spcPct val="100000"/>
              </a:lnSpc>
            </a:pPr>
            <a:endParaRPr lang="it-IT" sz="1991"/>
          </a:p>
          <a:p>
            <a:pPr lvl="4"/>
            <a:endParaRPr lang="it-IT" sz="1422" b="1"/>
          </a:p>
          <a:p>
            <a:endParaRPr lang="it-IT" sz="1991" b="1"/>
          </a:p>
        </p:txBody>
      </p:sp>
      <p:sp>
        <p:nvSpPr>
          <p:cNvPr id="28" name="Segnaposto testo 2">
            <a:extLst>
              <a:ext uri="{FF2B5EF4-FFF2-40B4-BE49-F238E27FC236}">
                <a16:creationId xmlns:a16="http://schemas.microsoft.com/office/drawing/2014/main" id="{611DC577-0A95-47D0-95D9-5F8DA763D46B}"/>
              </a:ext>
            </a:extLst>
          </p:cNvPr>
          <p:cNvSpPr txBox="1">
            <a:spLocks/>
          </p:cNvSpPr>
          <p:nvPr/>
        </p:nvSpPr>
        <p:spPr>
          <a:xfrm>
            <a:off x="772233" y="2209800"/>
            <a:ext cx="15360000" cy="7168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sz="2560" b="1"/>
          </a:p>
          <a:p>
            <a:pPr lvl="1" algn="just">
              <a:lnSpc>
                <a:spcPct val="100000"/>
              </a:lnSpc>
            </a:pPr>
            <a:endParaRPr lang="it-IT" sz="1991"/>
          </a:p>
          <a:p>
            <a:pPr lvl="4"/>
            <a:endParaRPr lang="it-IT" sz="1422" b="1"/>
          </a:p>
          <a:p>
            <a:endParaRPr lang="it-IT" sz="1991" b="1"/>
          </a:p>
        </p:txBody>
      </p:sp>
      <p:pic>
        <p:nvPicPr>
          <p:cNvPr id="44" name="Immagine 43"/>
          <p:cNvPicPr>
            <a:picLocks noChangeAspect="1"/>
          </p:cNvPicPr>
          <p:nvPr/>
        </p:nvPicPr>
        <p:blipFill rotWithShape="1">
          <a:blip r:embed="rId5"/>
          <a:srcRect l="54603"/>
          <a:stretch/>
        </p:blipFill>
        <p:spPr>
          <a:xfrm>
            <a:off x="749942" y="4786320"/>
            <a:ext cx="1270418" cy="1054342"/>
          </a:xfrm>
          <a:prstGeom prst="rect">
            <a:avLst/>
          </a:prstGeom>
        </p:spPr>
      </p:pic>
      <p:sp>
        <p:nvSpPr>
          <p:cNvPr id="45" name="CasellaDiTesto 44"/>
          <p:cNvSpPr txBox="1"/>
          <p:nvPr/>
        </p:nvSpPr>
        <p:spPr>
          <a:xfrm>
            <a:off x="389816" y="2421808"/>
            <a:ext cx="1990673" cy="623761"/>
          </a:xfrm>
          <a:prstGeom prst="rect">
            <a:avLst/>
          </a:prstGeom>
          <a:noFill/>
        </p:spPr>
        <p:txBody>
          <a:bodyPr wrap="none" lIns="130048" tIns="65024" rIns="130048" bIns="65024" rtlCol="0" anchor="t">
            <a:spAutoFit/>
          </a:bodyPr>
          <a:lstStyle/>
          <a:p>
            <a:pPr algn="ctr"/>
            <a:r>
              <a:rPr lang="it-IT" sz="1600" dirty="0">
                <a:solidFill>
                  <a:schemeClr val="tx1"/>
                </a:solidFill>
                <a:latin typeface="+mn-lt"/>
              </a:rPr>
              <a:t>B&amp;C </a:t>
            </a:r>
          </a:p>
          <a:p>
            <a:pPr algn="ctr"/>
            <a:r>
              <a:rPr lang="it-IT" sz="1600" dirty="0" err="1">
                <a:solidFill>
                  <a:schemeClr val="tx1"/>
                </a:solidFill>
                <a:latin typeface="+mn-lt"/>
              </a:rPr>
              <a:t>reference</a:t>
            </a:r>
            <a:r>
              <a:rPr lang="it-IT" sz="1600" dirty="0">
                <a:solidFill>
                  <a:schemeClr val="tx1"/>
                </a:solidFill>
                <a:latin typeface="+mn-lt"/>
              </a:rPr>
              <a:t> customers</a:t>
            </a:r>
            <a:endParaRPr lang="en-GB" sz="1600" dirty="0">
              <a:solidFill>
                <a:schemeClr val="tx1"/>
              </a:solidFill>
              <a:latin typeface="+mn-lt"/>
            </a:endParaRPr>
          </a:p>
        </p:txBody>
      </p:sp>
      <p:sp>
        <p:nvSpPr>
          <p:cNvPr id="5" name="CasellaDiTesto 5">
            <a:extLst>
              <a:ext uri="{FF2B5EF4-FFF2-40B4-BE49-F238E27FC236}">
                <a16:creationId xmlns:a16="http://schemas.microsoft.com/office/drawing/2014/main" id="{7250208F-C377-DC7C-55CA-8FCBC9FB3F39}"/>
              </a:ext>
            </a:extLst>
          </p:cNvPr>
          <p:cNvSpPr txBox="1"/>
          <p:nvPr/>
        </p:nvSpPr>
        <p:spPr>
          <a:xfrm>
            <a:off x="10731500" y="6892235"/>
            <a:ext cx="1770036" cy="307777"/>
          </a:xfrm>
          <a:prstGeom prst="rect">
            <a:avLst/>
          </a:prstGeom>
          <a:noFill/>
          <a:ln w="3175">
            <a:solidFill>
              <a:schemeClr val="tx1"/>
            </a:solid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it-IT" sz="1400" dirty="0" err="1"/>
              <a:t>Barriers</a:t>
            </a:r>
            <a:r>
              <a:rPr lang="it-IT" sz="1400" dirty="0"/>
              <a:t> to entry: Low</a:t>
            </a:r>
            <a:endParaRPr lang="en-GB" sz="1400" dirty="0"/>
          </a:p>
        </p:txBody>
      </p:sp>
      <p:sp>
        <p:nvSpPr>
          <p:cNvPr id="6" name="Rettangolo 5">
            <a:extLst>
              <a:ext uri="{FF2B5EF4-FFF2-40B4-BE49-F238E27FC236}">
                <a16:creationId xmlns:a16="http://schemas.microsoft.com/office/drawing/2014/main" id="{EE8D54B6-F089-DF62-C629-D2CD148CAD6A}"/>
              </a:ext>
            </a:extLst>
          </p:cNvPr>
          <p:cNvSpPr/>
          <p:nvPr/>
        </p:nvSpPr>
        <p:spPr>
          <a:xfrm>
            <a:off x="15012000" y="6389672"/>
            <a:ext cx="1413566" cy="92628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bg1"/>
                </a:solidFill>
              </a:rPr>
              <a:t>€ 717M</a:t>
            </a:r>
          </a:p>
          <a:p>
            <a:pPr algn="ctr"/>
            <a:r>
              <a:rPr lang="it-IT" sz="1600" dirty="0">
                <a:solidFill>
                  <a:schemeClr val="bg1"/>
                </a:solidFill>
              </a:rPr>
              <a:t>market </a:t>
            </a:r>
            <a:r>
              <a:rPr lang="it-IT" sz="1600" dirty="0" err="1">
                <a:solidFill>
                  <a:schemeClr val="bg1"/>
                </a:solidFill>
              </a:rPr>
              <a:t>value</a:t>
            </a:r>
            <a:endParaRPr lang="it-IT" sz="1600" dirty="0">
              <a:solidFill>
                <a:schemeClr val="bg1"/>
              </a:solidFill>
            </a:endParaRPr>
          </a:p>
        </p:txBody>
      </p:sp>
      <p:sp>
        <p:nvSpPr>
          <p:cNvPr id="8" name="Rettangolo 7">
            <a:extLst>
              <a:ext uri="{FF2B5EF4-FFF2-40B4-BE49-F238E27FC236}">
                <a16:creationId xmlns:a16="http://schemas.microsoft.com/office/drawing/2014/main" id="{C7F8FD5D-CD10-DE04-EAC5-187C3F039B5C}"/>
              </a:ext>
            </a:extLst>
          </p:cNvPr>
          <p:cNvSpPr/>
          <p:nvPr/>
        </p:nvSpPr>
        <p:spPr>
          <a:xfrm>
            <a:off x="444500" y="6324600"/>
            <a:ext cx="7839733" cy="1070165"/>
          </a:xfrm>
          <a:prstGeom prst="rect">
            <a:avLst/>
          </a:prstGeom>
        </p:spPr>
        <p:txBody>
          <a:bodyPr wrap="square">
            <a:spAutoFit/>
          </a:bodyPr>
          <a:lstStyle/>
          <a:p>
            <a:pPr marL="12700" marR="298450" algn="just">
              <a:lnSpc>
                <a:spcPts val="2600"/>
              </a:lnSpc>
              <a:spcBef>
                <a:spcPts val="2400"/>
              </a:spcBef>
            </a:pPr>
            <a:r>
              <a:rPr lang="en-GB" dirty="0">
                <a:solidFill>
                  <a:schemeClr val="tx1"/>
                </a:solidFill>
                <a:latin typeface="+mn-lt"/>
              </a:rPr>
              <a:t>Installed Commercial demonstrated the most resilience during pandemic due to PA installations (transport, government buildings, high education). Continued positivity is expected in all that segment.</a:t>
            </a:r>
          </a:p>
        </p:txBody>
      </p:sp>
      <p:pic>
        <p:nvPicPr>
          <p:cNvPr id="9" name="Immagine 8">
            <a:extLst>
              <a:ext uri="{FF2B5EF4-FFF2-40B4-BE49-F238E27FC236}">
                <a16:creationId xmlns:a16="http://schemas.microsoft.com/office/drawing/2014/main" id="{D22DC8BA-BCF3-38AD-E81A-1B99AD89E40E}"/>
              </a:ext>
            </a:extLst>
          </p:cNvPr>
          <p:cNvPicPr>
            <a:picLocks noChangeAspect="1"/>
          </p:cNvPicPr>
          <p:nvPr/>
        </p:nvPicPr>
        <p:blipFill rotWithShape="1">
          <a:blip r:embed="rId5"/>
          <a:srcRect r="56392"/>
          <a:stretch/>
        </p:blipFill>
        <p:spPr>
          <a:xfrm>
            <a:off x="665154" y="2901557"/>
            <a:ext cx="1440000" cy="1244100"/>
          </a:xfrm>
          <a:prstGeom prst="rect">
            <a:avLst/>
          </a:prstGeom>
        </p:spPr>
      </p:pic>
      <p:pic>
        <p:nvPicPr>
          <p:cNvPr id="12" name="Immagine 11" descr="Immagine che contiene edificio, strada, scala mobile, città&#10;&#10;Descrizione generata automaticamente">
            <a:extLst>
              <a:ext uri="{FF2B5EF4-FFF2-40B4-BE49-F238E27FC236}">
                <a16:creationId xmlns:a16="http://schemas.microsoft.com/office/drawing/2014/main" id="{A841C692-180B-583A-D3E3-CF0F1716FADE}"/>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2273300" y="2449200"/>
            <a:ext cx="5940000" cy="3600000"/>
          </a:xfrm>
          <a:prstGeom prst="rect">
            <a:avLst/>
          </a:prstGeom>
        </p:spPr>
      </p:pic>
      <p:sp>
        <p:nvSpPr>
          <p:cNvPr id="13" name="CasellaDiTesto 12">
            <a:extLst>
              <a:ext uri="{FF2B5EF4-FFF2-40B4-BE49-F238E27FC236}">
                <a16:creationId xmlns:a16="http://schemas.microsoft.com/office/drawing/2014/main" id="{D4855E62-1357-E418-CF5A-DE5025CEEDCA}"/>
              </a:ext>
            </a:extLst>
          </p:cNvPr>
          <p:cNvSpPr txBox="1"/>
          <p:nvPr/>
        </p:nvSpPr>
        <p:spPr>
          <a:xfrm>
            <a:off x="885944" y="4191000"/>
            <a:ext cx="998414" cy="623761"/>
          </a:xfrm>
          <a:prstGeom prst="rect">
            <a:avLst/>
          </a:prstGeom>
          <a:noFill/>
        </p:spPr>
        <p:txBody>
          <a:bodyPr wrap="none" lIns="130048" tIns="65024" rIns="130048" bIns="65024" rtlCol="0" anchor="t">
            <a:spAutoFit/>
          </a:bodyPr>
          <a:lstStyle/>
          <a:p>
            <a:pPr algn="ctr"/>
            <a:r>
              <a:rPr lang="it-IT" sz="1600" dirty="0">
                <a:solidFill>
                  <a:schemeClr val="tx1"/>
                </a:solidFill>
                <a:latin typeface="+mn-lt"/>
              </a:rPr>
              <a:t>Ceiling </a:t>
            </a:r>
          </a:p>
          <a:p>
            <a:pPr algn="ctr"/>
            <a:r>
              <a:rPr lang="it-IT" sz="1600" dirty="0">
                <a:solidFill>
                  <a:schemeClr val="tx1"/>
                </a:solidFill>
                <a:latin typeface="+mn-lt"/>
              </a:rPr>
              <a:t>speakers</a:t>
            </a:r>
            <a:endParaRPr lang="en-GB" sz="1600" dirty="0">
              <a:solidFill>
                <a:schemeClr val="tx1"/>
              </a:solidFill>
              <a:latin typeface="+mn-lt"/>
            </a:endParaRPr>
          </a:p>
        </p:txBody>
      </p:sp>
      <p:pic>
        <p:nvPicPr>
          <p:cNvPr id="3" name="Immagine 2">
            <a:extLst>
              <a:ext uri="{FF2B5EF4-FFF2-40B4-BE49-F238E27FC236}">
                <a16:creationId xmlns:a16="http://schemas.microsoft.com/office/drawing/2014/main" id="{874D1623-8734-7835-56A7-FF0119AC41F8}"/>
              </a:ext>
            </a:extLst>
          </p:cNvPr>
          <p:cNvPicPr>
            <a:picLocks/>
          </p:cNvPicPr>
          <p:nvPr/>
        </p:nvPicPr>
        <p:blipFill>
          <a:blip r:embed="rId7"/>
          <a:stretch>
            <a:fillRect/>
          </a:stretch>
        </p:blipFill>
        <p:spPr>
          <a:xfrm>
            <a:off x="13111200" y="180000"/>
            <a:ext cx="3816000" cy="1368000"/>
          </a:xfrm>
          <a:prstGeom prst="rect">
            <a:avLst/>
          </a:prstGeom>
        </p:spPr>
      </p:pic>
      <p:cxnSp>
        <p:nvCxnSpPr>
          <p:cNvPr id="2" name="Connettore diritto 1">
            <a:extLst>
              <a:ext uri="{FF2B5EF4-FFF2-40B4-BE49-F238E27FC236}">
                <a16:creationId xmlns:a16="http://schemas.microsoft.com/office/drawing/2014/main" id="{87FD8575-AB57-6B56-8A4D-7EDE7941E631}"/>
              </a:ext>
            </a:extLst>
          </p:cNvPr>
          <p:cNvCxnSpPr>
            <a:cxnSpLocks/>
          </p:cNvCxnSpPr>
          <p:nvPr/>
        </p:nvCxnSpPr>
        <p:spPr>
          <a:xfrm flipH="1" flipV="1">
            <a:off x="10844547" y="6719746"/>
            <a:ext cx="277825" cy="1672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egnaposto numero diapositiva 5">
            <a:extLst>
              <a:ext uri="{FF2B5EF4-FFF2-40B4-BE49-F238E27FC236}">
                <a16:creationId xmlns:a16="http://schemas.microsoft.com/office/drawing/2014/main" id="{272ED12E-8B11-C034-16A1-B6C8FB063F08}"/>
              </a:ext>
            </a:extLst>
          </p:cNvPr>
          <p:cNvSpPr txBox="1">
            <a:spLocks/>
          </p:cNvSpPr>
          <p:nvPr/>
        </p:nvSpPr>
        <p:spPr>
          <a:xfrm>
            <a:off x="15840000" y="9000000"/>
            <a:ext cx="614400" cy="432000"/>
          </a:xfrm>
          <a:prstGeom prst="rect">
            <a:avLst/>
          </a:prstGeom>
          <a:ln>
            <a:solidFill>
              <a:schemeClr val="tx1"/>
            </a:solidFill>
          </a:ln>
        </p:spPr>
        <p:txBody>
          <a:bodyPr wrap="square" lIns="0" tIns="0" rIns="0" bIns="0" rtlCol="0" anchor="ctr" anchorCtr="0">
            <a:noAutofit/>
          </a:bodyPr>
          <a:lstStyle>
            <a:defPPr>
              <a:defRPr kern="0"/>
            </a:defPPr>
            <a:lvl1pPr>
              <a:defRPr sz="3000" b="0" i="0">
                <a:solidFill>
                  <a:srgbClr val="ED1C24"/>
                </a:solidFill>
                <a:latin typeface="Gramma-Book"/>
                <a:cs typeface="Gramma-Book"/>
              </a:defRPr>
            </a:lvl1pPr>
          </a:lstStyle>
          <a:p>
            <a:pPr algn="ctr" rtl="0"/>
            <a:r>
              <a:rPr lang="it-IT" sz="1991" dirty="0">
                <a:solidFill>
                  <a:schemeClr val="tx1"/>
                </a:solidFill>
              </a:rPr>
              <a:t>17</a:t>
            </a:r>
          </a:p>
        </p:txBody>
      </p:sp>
      <p:graphicFrame>
        <p:nvGraphicFramePr>
          <p:cNvPr id="4" name="Grafico 3">
            <a:extLst>
              <a:ext uri="{FF2B5EF4-FFF2-40B4-BE49-F238E27FC236}">
                <a16:creationId xmlns:a16="http://schemas.microsoft.com/office/drawing/2014/main" id="{3EF881EB-2B3E-FE1A-8750-41C4AD349B1E}"/>
              </a:ext>
            </a:extLst>
          </p:cNvPr>
          <p:cNvGraphicFramePr/>
          <p:nvPr>
            <p:extLst>
              <p:ext uri="{D42A27DB-BD31-4B8C-83A1-F6EECF244321}">
                <p14:modId xmlns:p14="http://schemas.microsoft.com/office/powerpoint/2010/main" val="4227697282"/>
              </p:ext>
            </p:extLst>
          </p:nvPr>
        </p:nvGraphicFramePr>
        <p:xfrm>
          <a:off x="8892000" y="1924472"/>
          <a:ext cx="7848000" cy="5760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71490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C7C69E8E-098B-DD33-CEB7-5CB0FD099C47}"/>
              </a:ext>
            </a:extLst>
          </p:cNvPr>
          <p:cNvSpPr>
            <a:spLocks noGrp="1"/>
          </p:cNvSpPr>
          <p:nvPr>
            <p:ph type="title"/>
          </p:nvPr>
        </p:nvSpPr>
        <p:spPr>
          <a:xfrm>
            <a:off x="7963701" y="696190"/>
            <a:ext cx="8184741" cy="2371654"/>
          </a:xfrm>
        </p:spPr>
        <p:txBody>
          <a:bodyPr vert="horz" wrap="square" lIns="130048" tIns="65024" rIns="130048" bIns="65024" rtlCol="0" anchor="b">
            <a:normAutofit/>
          </a:bodyPr>
          <a:lstStyle/>
          <a:p>
            <a:r>
              <a:rPr lang="en-US" sz="5689" kern="1200">
                <a:solidFill>
                  <a:schemeClr val="tx1"/>
                </a:solidFill>
                <a:latin typeface="+mj-lt"/>
                <a:cs typeface="+mj-cs"/>
              </a:rPr>
              <a:t> </a:t>
            </a:r>
          </a:p>
        </p:txBody>
      </p:sp>
      <p:sp>
        <p:nvSpPr>
          <p:cNvPr id="2" name="Rettangolo 1"/>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ttangolo 10">
            <a:extLst>
              <a:ext uri="{FF2B5EF4-FFF2-40B4-BE49-F238E27FC236}">
                <a16:creationId xmlns:a16="http://schemas.microsoft.com/office/drawing/2014/main" id="{E31EB509-B823-826B-88BB-123484B57EFA}"/>
              </a:ext>
            </a:extLst>
          </p:cNvPr>
          <p:cNvSpPr/>
          <p:nvPr/>
        </p:nvSpPr>
        <p:spPr>
          <a:xfrm>
            <a:off x="4234" y="501769"/>
            <a:ext cx="17339733" cy="151572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6" name="CasellaDiTesto 5"/>
          <p:cNvSpPr txBox="1"/>
          <p:nvPr/>
        </p:nvSpPr>
        <p:spPr>
          <a:xfrm>
            <a:off x="7963701" y="3040596"/>
            <a:ext cx="9016201" cy="4832092"/>
          </a:xfrm>
          <a:prstGeom prst="rect">
            <a:avLst/>
          </a:prstGeom>
          <a:noFill/>
        </p:spPr>
        <p:txBody>
          <a:bodyPr wrap="square" rtlCol="0">
            <a:spAutoFit/>
          </a:bodyPr>
          <a:lstStyle/>
          <a:p>
            <a:pPr lvl="0"/>
            <a:endParaRPr lang="en-US" sz="2800" b="1" dirty="0">
              <a:solidFill>
                <a:schemeClr val="tx1"/>
              </a:solidFill>
              <a:latin typeface="+mn-lt"/>
            </a:endParaRPr>
          </a:p>
          <a:p>
            <a:pPr lvl="0"/>
            <a:r>
              <a:rPr lang="en-US" sz="2800" b="1" dirty="0">
                <a:solidFill>
                  <a:schemeClr val="tx1"/>
                </a:solidFill>
                <a:latin typeface="+mn-lt"/>
              </a:rPr>
              <a:t>COMPANY OVERVIEW AND MARKET REFERENCE (1-17)</a:t>
            </a:r>
          </a:p>
          <a:p>
            <a:endParaRPr lang="en-US" sz="2800" b="1" dirty="0">
              <a:solidFill>
                <a:schemeClr val="tx1"/>
              </a:solidFill>
              <a:latin typeface="+mn-lt"/>
            </a:endParaRPr>
          </a:p>
          <a:p>
            <a:endParaRPr lang="en-US" sz="2800" b="1" dirty="0">
              <a:solidFill>
                <a:schemeClr val="tx1"/>
              </a:solidFill>
              <a:latin typeface="+mn-lt"/>
            </a:endParaRPr>
          </a:p>
          <a:p>
            <a:r>
              <a:rPr lang="en-US" sz="2800" b="1" dirty="0">
                <a:solidFill>
                  <a:schemeClr val="tx1"/>
                </a:solidFill>
                <a:latin typeface="+mn-lt"/>
              </a:rPr>
              <a:t>PRODUCTS &amp; BUSINESS MODEL (18-22)</a:t>
            </a:r>
          </a:p>
          <a:p>
            <a:endParaRPr lang="en-US" sz="2800" b="1" dirty="0">
              <a:solidFill>
                <a:schemeClr val="tx1"/>
              </a:solidFill>
              <a:latin typeface="+mn-lt"/>
            </a:endParaRPr>
          </a:p>
          <a:p>
            <a:endParaRPr lang="en-US" sz="2800" b="1" dirty="0">
              <a:solidFill>
                <a:schemeClr val="tx1"/>
              </a:solidFill>
              <a:latin typeface="+mn-lt"/>
            </a:endParaRPr>
          </a:p>
          <a:p>
            <a:r>
              <a:rPr lang="en-US" sz="2800" b="1" dirty="0">
                <a:solidFill>
                  <a:schemeClr val="tx1"/>
                </a:solidFill>
                <a:latin typeface="+mn-lt"/>
              </a:rPr>
              <a:t>FINANCIALS (23-30)</a:t>
            </a:r>
          </a:p>
          <a:p>
            <a:endParaRPr lang="en-US" sz="2800" b="1" dirty="0">
              <a:solidFill>
                <a:schemeClr val="tx1"/>
              </a:solidFill>
              <a:latin typeface="+mn-lt"/>
            </a:endParaRPr>
          </a:p>
          <a:p>
            <a:endParaRPr lang="en-US" sz="2800" b="1" dirty="0">
              <a:solidFill>
                <a:schemeClr val="tx1"/>
              </a:solidFill>
              <a:latin typeface="+mn-lt"/>
            </a:endParaRPr>
          </a:p>
          <a:p>
            <a:r>
              <a:rPr lang="en-US" sz="2800" b="1" dirty="0">
                <a:solidFill>
                  <a:schemeClr val="tx1"/>
                </a:solidFill>
                <a:latin typeface="+mn-lt"/>
              </a:rPr>
              <a:t>EMINENCE AND B&amp;C CHINA (31-38)</a:t>
            </a:r>
          </a:p>
        </p:txBody>
      </p:sp>
      <p:sp>
        <p:nvSpPr>
          <p:cNvPr id="7" name="Rettangolo 6"/>
          <p:cNvSpPr/>
          <p:nvPr/>
        </p:nvSpPr>
        <p:spPr>
          <a:xfrm>
            <a:off x="7963703" y="3508648"/>
            <a:ext cx="9384501" cy="3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p:cNvSpPr/>
          <p:nvPr/>
        </p:nvSpPr>
        <p:spPr>
          <a:xfrm>
            <a:off x="7963701" y="6052743"/>
            <a:ext cx="9384503" cy="3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Immagine 2">
            <a:extLst>
              <a:ext uri="{FF2B5EF4-FFF2-40B4-BE49-F238E27FC236}">
                <a16:creationId xmlns:a16="http://schemas.microsoft.com/office/drawing/2014/main" id="{B87ED908-6B2D-925E-7B24-343707DF4EEC}"/>
              </a:ext>
            </a:extLst>
          </p:cNvPr>
          <p:cNvPicPr>
            <a:picLocks/>
          </p:cNvPicPr>
          <p:nvPr/>
        </p:nvPicPr>
        <p:blipFill>
          <a:blip r:embed="rId3"/>
          <a:stretch>
            <a:fillRect/>
          </a:stretch>
        </p:blipFill>
        <p:spPr>
          <a:xfrm>
            <a:off x="925992" y="4495800"/>
            <a:ext cx="5690708" cy="1940323"/>
          </a:xfrm>
          <a:prstGeom prst="rect">
            <a:avLst/>
          </a:prstGeom>
        </p:spPr>
      </p:pic>
      <p:sp>
        <p:nvSpPr>
          <p:cNvPr id="4" name="Rettangolo 3">
            <a:extLst>
              <a:ext uri="{FF2B5EF4-FFF2-40B4-BE49-F238E27FC236}">
                <a16:creationId xmlns:a16="http://schemas.microsoft.com/office/drawing/2014/main" id="{900381B1-56DB-78B0-F58B-EB8282959D9B}"/>
              </a:ext>
            </a:extLst>
          </p:cNvPr>
          <p:cNvSpPr/>
          <p:nvPr/>
        </p:nvSpPr>
        <p:spPr>
          <a:xfrm>
            <a:off x="7963701" y="7348887"/>
            <a:ext cx="9384503" cy="3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ttangolo 8">
            <a:extLst>
              <a:ext uri="{FF2B5EF4-FFF2-40B4-BE49-F238E27FC236}">
                <a16:creationId xmlns:a16="http://schemas.microsoft.com/office/drawing/2014/main" id="{5ED80705-D950-A545-F27D-06AAB280A5C2}"/>
              </a:ext>
            </a:extLst>
          </p:cNvPr>
          <p:cNvSpPr/>
          <p:nvPr/>
        </p:nvSpPr>
        <p:spPr>
          <a:xfrm>
            <a:off x="7952084" y="4774599"/>
            <a:ext cx="9384503" cy="36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1530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3482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3882831" cy="97536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bject 3"/>
          <p:cNvSpPr txBox="1"/>
          <p:nvPr/>
        </p:nvSpPr>
        <p:spPr>
          <a:xfrm>
            <a:off x="460867" y="832735"/>
            <a:ext cx="7460265" cy="2844191"/>
          </a:xfrm>
          <a:prstGeom prst="rect">
            <a:avLst/>
          </a:prstGeom>
        </p:spPr>
        <p:txBody>
          <a:bodyPr vert="horz" lIns="91440" tIns="45720" rIns="91440" bIns="45720" rtlCol="0" anchor="b">
            <a:normAutofit/>
          </a:bodyPr>
          <a:lstStyle/>
          <a:p>
            <a:pPr marL="12700" marR="5080" algn="l" rtl="0">
              <a:lnSpc>
                <a:spcPct val="90000"/>
              </a:lnSpc>
              <a:spcBef>
                <a:spcPct val="0"/>
              </a:spcBef>
              <a:spcAft>
                <a:spcPts val="600"/>
              </a:spcAft>
            </a:pPr>
            <a:r>
              <a:rPr lang="en-US" sz="6600" kern="1200" spc="175" dirty="0">
                <a:solidFill>
                  <a:schemeClr val="tx1"/>
                </a:solidFill>
                <a:latin typeface="+mn-lt"/>
                <a:ea typeface="+mj-ea"/>
                <a:cs typeface="+mj-cs"/>
              </a:rPr>
              <a:t>PRODUCTS &amp;</a:t>
            </a:r>
          </a:p>
          <a:p>
            <a:pPr marL="12700" marR="5080" algn="l" rtl="0">
              <a:lnSpc>
                <a:spcPct val="90000"/>
              </a:lnSpc>
              <a:spcBef>
                <a:spcPct val="0"/>
              </a:spcBef>
              <a:spcAft>
                <a:spcPts val="600"/>
              </a:spcAft>
            </a:pPr>
            <a:r>
              <a:rPr lang="en-US" sz="6600" kern="1200" spc="175" dirty="0">
                <a:solidFill>
                  <a:schemeClr val="tx1"/>
                </a:solidFill>
                <a:latin typeface="+mn-lt"/>
                <a:ea typeface="+mj-ea"/>
                <a:cs typeface="+mj-cs"/>
              </a:rPr>
              <a:t>BUSINESS MODEL</a:t>
            </a:r>
            <a:endParaRPr lang="en-US" sz="6600" kern="1200" dirty="0">
              <a:solidFill>
                <a:schemeClr val="tx1"/>
              </a:solidFill>
              <a:latin typeface="+mn-lt"/>
              <a:ea typeface="+mj-ea"/>
              <a:cs typeface="+mj-cs"/>
            </a:endParaRPr>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42792" y="861378"/>
            <a:ext cx="104038" cy="7806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55" y="3475171"/>
            <a:ext cx="4697025" cy="13005"/>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egnaposto numero diapositiva 5">
            <a:extLst>
              <a:ext uri="{FF2B5EF4-FFF2-40B4-BE49-F238E27FC236}">
                <a16:creationId xmlns:a16="http://schemas.microsoft.com/office/drawing/2014/main" id="{1C554D9F-1895-486E-BFBA-905BB2D29E08}"/>
              </a:ext>
            </a:extLst>
          </p:cNvPr>
          <p:cNvSpPr txBox="1">
            <a:spLocks/>
          </p:cNvSpPr>
          <p:nvPr/>
        </p:nvSpPr>
        <p:spPr>
          <a:xfrm>
            <a:off x="15840000" y="9000000"/>
            <a:ext cx="614400" cy="432000"/>
          </a:xfrm>
          <a:prstGeom prst="rect">
            <a:avLst/>
          </a:prstGeom>
          <a:ln>
            <a:solidFill>
              <a:schemeClr val="tx1"/>
            </a:solidFill>
          </a:ln>
        </p:spPr>
        <p:txBody>
          <a:bodyPr rtlCol="0" anchor="ctr" anchorCtr="0">
            <a:noAutofit/>
          </a:bodyPr>
          <a:lstStyle>
            <a:defPPr>
              <a:defRPr kern="0"/>
            </a:defPPr>
          </a:lstStyle>
          <a:p>
            <a:pPr algn="ctr" rtl="0"/>
            <a:r>
              <a:rPr lang="it-IT" sz="1991" dirty="0">
                <a:solidFill>
                  <a:schemeClr val="tx1"/>
                </a:solidFill>
              </a:rPr>
              <a:t>18</a:t>
            </a:r>
          </a:p>
        </p:txBody>
      </p:sp>
      <p:pic>
        <p:nvPicPr>
          <p:cNvPr id="12" name="Immagine 11"/>
          <p:cNvPicPr>
            <a:picLocks/>
          </p:cNvPicPr>
          <p:nvPr/>
        </p:nvPicPr>
        <p:blipFill rotWithShape="1">
          <a:blip r:embed="rId2" cstate="print">
            <a:extLst>
              <a:ext uri="{28A0092B-C50C-407E-A947-70E740481C1C}">
                <a14:useLocalDpi xmlns:a14="http://schemas.microsoft.com/office/drawing/2010/main" val="0"/>
              </a:ext>
            </a:extLst>
          </a:blip>
          <a:srcRect t="-22015" b="-23130"/>
          <a:stretch/>
        </p:blipFill>
        <p:spPr>
          <a:xfrm>
            <a:off x="7226300" y="1501445"/>
            <a:ext cx="7086600" cy="6750710"/>
          </a:xfrm>
          <a:prstGeom prst="rect">
            <a:avLst/>
          </a:prstGeom>
        </p:spPr>
      </p:pic>
      <p:sp>
        <p:nvSpPr>
          <p:cNvPr id="14" name="Rettangolo 13">
            <a:extLst>
              <a:ext uri="{FF2B5EF4-FFF2-40B4-BE49-F238E27FC236}">
                <a16:creationId xmlns:a16="http://schemas.microsoft.com/office/drawing/2014/main" id="{6D9382FC-36EB-3505-08DF-B1B84F2463DA}"/>
              </a:ext>
            </a:extLst>
          </p:cNvPr>
          <p:cNvSpPr/>
          <p:nvPr/>
        </p:nvSpPr>
        <p:spPr>
          <a:xfrm>
            <a:off x="14297815" y="0"/>
            <a:ext cx="3084369" cy="9753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4" name="Rettangolo 3"/>
          <p:cNvSpPr/>
          <p:nvPr/>
        </p:nvSpPr>
        <p:spPr>
          <a:xfrm>
            <a:off x="604060" y="3463673"/>
            <a:ext cx="6300000" cy="3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a:extLst>
              <a:ext uri="{FF2B5EF4-FFF2-40B4-BE49-F238E27FC236}">
                <a16:creationId xmlns:a16="http://schemas.microsoft.com/office/drawing/2014/main" id="{499CA6D0-2DE2-3B4A-770A-0DE6D7D27C49}"/>
              </a:ext>
            </a:extLst>
          </p:cNvPr>
          <p:cNvSpPr/>
          <p:nvPr/>
        </p:nvSpPr>
        <p:spPr>
          <a:xfrm>
            <a:off x="617867" y="2485425"/>
            <a:ext cx="4680000" cy="3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mmagine 5">
            <a:extLst>
              <a:ext uri="{FF2B5EF4-FFF2-40B4-BE49-F238E27FC236}">
                <a16:creationId xmlns:a16="http://schemas.microsoft.com/office/drawing/2014/main" id="{132C68AA-2E54-A9DC-69F7-113E7ABA1B5A}"/>
              </a:ext>
            </a:extLst>
          </p:cNvPr>
          <p:cNvPicPr>
            <a:picLocks/>
          </p:cNvPicPr>
          <p:nvPr/>
        </p:nvPicPr>
        <p:blipFill>
          <a:blip r:embed="rId3"/>
          <a:stretch>
            <a:fillRect/>
          </a:stretch>
        </p:blipFill>
        <p:spPr>
          <a:xfrm>
            <a:off x="576000" y="5760000"/>
            <a:ext cx="5702300" cy="1940323"/>
          </a:xfrm>
          <a:prstGeom prst="rect">
            <a:avLst/>
          </a:prstGeom>
        </p:spPr>
      </p:pic>
      <p:sp>
        <p:nvSpPr>
          <p:cNvPr id="7" name="Segnaposto numero diapositiva 5">
            <a:extLst>
              <a:ext uri="{FF2B5EF4-FFF2-40B4-BE49-F238E27FC236}">
                <a16:creationId xmlns:a16="http://schemas.microsoft.com/office/drawing/2014/main" id="{B58BD4CD-526E-4E5D-D883-E95AE9782902}"/>
              </a:ext>
            </a:extLst>
          </p:cNvPr>
          <p:cNvSpPr txBox="1">
            <a:spLocks/>
          </p:cNvSpPr>
          <p:nvPr/>
        </p:nvSpPr>
        <p:spPr>
          <a:xfrm>
            <a:off x="15840000" y="9000000"/>
            <a:ext cx="614400" cy="432000"/>
          </a:xfrm>
          <a:prstGeom prst="rect">
            <a:avLst/>
          </a:prstGeom>
          <a:solidFill>
            <a:schemeClr val="bg1"/>
          </a:solidFill>
          <a:ln>
            <a:solidFill>
              <a:schemeClr val="tx1"/>
            </a:solidFill>
          </a:ln>
        </p:spPr>
        <p:txBody>
          <a:bodyPr wrap="square" lIns="0" tIns="0" rIns="0" bIns="0" rtlCol="0" anchor="ctr" anchorCtr="0">
            <a:noAutofit/>
          </a:bodyPr>
          <a:lstStyle>
            <a:defPPr>
              <a:defRPr kern="0"/>
            </a:defPPr>
            <a:lvl1pPr>
              <a:defRPr sz="3000" b="0" i="0">
                <a:solidFill>
                  <a:srgbClr val="ED1C24"/>
                </a:solidFill>
                <a:latin typeface="Gramma-Book"/>
                <a:cs typeface="Gramma-Book"/>
              </a:defRPr>
            </a:lvl1pPr>
          </a:lstStyle>
          <a:p>
            <a:pPr algn="ctr" rtl="0"/>
            <a:r>
              <a:rPr lang="it-IT" sz="1991" dirty="0">
                <a:solidFill>
                  <a:schemeClr val="tx1"/>
                </a:solidFill>
              </a:rPr>
              <a:t>18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3" cstate="print">
            <a:extLst>
              <a:ext uri="{28A0092B-C50C-407E-A947-70E740481C1C}">
                <a14:useLocalDpi xmlns:a14="http://schemas.microsoft.com/office/drawing/2010/main" val="0"/>
              </a:ext>
            </a:extLst>
          </a:blip>
          <a:srcRect l="29303" t="21819" r="28944" b="15452"/>
          <a:stretch/>
        </p:blipFill>
        <p:spPr>
          <a:xfrm>
            <a:off x="6120000" y="2520000"/>
            <a:ext cx="1800000" cy="1800000"/>
          </a:xfrm>
          <a:prstGeom prst="rect">
            <a:avLst/>
          </a:prstGeom>
        </p:spPr>
      </p:pic>
      <p:pic>
        <p:nvPicPr>
          <p:cNvPr id="6" name="Immagine 5"/>
          <p:cNvPicPr>
            <a:picLocks/>
          </p:cNvPicPr>
          <p:nvPr/>
        </p:nvPicPr>
        <p:blipFill rotWithShape="1">
          <a:blip r:embed="rId4" cstate="print">
            <a:extLst>
              <a:ext uri="{28A0092B-C50C-407E-A947-70E740481C1C}">
                <a14:useLocalDpi xmlns:a14="http://schemas.microsoft.com/office/drawing/2010/main" val="0"/>
              </a:ext>
            </a:extLst>
          </a:blip>
          <a:srcRect t="-22015" b="-23130"/>
          <a:stretch/>
        </p:blipFill>
        <p:spPr>
          <a:xfrm>
            <a:off x="13320000" y="2520000"/>
            <a:ext cx="1800000" cy="1800000"/>
          </a:xfrm>
          <a:prstGeom prst="rect">
            <a:avLst/>
          </a:prstGeom>
        </p:spPr>
      </p:pic>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 name="Titolo 1">
            <a:extLst>
              <a:ext uri="{FF2B5EF4-FFF2-40B4-BE49-F238E27FC236}">
                <a16:creationId xmlns:a16="http://schemas.microsoft.com/office/drawing/2014/main" id="{3560F281-4FF6-4617-A809-AC9C15ECF18A}"/>
              </a:ext>
            </a:extLst>
          </p:cNvPr>
          <p:cNvSpPr>
            <a:spLocks noGrp="1"/>
          </p:cNvSpPr>
          <p:nvPr>
            <p:ph type="title"/>
          </p:nvPr>
        </p:nvSpPr>
        <p:spPr>
          <a:xfrm>
            <a:off x="540000" y="540000"/>
            <a:ext cx="15360000" cy="576000"/>
          </a:xfrm>
        </p:spPr>
        <p:txBody>
          <a:bodyPr rtlCol="0">
            <a:normAutofit/>
          </a:bodyPr>
          <a:lstStyle/>
          <a:p>
            <a:r>
              <a:rPr lang="it-IT" sz="3200" u="sng" dirty="0">
                <a:solidFill>
                  <a:schemeClr val="bg1"/>
                </a:solidFill>
                <a:latin typeface="+mn-lt"/>
                <a:cs typeface="Arial" panose="020B0604020202020204" pitchFamily="34" charset="0"/>
              </a:rPr>
              <a:t>PRIMARY RANGE OF PRODUCTS</a:t>
            </a:r>
          </a:p>
        </p:txBody>
      </p:sp>
      <p:sp>
        <p:nvSpPr>
          <p:cNvPr id="15" name="Rettangolo 14"/>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object 8"/>
          <p:cNvPicPr/>
          <p:nvPr/>
        </p:nvPicPr>
        <p:blipFill>
          <a:blip r:embed="rId5" cstate="print"/>
          <a:stretch>
            <a:fillRect/>
          </a:stretch>
        </p:blipFill>
        <p:spPr>
          <a:xfrm>
            <a:off x="2520000" y="2602056"/>
            <a:ext cx="1800000" cy="1635887"/>
          </a:xfrm>
          <a:prstGeom prst="rect">
            <a:avLst/>
          </a:prstGeom>
        </p:spPr>
      </p:pic>
      <p:pic>
        <p:nvPicPr>
          <p:cNvPr id="4" name="Immagine 3"/>
          <p:cNvPicPr>
            <a:picLocks noChangeAspect="1"/>
          </p:cNvPicPr>
          <p:nvPr/>
        </p:nvPicPr>
        <p:blipFill rotWithShape="1">
          <a:blip r:embed="rId6" cstate="print">
            <a:extLst>
              <a:ext uri="{28A0092B-C50C-407E-A947-70E740481C1C}">
                <a14:useLocalDpi xmlns:a14="http://schemas.microsoft.com/office/drawing/2010/main" val="0"/>
              </a:ext>
            </a:extLst>
          </a:blip>
          <a:srcRect l="24379" t="14211" r="27232" b="13072"/>
          <a:stretch/>
        </p:blipFill>
        <p:spPr>
          <a:xfrm>
            <a:off x="9720000" y="2520000"/>
            <a:ext cx="1800000" cy="1800000"/>
          </a:xfrm>
          <a:prstGeom prst="rect">
            <a:avLst/>
          </a:prstGeom>
        </p:spPr>
      </p:pic>
      <p:sp>
        <p:nvSpPr>
          <p:cNvPr id="16" name="object 4"/>
          <p:cNvSpPr txBox="1"/>
          <p:nvPr/>
        </p:nvSpPr>
        <p:spPr>
          <a:xfrm>
            <a:off x="1800000" y="4500000"/>
            <a:ext cx="3240000" cy="3772508"/>
          </a:xfrm>
          <a:prstGeom prst="rect">
            <a:avLst/>
          </a:prstGeom>
        </p:spPr>
        <p:txBody>
          <a:bodyPr vert="horz" wrap="square" lIns="0" tIns="12700" rIns="0" bIns="0" rtlCol="0" anchor="t">
            <a:spAutoFit/>
          </a:bodyPr>
          <a:lstStyle/>
          <a:p>
            <a:pPr marL="12700" marR="12065" algn="ctr">
              <a:lnSpc>
                <a:spcPct val="111100"/>
              </a:lnSpc>
              <a:spcBef>
                <a:spcPts val="100"/>
              </a:spcBef>
            </a:pPr>
            <a:r>
              <a:rPr b="1" dirty="0">
                <a:latin typeface="+mn-lt"/>
                <a:cs typeface="Gramma-Medium"/>
              </a:rPr>
              <a:t>LOW FREQUENCY DRIVERS </a:t>
            </a:r>
            <a:r>
              <a:rPr b="1" spc="-25" dirty="0">
                <a:latin typeface="+mn-lt"/>
                <a:cs typeface="Gramma-Medium"/>
              </a:rPr>
              <a:t>OR </a:t>
            </a:r>
            <a:r>
              <a:rPr b="1" dirty="0">
                <a:latin typeface="+mn-lt"/>
                <a:cs typeface="Gramma-Medium"/>
              </a:rPr>
              <a:t>CONE DRIVERS </a:t>
            </a:r>
            <a:r>
              <a:rPr b="1" spc="-25" dirty="0">
                <a:latin typeface="+mn-lt"/>
                <a:cs typeface="Gramma-Medium"/>
              </a:rPr>
              <a:t>58%</a:t>
            </a:r>
            <a:endParaRPr lang="it-IT" b="1" spc="-25" dirty="0">
              <a:latin typeface="+mn-lt"/>
              <a:cs typeface="Gramma-Medium"/>
            </a:endParaRPr>
          </a:p>
          <a:p>
            <a:pPr marL="12700" marR="12065" algn="ctr">
              <a:lnSpc>
                <a:spcPct val="111100"/>
              </a:lnSpc>
              <a:spcBef>
                <a:spcPts val="100"/>
              </a:spcBef>
            </a:pPr>
            <a:endParaRPr b="1" dirty="0">
              <a:latin typeface="+mn-lt"/>
              <a:cs typeface="Gramma-Medium"/>
            </a:endParaRPr>
          </a:p>
          <a:p>
            <a:pPr marL="12700" marR="109220" algn="just">
              <a:lnSpc>
                <a:spcPts val="2200"/>
              </a:lnSpc>
              <a:spcBef>
                <a:spcPts val="80"/>
              </a:spcBef>
            </a:pPr>
            <a:r>
              <a:rPr dirty="0">
                <a:latin typeface="+mn-lt"/>
                <a:cs typeface="Gramma-Book"/>
              </a:rPr>
              <a:t>B&amp;C, the first to launch the </a:t>
            </a:r>
            <a:r>
              <a:rPr spc="-25" dirty="0">
                <a:latin typeface="+mn-lt"/>
                <a:cs typeface="Gramma-Book"/>
              </a:rPr>
              <a:t>HPL </a:t>
            </a:r>
            <a:r>
              <a:rPr dirty="0">
                <a:latin typeface="+mn-lt"/>
                <a:cs typeface="Gramma-Book"/>
              </a:rPr>
              <a:t>series in 1998, is today a </a:t>
            </a:r>
            <a:r>
              <a:rPr spc="-10" dirty="0">
                <a:latin typeface="+mn-lt"/>
                <a:cs typeface="Gramma-Book"/>
              </a:rPr>
              <a:t>leader </a:t>
            </a:r>
            <a:r>
              <a:rPr dirty="0">
                <a:latin typeface="+mn-lt"/>
                <a:cs typeface="Gramma-Book"/>
              </a:rPr>
              <a:t>in the development of </a:t>
            </a:r>
            <a:r>
              <a:rPr spc="-10" dirty="0">
                <a:latin typeface="+mn-lt"/>
                <a:cs typeface="Gramma-Book"/>
              </a:rPr>
              <a:t>neodymium </a:t>
            </a:r>
            <a:r>
              <a:rPr dirty="0">
                <a:latin typeface="+mn-lt"/>
                <a:cs typeface="Gramma-Book"/>
              </a:rPr>
              <a:t>woofers for</a:t>
            </a:r>
            <a:r>
              <a:rPr spc="30" dirty="0">
                <a:latin typeface="+mn-lt"/>
                <a:cs typeface="Gramma-Book"/>
              </a:rPr>
              <a:t> </a:t>
            </a:r>
            <a:r>
              <a:rPr dirty="0">
                <a:latin typeface="+mn-lt"/>
                <a:cs typeface="Gramma-Book"/>
              </a:rPr>
              <a:t>the Pro audio </a:t>
            </a:r>
            <a:r>
              <a:rPr spc="-10" dirty="0">
                <a:latin typeface="+mn-lt"/>
                <a:cs typeface="Gramma-Book"/>
              </a:rPr>
              <a:t>market </a:t>
            </a:r>
            <a:r>
              <a:rPr dirty="0">
                <a:latin typeface="+mn-lt"/>
                <a:cs typeface="Gramma-Book"/>
              </a:rPr>
              <a:t>with four</a:t>
            </a:r>
            <a:r>
              <a:rPr spc="30" dirty="0">
                <a:latin typeface="+mn-lt"/>
                <a:cs typeface="Gramma-Book"/>
              </a:rPr>
              <a:t> </a:t>
            </a:r>
            <a:r>
              <a:rPr dirty="0">
                <a:latin typeface="+mn-lt"/>
                <a:cs typeface="Gramma-Book"/>
              </a:rPr>
              <a:t>new series. In </a:t>
            </a:r>
            <a:r>
              <a:rPr spc="-10" dirty="0">
                <a:latin typeface="+mn-lt"/>
                <a:cs typeface="Gramma-Book"/>
              </a:rPr>
              <a:t>addition </a:t>
            </a:r>
            <a:r>
              <a:rPr dirty="0">
                <a:latin typeface="+mn-lt"/>
                <a:cs typeface="Gramma-Book"/>
              </a:rPr>
              <a:t>to having optimized </a:t>
            </a:r>
            <a:r>
              <a:rPr spc="-10" dirty="0">
                <a:latin typeface="+mn-lt"/>
                <a:cs typeface="Gramma-Book"/>
              </a:rPr>
              <a:t>frequency </a:t>
            </a:r>
            <a:r>
              <a:rPr dirty="0">
                <a:latin typeface="+mn-lt"/>
                <a:cs typeface="Gramma-Book"/>
              </a:rPr>
              <a:t>response curves, B&amp;C </a:t>
            </a:r>
            <a:r>
              <a:rPr spc="-10" dirty="0">
                <a:latin typeface="+mn-lt"/>
                <a:cs typeface="Gramma-Book"/>
              </a:rPr>
              <a:t>newer</a:t>
            </a:r>
            <a:r>
              <a:rPr lang="it-IT" spc="-10" dirty="0">
                <a:latin typeface="+mn-lt"/>
                <a:cs typeface="Gramma-Book"/>
              </a:rPr>
              <a:t> </a:t>
            </a:r>
            <a:r>
              <a:rPr dirty="0">
                <a:latin typeface="+mn-lt"/>
                <a:cs typeface="Gramma-Book"/>
              </a:rPr>
              <a:t>woofers maximize power</a:t>
            </a:r>
            <a:r>
              <a:rPr spc="30" dirty="0">
                <a:latin typeface="+mn-lt"/>
                <a:cs typeface="Gramma-Book"/>
              </a:rPr>
              <a:t> </a:t>
            </a:r>
            <a:r>
              <a:rPr spc="-10" dirty="0">
                <a:latin typeface="+mn-lt"/>
                <a:cs typeface="Gramma-Book"/>
              </a:rPr>
              <a:t>handling,</a:t>
            </a:r>
            <a:r>
              <a:rPr lang="it-IT" spc="-10" dirty="0">
                <a:latin typeface="+mn-lt"/>
                <a:cs typeface="Gramma-Book"/>
              </a:rPr>
              <a:t> </a:t>
            </a:r>
            <a:r>
              <a:rPr dirty="0">
                <a:latin typeface="+mn-lt"/>
                <a:cs typeface="Gramma-Book"/>
              </a:rPr>
              <a:t>excursion, and heat </a:t>
            </a:r>
            <a:r>
              <a:rPr spc="-10" dirty="0">
                <a:latin typeface="+mn-lt"/>
                <a:cs typeface="Gramma-Book"/>
              </a:rPr>
              <a:t>dissipation</a:t>
            </a:r>
            <a:endParaRPr dirty="0">
              <a:latin typeface="+mn-lt"/>
              <a:cs typeface="Gramma-Book"/>
            </a:endParaRPr>
          </a:p>
        </p:txBody>
      </p:sp>
      <p:sp>
        <p:nvSpPr>
          <p:cNvPr id="17" name="object 5"/>
          <p:cNvSpPr txBox="1"/>
          <p:nvPr/>
        </p:nvSpPr>
        <p:spPr>
          <a:xfrm>
            <a:off x="5400000" y="4500000"/>
            <a:ext cx="3240000" cy="2575705"/>
          </a:xfrm>
          <a:prstGeom prst="rect">
            <a:avLst/>
          </a:prstGeom>
        </p:spPr>
        <p:txBody>
          <a:bodyPr vert="horz" wrap="square" lIns="0" tIns="12700" rIns="0" bIns="0" rtlCol="0" anchor="t">
            <a:spAutoFit/>
          </a:bodyPr>
          <a:lstStyle/>
          <a:p>
            <a:pPr marL="12700" algn="ctr">
              <a:lnSpc>
                <a:spcPct val="100000"/>
              </a:lnSpc>
              <a:spcBef>
                <a:spcPts val="100"/>
              </a:spcBef>
            </a:pPr>
            <a:r>
              <a:rPr b="1" dirty="0">
                <a:latin typeface="+mn-lt"/>
              </a:rPr>
              <a:t>HIGH FREQUENCY DRIVERS 27%</a:t>
            </a:r>
          </a:p>
          <a:p>
            <a:pPr marL="12700" marR="96520" algn="just">
              <a:lnSpc>
                <a:spcPts val="2200"/>
              </a:lnSpc>
              <a:spcBef>
                <a:spcPts val="80"/>
              </a:spcBef>
            </a:pPr>
            <a:endParaRPr lang="it-IT" b="1" dirty="0">
              <a:latin typeface="+mn-lt"/>
            </a:endParaRPr>
          </a:p>
          <a:p>
            <a:pPr marL="12700" marR="96520" algn="just">
              <a:lnSpc>
                <a:spcPts val="2200"/>
              </a:lnSpc>
              <a:spcBef>
                <a:spcPts val="80"/>
              </a:spcBef>
            </a:pPr>
            <a:endParaRPr lang="it-IT" dirty="0">
              <a:latin typeface="+mn-lt"/>
            </a:endParaRPr>
          </a:p>
          <a:p>
            <a:pPr marL="12700" marR="96520" algn="just">
              <a:lnSpc>
                <a:spcPts val="2200"/>
              </a:lnSpc>
              <a:spcBef>
                <a:spcPts val="80"/>
              </a:spcBef>
            </a:pPr>
            <a:r>
              <a:rPr dirty="0">
                <a:latin typeface="+mn-lt"/>
              </a:rPr>
              <a:t>The use of Neodymium magnets in B&amp;C high frequency drivers has not only allowed to dramatically reduce the size and weight, but also to improve performance and overall</a:t>
            </a:r>
            <a:r>
              <a:rPr lang="it-IT" dirty="0">
                <a:latin typeface="+mn-lt"/>
              </a:rPr>
              <a:t> </a:t>
            </a:r>
            <a:r>
              <a:rPr dirty="0">
                <a:latin typeface="+mn-lt"/>
              </a:rPr>
              <a:t>value</a:t>
            </a:r>
          </a:p>
        </p:txBody>
      </p:sp>
      <p:sp>
        <p:nvSpPr>
          <p:cNvPr id="20" name="object 5"/>
          <p:cNvSpPr txBox="1"/>
          <p:nvPr/>
        </p:nvSpPr>
        <p:spPr>
          <a:xfrm>
            <a:off x="9000000" y="4500000"/>
            <a:ext cx="3240000" cy="3704219"/>
          </a:xfrm>
          <a:prstGeom prst="rect">
            <a:avLst/>
          </a:prstGeom>
        </p:spPr>
        <p:txBody>
          <a:bodyPr vert="horz" wrap="square" lIns="0" tIns="12700" rIns="0" bIns="0" rtlCol="0" anchor="t">
            <a:spAutoFit/>
          </a:bodyPr>
          <a:lstStyle/>
          <a:p>
            <a:pPr marL="12700" algn="ctr">
              <a:lnSpc>
                <a:spcPct val="100000"/>
              </a:lnSpc>
              <a:spcBef>
                <a:spcPts val="100"/>
              </a:spcBef>
            </a:pPr>
            <a:r>
              <a:rPr lang="en-GB" b="1" dirty="0">
                <a:latin typeface="+mn-lt"/>
                <a:cs typeface="Gramma-Medium"/>
              </a:rPr>
              <a:t>HIGH FREQUENCY HORNS </a:t>
            </a:r>
            <a:r>
              <a:rPr lang="en-GB" b="1" spc="-25" dirty="0">
                <a:latin typeface="+mn-lt"/>
                <a:cs typeface="Gramma-Medium"/>
              </a:rPr>
              <a:t>2%</a:t>
            </a:r>
            <a:endParaRPr lang="en-GB" b="1" dirty="0">
              <a:latin typeface="+mn-lt"/>
              <a:cs typeface="Gramma-Medium"/>
            </a:endParaRPr>
          </a:p>
          <a:p>
            <a:pPr marL="12700" marR="96520" algn="just">
              <a:lnSpc>
                <a:spcPts val="2200"/>
              </a:lnSpc>
              <a:spcBef>
                <a:spcPts val="80"/>
              </a:spcBef>
            </a:pPr>
            <a:endParaRPr lang="en-GB" dirty="0">
              <a:latin typeface="+mn-lt"/>
              <a:cs typeface="Gramma-Book"/>
            </a:endParaRPr>
          </a:p>
          <a:p>
            <a:pPr marL="12700" marR="96520" algn="just">
              <a:lnSpc>
                <a:spcPts val="2200"/>
              </a:lnSpc>
              <a:spcBef>
                <a:spcPts val="80"/>
              </a:spcBef>
            </a:pPr>
            <a:endParaRPr lang="en-GB" dirty="0">
              <a:latin typeface="+mn-lt"/>
              <a:cs typeface="Gramma-Book"/>
            </a:endParaRPr>
          </a:p>
          <a:p>
            <a:pPr marL="12700" marR="96520" algn="just">
              <a:lnSpc>
                <a:spcPts val="2200"/>
              </a:lnSpc>
              <a:spcBef>
                <a:spcPts val="80"/>
              </a:spcBef>
            </a:pPr>
            <a:r>
              <a:rPr lang="en-GB" dirty="0">
                <a:latin typeface="+mn-lt"/>
                <a:cs typeface="Gramma-Book"/>
              </a:rPr>
              <a:t>The range includes </a:t>
            </a:r>
            <a:r>
              <a:rPr lang="en-GB" spc="-10" dirty="0">
                <a:latin typeface="+mn-lt"/>
                <a:cs typeface="Gramma-Book"/>
              </a:rPr>
              <a:t>constant </a:t>
            </a:r>
            <a:r>
              <a:rPr lang="en-GB" dirty="0">
                <a:latin typeface="+mn-lt"/>
                <a:cs typeface="Gramma-Book"/>
              </a:rPr>
              <a:t>directivity</a:t>
            </a:r>
            <a:r>
              <a:rPr lang="en-GB" spc="345" dirty="0">
                <a:latin typeface="+mn-lt"/>
                <a:cs typeface="Gramma-Book"/>
              </a:rPr>
              <a:t> </a:t>
            </a:r>
            <a:r>
              <a:rPr lang="en-GB" dirty="0">
                <a:latin typeface="+mn-lt"/>
                <a:cs typeface="Gramma-Book"/>
              </a:rPr>
              <a:t>models, known </a:t>
            </a:r>
            <a:r>
              <a:rPr lang="en-GB" spc="-25" dirty="0">
                <a:latin typeface="+mn-lt"/>
                <a:cs typeface="Gramma-Book"/>
              </a:rPr>
              <a:t>for </a:t>
            </a:r>
            <a:r>
              <a:rPr lang="en-GB" dirty="0">
                <a:latin typeface="+mn-lt"/>
                <a:cs typeface="Gramma-Book"/>
              </a:rPr>
              <a:t>their</a:t>
            </a:r>
            <a:r>
              <a:rPr lang="en-GB" spc="30" dirty="0">
                <a:latin typeface="+mn-lt"/>
                <a:cs typeface="Gramma-Book"/>
              </a:rPr>
              <a:t> </a:t>
            </a:r>
            <a:r>
              <a:rPr lang="en-GB" dirty="0">
                <a:latin typeface="+mn-lt"/>
                <a:cs typeface="Gramma-Book"/>
              </a:rPr>
              <a:t>great</a:t>
            </a:r>
            <a:r>
              <a:rPr lang="en-GB" spc="345" dirty="0">
                <a:latin typeface="+mn-lt"/>
                <a:cs typeface="Gramma-Book"/>
              </a:rPr>
              <a:t> </a:t>
            </a:r>
            <a:r>
              <a:rPr lang="en-GB" dirty="0">
                <a:latin typeface="+mn-lt"/>
                <a:cs typeface="Gramma-Book"/>
              </a:rPr>
              <a:t>consistency in </a:t>
            </a:r>
            <a:r>
              <a:rPr lang="en-GB" spc="-10" dirty="0">
                <a:latin typeface="+mn-lt"/>
                <a:cs typeface="Gramma-Book"/>
              </a:rPr>
              <a:t>angular </a:t>
            </a:r>
            <a:r>
              <a:rPr lang="en-GB" dirty="0">
                <a:latin typeface="+mn-lt"/>
                <a:cs typeface="Gramma-Book"/>
              </a:rPr>
              <a:t>coverage, and exponential </a:t>
            </a:r>
            <a:r>
              <a:rPr lang="en-GB" spc="-10" dirty="0">
                <a:latin typeface="+mn-lt"/>
                <a:cs typeface="Gramma-Book"/>
              </a:rPr>
              <a:t>models </a:t>
            </a:r>
            <a:r>
              <a:rPr lang="en-GB" dirty="0">
                <a:latin typeface="+mn-lt"/>
                <a:cs typeface="Gramma-Book"/>
              </a:rPr>
              <a:t>that optimize acoustical load </a:t>
            </a:r>
            <a:r>
              <a:rPr lang="en-GB" spc="-25" dirty="0">
                <a:latin typeface="+mn-lt"/>
                <a:cs typeface="Gramma-Book"/>
              </a:rPr>
              <a:t>and </a:t>
            </a:r>
            <a:r>
              <a:rPr lang="en-GB" dirty="0">
                <a:latin typeface="+mn-lt"/>
                <a:cs typeface="Gramma-Book"/>
              </a:rPr>
              <a:t>sound</a:t>
            </a:r>
            <a:r>
              <a:rPr lang="en-GB" spc="-10" dirty="0">
                <a:latin typeface="+mn-lt"/>
                <a:cs typeface="Gramma-Book"/>
              </a:rPr>
              <a:t> </a:t>
            </a:r>
            <a:r>
              <a:rPr lang="en-GB" dirty="0">
                <a:latin typeface="+mn-lt"/>
                <a:cs typeface="Gramma-Book"/>
              </a:rPr>
              <a:t>energy</a:t>
            </a:r>
            <a:r>
              <a:rPr lang="en-GB" spc="-10" dirty="0">
                <a:latin typeface="+mn-lt"/>
                <a:cs typeface="Gramma-Book"/>
              </a:rPr>
              <a:t> </a:t>
            </a:r>
            <a:r>
              <a:rPr lang="en-GB" dirty="0">
                <a:latin typeface="+mn-lt"/>
                <a:cs typeface="Gramma-Book"/>
              </a:rPr>
              <a:t>transfer.</a:t>
            </a:r>
            <a:r>
              <a:rPr lang="en-GB" spc="-5" dirty="0">
                <a:latin typeface="+mn-lt"/>
                <a:cs typeface="Gramma-Book"/>
              </a:rPr>
              <a:t> </a:t>
            </a:r>
            <a:r>
              <a:rPr lang="en-GB" spc="-10" dirty="0">
                <a:latin typeface="+mn-lt"/>
                <a:cs typeface="Gramma-Book"/>
              </a:rPr>
              <a:t>Standardized </a:t>
            </a:r>
            <a:r>
              <a:rPr lang="en-GB" dirty="0">
                <a:latin typeface="+mn-lt"/>
                <a:cs typeface="Gramma-Book"/>
              </a:rPr>
              <a:t>diameters give designers </a:t>
            </a:r>
            <a:r>
              <a:rPr lang="en-GB" spc="-25" dirty="0">
                <a:latin typeface="+mn-lt"/>
                <a:cs typeface="Gramma-Book"/>
              </a:rPr>
              <a:t>the </a:t>
            </a:r>
            <a:r>
              <a:rPr lang="en-GB" dirty="0">
                <a:latin typeface="+mn-lt"/>
                <a:cs typeface="Gramma-Book"/>
              </a:rPr>
              <a:t>freedom to choose the best </a:t>
            </a:r>
            <a:r>
              <a:rPr lang="en-GB" spc="-10" dirty="0">
                <a:latin typeface="+mn-lt"/>
                <a:cs typeface="Gramma-Book"/>
              </a:rPr>
              <a:t>driver/ </a:t>
            </a:r>
            <a:r>
              <a:rPr lang="en-GB" dirty="0">
                <a:latin typeface="+mn-lt"/>
                <a:cs typeface="Gramma-Book"/>
              </a:rPr>
              <a:t>horn combination for</a:t>
            </a:r>
            <a:r>
              <a:rPr lang="en-GB" spc="30" dirty="0">
                <a:latin typeface="+mn-lt"/>
                <a:cs typeface="Gramma-Book"/>
              </a:rPr>
              <a:t> </a:t>
            </a:r>
            <a:r>
              <a:rPr lang="en-GB" dirty="0">
                <a:latin typeface="+mn-lt"/>
                <a:cs typeface="Gramma-Book"/>
              </a:rPr>
              <a:t>each </a:t>
            </a:r>
            <a:r>
              <a:rPr lang="en-GB" spc="-10" dirty="0">
                <a:latin typeface="+mn-lt"/>
                <a:cs typeface="Gramma-Book"/>
              </a:rPr>
              <a:t>project</a:t>
            </a:r>
            <a:r>
              <a:rPr lang="en-GB" dirty="0">
                <a:latin typeface="+mn-lt"/>
                <a:cs typeface="Gramma-Book"/>
              </a:rPr>
              <a:t>.</a:t>
            </a:r>
          </a:p>
        </p:txBody>
      </p:sp>
      <p:sp>
        <p:nvSpPr>
          <p:cNvPr id="21" name="object 5"/>
          <p:cNvSpPr txBox="1"/>
          <p:nvPr/>
        </p:nvSpPr>
        <p:spPr>
          <a:xfrm>
            <a:off x="12600000" y="4500000"/>
            <a:ext cx="3240000" cy="3120598"/>
          </a:xfrm>
          <a:prstGeom prst="rect">
            <a:avLst/>
          </a:prstGeom>
        </p:spPr>
        <p:txBody>
          <a:bodyPr vert="horz" wrap="square" lIns="0" tIns="12700" rIns="0" bIns="0" rtlCol="0" anchor="t">
            <a:spAutoFit/>
          </a:bodyPr>
          <a:lstStyle/>
          <a:p>
            <a:pPr marL="12700" marR="242570" algn="ctr">
              <a:lnSpc>
                <a:spcPct val="101899"/>
              </a:lnSpc>
              <a:spcBef>
                <a:spcPts val="55"/>
              </a:spcBef>
            </a:pPr>
            <a:r>
              <a:rPr lang="en-GB" b="1" dirty="0">
                <a:latin typeface="+mn-lt"/>
                <a:cs typeface="Gramma-Medium"/>
              </a:rPr>
              <a:t>COAXIAL COMPONENTS </a:t>
            </a:r>
            <a:r>
              <a:rPr lang="en-GB" b="1" spc="-25" dirty="0">
                <a:latin typeface="+mn-lt"/>
                <a:cs typeface="Gramma-Medium"/>
              </a:rPr>
              <a:t>13% </a:t>
            </a:r>
            <a:r>
              <a:rPr lang="en-GB" b="1" dirty="0">
                <a:latin typeface="+mn-lt"/>
                <a:cs typeface="Gramma-Book"/>
              </a:rPr>
              <a:t>COMBINED </a:t>
            </a:r>
            <a:r>
              <a:rPr lang="en-GB" b="1" spc="-10" dirty="0">
                <a:latin typeface="+mn-lt"/>
                <a:cs typeface="Gramma-Book"/>
              </a:rPr>
              <a:t>LOW/HIGH </a:t>
            </a:r>
            <a:r>
              <a:rPr lang="en-GB" b="1" dirty="0">
                <a:latin typeface="+mn-lt"/>
                <a:cs typeface="Gramma-Book"/>
              </a:rPr>
              <a:t>FREQUENCY</a:t>
            </a:r>
            <a:r>
              <a:rPr lang="en-GB" b="1" spc="-5" dirty="0">
                <a:latin typeface="+mn-lt"/>
                <a:cs typeface="Gramma-Book"/>
              </a:rPr>
              <a:t> </a:t>
            </a:r>
            <a:r>
              <a:rPr lang="en-GB" b="1" spc="-10" dirty="0">
                <a:latin typeface="+mn-lt"/>
                <a:cs typeface="Gramma-Book"/>
              </a:rPr>
              <a:t>DRIVERS</a:t>
            </a:r>
            <a:endParaRPr lang="en-GB" b="1" dirty="0">
              <a:latin typeface="+mn-lt"/>
              <a:cs typeface="Gramma-Book"/>
            </a:endParaRPr>
          </a:p>
          <a:p>
            <a:pPr marL="12700" marR="96520" algn="just">
              <a:lnSpc>
                <a:spcPts val="2200"/>
              </a:lnSpc>
              <a:spcBef>
                <a:spcPts val="80"/>
              </a:spcBef>
            </a:pPr>
            <a:r>
              <a:rPr lang="en-GB" dirty="0">
                <a:latin typeface="+mn-lt"/>
                <a:cs typeface="Gramma-Book"/>
              </a:rPr>
              <a:t>Coaxial loudspeakers </a:t>
            </a:r>
            <a:r>
              <a:rPr lang="en-GB" spc="-10" dirty="0">
                <a:latin typeface="+mn-lt"/>
                <a:cs typeface="Gramma-Book"/>
              </a:rPr>
              <a:t>combine </a:t>
            </a:r>
            <a:r>
              <a:rPr lang="en-GB" dirty="0">
                <a:latin typeface="+mn-lt"/>
                <a:cs typeface="Gramma-Book"/>
              </a:rPr>
              <a:t>the features of the best </a:t>
            </a:r>
            <a:r>
              <a:rPr lang="en-GB" spc="-20" dirty="0">
                <a:latin typeface="+mn-lt"/>
                <a:cs typeface="Gramma-Book"/>
              </a:rPr>
              <a:t>cone </a:t>
            </a:r>
            <a:r>
              <a:rPr lang="en-GB" dirty="0">
                <a:latin typeface="+mn-lt"/>
                <a:cs typeface="Gramma-Book"/>
              </a:rPr>
              <a:t>loudspeakers and </a:t>
            </a:r>
            <a:r>
              <a:rPr lang="en-GB" spc="-10" dirty="0">
                <a:latin typeface="+mn-lt"/>
                <a:cs typeface="Gramma-Book"/>
              </a:rPr>
              <a:t>compression </a:t>
            </a:r>
            <a:r>
              <a:rPr lang="en-GB" dirty="0">
                <a:latin typeface="+mn-lt"/>
                <a:cs typeface="Gramma-Book"/>
              </a:rPr>
              <a:t>drivers into a one-piece, </a:t>
            </a:r>
            <a:r>
              <a:rPr lang="en-GB" spc="-10" dirty="0">
                <a:latin typeface="+mn-lt"/>
                <a:cs typeface="Gramma-Book"/>
              </a:rPr>
              <a:t>point </a:t>
            </a:r>
            <a:r>
              <a:rPr lang="en-GB" dirty="0">
                <a:latin typeface="+mn-lt"/>
                <a:cs typeface="Gramma-Book"/>
              </a:rPr>
              <a:t>source solution. Their</a:t>
            </a:r>
            <a:r>
              <a:rPr lang="en-GB" spc="30" dirty="0">
                <a:latin typeface="+mn-lt"/>
                <a:cs typeface="Gramma-Book"/>
              </a:rPr>
              <a:t> </a:t>
            </a:r>
            <a:r>
              <a:rPr lang="en-GB" spc="-10" dirty="0">
                <a:latin typeface="+mn-lt"/>
                <a:cs typeface="Gramma-Book"/>
              </a:rPr>
              <a:t>format </a:t>
            </a:r>
            <a:r>
              <a:rPr lang="en-GB" dirty="0">
                <a:latin typeface="+mn-lt"/>
                <a:cs typeface="Gramma-Book"/>
              </a:rPr>
              <a:t>enables electro-acoustical </a:t>
            </a:r>
            <a:r>
              <a:rPr lang="en-GB" spc="-10" dirty="0">
                <a:latin typeface="+mn-lt"/>
                <a:cs typeface="Gramma-Book"/>
              </a:rPr>
              <a:t>designers </a:t>
            </a:r>
            <a:r>
              <a:rPr lang="en-GB" dirty="0">
                <a:latin typeface="+mn-lt"/>
                <a:cs typeface="Gramma-Book"/>
              </a:rPr>
              <a:t>to build very compact and </a:t>
            </a:r>
            <a:r>
              <a:rPr lang="en-GB" spc="-10" dirty="0">
                <a:latin typeface="+mn-lt"/>
                <a:cs typeface="Gramma-Book"/>
              </a:rPr>
              <a:t>versatile systems.</a:t>
            </a:r>
            <a:endParaRPr lang="en-GB" dirty="0">
              <a:latin typeface="+mn-lt"/>
              <a:cs typeface="Gramma-Book"/>
            </a:endParaRPr>
          </a:p>
        </p:txBody>
      </p:sp>
      <p:sp>
        <p:nvSpPr>
          <p:cNvPr id="7" name="Rettangolo 6"/>
          <p:cNvSpPr/>
          <p:nvPr/>
        </p:nvSpPr>
        <p:spPr>
          <a:xfrm>
            <a:off x="540000" y="1903334"/>
            <a:ext cx="16387200" cy="400110"/>
          </a:xfrm>
          <a:prstGeom prst="rect">
            <a:avLst/>
          </a:prstGeom>
        </p:spPr>
        <p:txBody>
          <a:bodyPr wrap="square">
            <a:spAutoFit/>
          </a:bodyPr>
          <a:lstStyle/>
          <a:p>
            <a:pPr algn="ctr"/>
            <a:r>
              <a:rPr lang="en-US" sz="2000" dirty="0">
                <a:solidFill>
                  <a:schemeClr val="tx1"/>
                </a:solidFill>
                <a:latin typeface="+mj-lt"/>
              </a:rPr>
              <a:t>B&amp;C’s</a:t>
            </a:r>
            <a:r>
              <a:rPr lang="en-US" sz="2000" b="0" i="0" dirty="0">
                <a:solidFill>
                  <a:schemeClr val="tx1"/>
                </a:solidFill>
                <a:effectLst/>
                <a:latin typeface="+mj-lt"/>
              </a:rPr>
              <a:t> products require higher technology, light weight, reliability, and consistently manufactured transducers, which </a:t>
            </a:r>
            <a:r>
              <a:rPr lang="en-US" sz="2000" dirty="0">
                <a:solidFill>
                  <a:schemeClr val="tx1"/>
                </a:solidFill>
                <a:latin typeface="+mj-lt"/>
              </a:rPr>
              <a:t>B&amp;C’s</a:t>
            </a:r>
            <a:r>
              <a:rPr lang="en-US" sz="2000" b="0" i="0" dirty="0">
                <a:solidFill>
                  <a:schemeClr val="tx1"/>
                </a:solidFill>
                <a:effectLst/>
                <a:latin typeface="+mj-lt"/>
              </a:rPr>
              <a:t> competitors cannot provide.</a:t>
            </a:r>
            <a:endParaRPr lang="it-IT" sz="2000" dirty="0">
              <a:solidFill>
                <a:schemeClr val="tx1"/>
              </a:solidFill>
              <a:latin typeface="+mj-lt"/>
            </a:endParaRPr>
          </a:p>
        </p:txBody>
      </p:sp>
      <p:pic>
        <p:nvPicPr>
          <p:cNvPr id="8" name="Immagine 7">
            <a:extLst>
              <a:ext uri="{FF2B5EF4-FFF2-40B4-BE49-F238E27FC236}">
                <a16:creationId xmlns:a16="http://schemas.microsoft.com/office/drawing/2014/main" id="{97B4E2F3-4DE5-B007-2C1F-0627B0CE1B87}"/>
              </a:ext>
            </a:extLst>
          </p:cNvPr>
          <p:cNvPicPr>
            <a:picLocks/>
          </p:cNvPicPr>
          <p:nvPr/>
        </p:nvPicPr>
        <p:blipFill>
          <a:blip r:embed="rId7"/>
          <a:stretch>
            <a:fillRect/>
          </a:stretch>
        </p:blipFill>
        <p:spPr>
          <a:xfrm>
            <a:off x="13111200" y="180000"/>
            <a:ext cx="3816000" cy="1368000"/>
          </a:xfrm>
          <a:prstGeom prst="rect">
            <a:avLst/>
          </a:prstGeom>
        </p:spPr>
      </p:pic>
      <p:sp>
        <p:nvSpPr>
          <p:cNvPr id="14" name="Segnaposto numero diapositiva 5">
            <a:extLst>
              <a:ext uri="{FF2B5EF4-FFF2-40B4-BE49-F238E27FC236}">
                <a16:creationId xmlns:a16="http://schemas.microsoft.com/office/drawing/2014/main" id="{57D6B00F-F1F8-C2D3-6424-1D4F3E5BEAD9}"/>
              </a:ext>
            </a:extLst>
          </p:cNvPr>
          <p:cNvSpPr txBox="1">
            <a:spLocks/>
          </p:cNvSpPr>
          <p:nvPr/>
        </p:nvSpPr>
        <p:spPr>
          <a:xfrm>
            <a:off x="15840000" y="9000000"/>
            <a:ext cx="614400" cy="432000"/>
          </a:xfrm>
          <a:prstGeom prst="rect">
            <a:avLst/>
          </a:prstGeom>
          <a:ln>
            <a:solidFill>
              <a:schemeClr val="tx1"/>
            </a:solidFill>
          </a:ln>
        </p:spPr>
        <p:txBody>
          <a:bodyPr wrap="square" lIns="0" tIns="0" rIns="0" bIns="0" rtlCol="0" anchor="ctr" anchorCtr="0">
            <a:noAutofit/>
          </a:bodyPr>
          <a:lstStyle>
            <a:defPPr>
              <a:defRPr kern="0"/>
            </a:defPPr>
            <a:lvl1pPr>
              <a:defRPr sz="3000" b="0" i="0">
                <a:solidFill>
                  <a:srgbClr val="ED1C24"/>
                </a:solidFill>
                <a:latin typeface="Gramma-Book"/>
                <a:cs typeface="Gramma-Book"/>
              </a:defRPr>
            </a:lvl1pPr>
          </a:lstStyle>
          <a:p>
            <a:pPr algn="ctr" rtl="0"/>
            <a:r>
              <a:rPr lang="it-IT" sz="1991" dirty="0">
                <a:solidFill>
                  <a:schemeClr val="tx1"/>
                </a:solidFill>
              </a:rPr>
              <a:t>19</a:t>
            </a:r>
          </a:p>
        </p:txBody>
      </p:sp>
    </p:spTree>
    <p:extLst>
      <p:ext uri="{BB962C8B-B14F-4D97-AF65-F5344CB8AC3E}">
        <p14:creationId xmlns:p14="http://schemas.microsoft.com/office/powerpoint/2010/main" val="1125550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6D9382FC-36EB-3505-08DF-B1B84F2463DA}"/>
              </a:ext>
            </a:extLst>
          </p:cNvPr>
          <p:cNvSpPr/>
          <p:nvPr/>
        </p:nvSpPr>
        <p:spPr>
          <a:xfrm>
            <a:off x="4233" y="2381"/>
            <a:ext cx="3084369" cy="97488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cxnSp>
        <p:nvCxnSpPr>
          <p:cNvPr id="26" name="Connettore diritto 25">
            <a:extLst>
              <a:ext uri="{FF2B5EF4-FFF2-40B4-BE49-F238E27FC236}">
                <a16:creationId xmlns:a16="http://schemas.microsoft.com/office/drawing/2014/main" id="{F20A69A9-E28C-33B1-0DC0-AFE7856F52FB}"/>
              </a:ext>
            </a:extLst>
          </p:cNvPr>
          <p:cNvCxnSpPr>
            <a:cxnSpLocks/>
          </p:cNvCxnSpPr>
          <p:nvPr/>
        </p:nvCxnSpPr>
        <p:spPr>
          <a:xfrm>
            <a:off x="3088601" y="1371600"/>
            <a:ext cx="114500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ttangolo con angoli arrotondati 7">
            <a:extLst>
              <a:ext uri="{FF2B5EF4-FFF2-40B4-BE49-F238E27FC236}">
                <a16:creationId xmlns:a16="http://schemas.microsoft.com/office/drawing/2014/main" id="{951D6C2F-C9E1-9DD3-C60D-6B0E371800C9}"/>
              </a:ext>
            </a:extLst>
          </p:cNvPr>
          <p:cNvSpPr/>
          <p:nvPr/>
        </p:nvSpPr>
        <p:spPr>
          <a:xfrm>
            <a:off x="3332233" y="2683104"/>
            <a:ext cx="2560000" cy="128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2000" b="1" dirty="0">
                <a:solidFill>
                  <a:schemeClr val="tx1"/>
                </a:solidFill>
              </a:rPr>
              <a:t>CAR AUDIO MARKET</a:t>
            </a:r>
          </a:p>
        </p:txBody>
      </p:sp>
      <p:sp>
        <p:nvSpPr>
          <p:cNvPr id="9" name="Rettangolo con angoli arrotondati 8">
            <a:extLst>
              <a:ext uri="{FF2B5EF4-FFF2-40B4-BE49-F238E27FC236}">
                <a16:creationId xmlns:a16="http://schemas.microsoft.com/office/drawing/2014/main" id="{1CF49ADE-378E-48B4-9AD6-70AAB304DC63}"/>
              </a:ext>
            </a:extLst>
          </p:cNvPr>
          <p:cNvSpPr/>
          <p:nvPr/>
        </p:nvSpPr>
        <p:spPr>
          <a:xfrm>
            <a:off x="6916233" y="2683104"/>
            <a:ext cx="2560000" cy="128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2000" b="1" dirty="0">
                <a:solidFill>
                  <a:schemeClr val="tx1"/>
                </a:solidFill>
              </a:rPr>
              <a:t>HI-FI</a:t>
            </a:r>
          </a:p>
        </p:txBody>
      </p:sp>
      <p:sp>
        <p:nvSpPr>
          <p:cNvPr id="11" name="Rettangolo con angoli arrotondati 10">
            <a:extLst>
              <a:ext uri="{FF2B5EF4-FFF2-40B4-BE49-F238E27FC236}">
                <a16:creationId xmlns:a16="http://schemas.microsoft.com/office/drawing/2014/main" id="{4176C47D-DF3B-80A4-585F-FD709AEFB6B0}"/>
              </a:ext>
            </a:extLst>
          </p:cNvPr>
          <p:cNvSpPr/>
          <p:nvPr/>
        </p:nvSpPr>
        <p:spPr>
          <a:xfrm>
            <a:off x="10500233" y="2655738"/>
            <a:ext cx="2560000" cy="128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2000" b="1" dirty="0">
                <a:solidFill>
                  <a:schemeClr val="tx1"/>
                </a:solidFill>
              </a:rPr>
              <a:t>MI</a:t>
            </a:r>
          </a:p>
        </p:txBody>
      </p:sp>
      <p:sp>
        <p:nvSpPr>
          <p:cNvPr id="12" name="CasellaDiTesto 11">
            <a:extLst>
              <a:ext uri="{FF2B5EF4-FFF2-40B4-BE49-F238E27FC236}">
                <a16:creationId xmlns:a16="http://schemas.microsoft.com/office/drawing/2014/main" id="{5D6839D9-31F2-F3FA-3C35-12397C60FC54}"/>
              </a:ext>
            </a:extLst>
          </p:cNvPr>
          <p:cNvSpPr txBox="1"/>
          <p:nvPr/>
        </p:nvSpPr>
        <p:spPr>
          <a:xfrm>
            <a:off x="3332233" y="4339104"/>
            <a:ext cx="2560000" cy="1754326"/>
          </a:xfrm>
          <a:prstGeom prst="rect">
            <a:avLst/>
          </a:prstGeom>
          <a:noFill/>
        </p:spPr>
        <p:txBody>
          <a:bodyPr wrap="square" rtlCol="0">
            <a:spAutoFit/>
          </a:bodyPr>
          <a:lstStyle/>
          <a:p>
            <a:pPr algn="ctr"/>
            <a:r>
              <a:rPr lang="en-GB" dirty="0">
                <a:latin typeface="+mn-lt"/>
              </a:rPr>
              <a:t>Since 2021, B&amp;C Group is increasing its presence in the fast-growing Car Audio After Market segment, especially in US &amp; Central America.</a:t>
            </a:r>
          </a:p>
        </p:txBody>
      </p:sp>
      <p:sp>
        <p:nvSpPr>
          <p:cNvPr id="14" name="CasellaDiTesto 13">
            <a:extLst>
              <a:ext uri="{FF2B5EF4-FFF2-40B4-BE49-F238E27FC236}">
                <a16:creationId xmlns:a16="http://schemas.microsoft.com/office/drawing/2014/main" id="{6CDEFA13-8A19-31D9-E551-32EF6C26FE7E}"/>
              </a:ext>
            </a:extLst>
          </p:cNvPr>
          <p:cNvSpPr txBox="1"/>
          <p:nvPr/>
        </p:nvSpPr>
        <p:spPr>
          <a:xfrm>
            <a:off x="6916234" y="4339104"/>
            <a:ext cx="2560000" cy="2644057"/>
          </a:xfrm>
          <a:prstGeom prst="rect">
            <a:avLst/>
          </a:prstGeom>
          <a:noFill/>
        </p:spPr>
        <p:txBody>
          <a:bodyPr wrap="square" rtlCol="0">
            <a:spAutoFit/>
          </a:bodyPr>
          <a:lstStyle/>
          <a:p>
            <a:pPr algn="ctr"/>
            <a:r>
              <a:rPr lang="en-GB" dirty="0">
                <a:latin typeface="+mn-lt"/>
              </a:rPr>
              <a:t>We are strengthening our position in the Hi-Fi market by developing dedicated products and  establishing solid partnerships with the most prestigious brands.</a:t>
            </a:r>
            <a:endParaRPr lang="it-IT" dirty="0">
              <a:latin typeface="+mn-lt"/>
            </a:endParaRPr>
          </a:p>
          <a:p>
            <a:pPr marL="487672" indent="-487672" algn="ctr">
              <a:buFont typeface="Arial" panose="020B0604020202020204" pitchFamily="34" charset="0"/>
              <a:buChar char="•"/>
            </a:pPr>
            <a:endParaRPr lang="it-IT" dirty="0">
              <a:latin typeface="+mn-lt"/>
            </a:endParaRPr>
          </a:p>
          <a:p>
            <a:pPr marL="487672" indent="-487672" algn="ctr">
              <a:buFont typeface="Arial" panose="020B0604020202020204" pitchFamily="34" charset="0"/>
              <a:buChar char="•"/>
            </a:pPr>
            <a:endParaRPr lang="it-IT" dirty="0">
              <a:latin typeface="+mn-lt"/>
            </a:endParaRPr>
          </a:p>
        </p:txBody>
      </p:sp>
      <p:sp>
        <p:nvSpPr>
          <p:cNvPr id="22" name="CasellaDiTesto 21">
            <a:extLst>
              <a:ext uri="{FF2B5EF4-FFF2-40B4-BE49-F238E27FC236}">
                <a16:creationId xmlns:a16="http://schemas.microsoft.com/office/drawing/2014/main" id="{E15C05C8-58DC-FCFA-85DA-F8AAB16EB581}"/>
              </a:ext>
            </a:extLst>
          </p:cNvPr>
          <p:cNvSpPr txBox="1"/>
          <p:nvPr/>
        </p:nvSpPr>
        <p:spPr>
          <a:xfrm>
            <a:off x="10500234" y="4339104"/>
            <a:ext cx="2560000" cy="2308324"/>
          </a:xfrm>
          <a:prstGeom prst="rect">
            <a:avLst/>
          </a:prstGeom>
          <a:noFill/>
        </p:spPr>
        <p:txBody>
          <a:bodyPr wrap="square" rtlCol="0">
            <a:spAutoFit/>
          </a:bodyPr>
          <a:lstStyle/>
          <a:p>
            <a:pPr algn="ctr"/>
            <a:r>
              <a:rPr lang="en-GB" dirty="0">
                <a:latin typeface="+mn-lt"/>
              </a:rPr>
              <a:t>Thanks to acquisition of Eminence KY, the Group finally stepped into the Music Instrument market segment.</a:t>
            </a:r>
          </a:p>
          <a:p>
            <a:pPr algn="ctr"/>
            <a:endParaRPr lang="it-IT" dirty="0">
              <a:latin typeface="+mn-lt"/>
            </a:endParaRPr>
          </a:p>
          <a:p>
            <a:pPr marL="487672" indent="-487672" algn="ctr">
              <a:buFont typeface="Arial" panose="020B0604020202020204" pitchFamily="34" charset="0"/>
              <a:buChar char="•"/>
            </a:pPr>
            <a:endParaRPr lang="it-IT" dirty="0">
              <a:latin typeface="+mn-lt"/>
            </a:endParaRPr>
          </a:p>
          <a:p>
            <a:pPr marL="487672" indent="-487672" algn="ctr">
              <a:buFont typeface="Arial" panose="020B0604020202020204" pitchFamily="34" charset="0"/>
              <a:buChar char="•"/>
            </a:pPr>
            <a:endParaRPr lang="it-IT" dirty="0">
              <a:latin typeface="+mn-lt"/>
            </a:endParaRPr>
          </a:p>
        </p:txBody>
      </p:sp>
      <p:sp>
        <p:nvSpPr>
          <p:cNvPr id="18" name="Rettangolo con angoli arrotondati 10">
            <a:extLst>
              <a:ext uri="{FF2B5EF4-FFF2-40B4-BE49-F238E27FC236}">
                <a16:creationId xmlns:a16="http://schemas.microsoft.com/office/drawing/2014/main" id="{4176C47D-DF3B-80A4-585F-FD709AEFB6B0}"/>
              </a:ext>
            </a:extLst>
          </p:cNvPr>
          <p:cNvSpPr/>
          <p:nvPr/>
        </p:nvSpPr>
        <p:spPr>
          <a:xfrm>
            <a:off x="14084233" y="2683104"/>
            <a:ext cx="2560000" cy="128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2000" b="1" dirty="0">
                <a:solidFill>
                  <a:schemeClr val="tx1"/>
                </a:solidFill>
              </a:rPr>
              <a:t>NEW TRANSDUCERS</a:t>
            </a:r>
          </a:p>
        </p:txBody>
      </p:sp>
      <p:cxnSp>
        <p:nvCxnSpPr>
          <p:cNvPr id="17" name="Connettore diritto 16"/>
          <p:cNvCxnSpPr>
            <a:stCxn id="8" idx="0"/>
          </p:cNvCxnSpPr>
          <p:nvPr/>
        </p:nvCxnSpPr>
        <p:spPr>
          <a:xfrm flipV="1">
            <a:off x="4612234" y="1371601"/>
            <a:ext cx="1253" cy="13115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ttore diritto 19"/>
          <p:cNvCxnSpPr>
            <a:stCxn id="9" idx="0"/>
          </p:cNvCxnSpPr>
          <p:nvPr/>
        </p:nvCxnSpPr>
        <p:spPr>
          <a:xfrm flipV="1">
            <a:off x="8196233" y="1371601"/>
            <a:ext cx="347" cy="1311504"/>
          </a:xfrm>
          <a:prstGeom prst="line">
            <a:avLst/>
          </a:prstGeom>
          <a:ln w="25400"/>
        </p:spPr>
        <p:style>
          <a:lnRef idx="1">
            <a:schemeClr val="dk1"/>
          </a:lnRef>
          <a:fillRef idx="0">
            <a:schemeClr val="dk1"/>
          </a:fillRef>
          <a:effectRef idx="0">
            <a:schemeClr val="dk1"/>
          </a:effectRef>
          <a:fontRef idx="minor">
            <a:schemeClr val="tx1"/>
          </a:fontRef>
        </p:style>
      </p:cxnSp>
      <p:cxnSp>
        <p:nvCxnSpPr>
          <p:cNvPr id="23" name="Connettore diritto 22"/>
          <p:cNvCxnSpPr>
            <a:stCxn id="11" idx="0"/>
          </p:cNvCxnSpPr>
          <p:nvPr/>
        </p:nvCxnSpPr>
        <p:spPr>
          <a:xfrm flipV="1">
            <a:off x="11780234" y="1371601"/>
            <a:ext cx="2827" cy="1284137"/>
          </a:xfrm>
          <a:prstGeom prst="line">
            <a:avLst/>
          </a:prstGeom>
          <a:ln w="25400"/>
        </p:spPr>
        <p:style>
          <a:lnRef idx="1">
            <a:schemeClr val="dk1"/>
          </a:lnRef>
          <a:fillRef idx="0">
            <a:schemeClr val="dk1"/>
          </a:fillRef>
          <a:effectRef idx="0">
            <a:schemeClr val="dk1"/>
          </a:effectRef>
          <a:fontRef idx="minor">
            <a:schemeClr val="tx1"/>
          </a:fontRef>
        </p:style>
      </p:cxnSp>
      <p:cxnSp>
        <p:nvCxnSpPr>
          <p:cNvPr id="25" name="Connettore diritto 24"/>
          <p:cNvCxnSpPr>
            <a:stCxn id="18" idx="0"/>
          </p:cNvCxnSpPr>
          <p:nvPr/>
        </p:nvCxnSpPr>
        <p:spPr>
          <a:xfrm flipH="1" flipV="1">
            <a:off x="15359381" y="1371601"/>
            <a:ext cx="4853" cy="1311504"/>
          </a:xfrm>
          <a:prstGeom prst="line">
            <a:avLst/>
          </a:prstGeom>
          <a:ln w="25400"/>
        </p:spPr>
        <p:style>
          <a:lnRef idx="1">
            <a:schemeClr val="dk1"/>
          </a:lnRef>
          <a:fillRef idx="0">
            <a:schemeClr val="dk1"/>
          </a:fillRef>
          <a:effectRef idx="0">
            <a:schemeClr val="dk1"/>
          </a:effectRef>
          <a:fontRef idx="minor">
            <a:schemeClr val="tx1"/>
          </a:fontRef>
        </p:style>
      </p:cxnSp>
      <p:cxnSp>
        <p:nvCxnSpPr>
          <p:cNvPr id="31" name="Connettore diritto 30"/>
          <p:cNvCxnSpPr/>
          <p:nvPr/>
        </p:nvCxnSpPr>
        <p:spPr>
          <a:xfrm>
            <a:off x="14538636" y="1371600"/>
            <a:ext cx="820745" cy="0"/>
          </a:xfrm>
          <a:prstGeom prst="line">
            <a:avLst/>
          </a:prstGeom>
          <a:ln w="25400"/>
        </p:spPr>
        <p:style>
          <a:lnRef idx="1">
            <a:schemeClr val="dk1"/>
          </a:lnRef>
          <a:fillRef idx="0">
            <a:schemeClr val="dk1"/>
          </a:fillRef>
          <a:effectRef idx="0">
            <a:schemeClr val="dk1"/>
          </a:effectRef>
          <a:fontRef idx="minor">
            <a:schemeClr val="tx1"/>
          </a:fontRef>
        </p:style>
      </p:cxnSp>
      <p:sp>
        <p:nvSpPr>
          <p:cNvPr id="21" name="Rettangolo 20"/>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CasellaDiTesto 27">
            <a:extLst>
              <a:ext uri="{FF2B5EF4-FFF2-40B4-BE49-F238E27FC236}">
                <a16:creationId xmlns:a16="http://schemas.microsoft.com/office/drawing/2014/main" id="{E15C05C8-58DC-FCFA-85DA-F8AAB16EB581}"/>
              </a:ext>
            </a:extLst>
          </p:cNvPr>
          <p:cNvSpPr txBox="1"/>
          <p:nvPr/>
        </p:nvSpPr>
        <p:spPr>
          <a:xfrm>
            <a:off x="14079381" y="4339072"/>
            <a:ext cx="2560000" cy="2308324"/>
          </a:xfrm>
          <a:prstGeom prst="rect">
            <a:avLst/>
          </a:prstGeom>
          <a:noFill/>
        </p:spPr>
        <p:txBody>
          <a:bodyPr wrap="square" rtlCol="0">
            <a:spAutoFit/>
          </a:bodyPr>
          <a:lstStyle/>
          <a:p>
            <a:pPr algn="ctr"/>
            <a:r>
              <a:rPr lang="en-GB" dirty="0">
                <a:latin typeface="+mn-lt"/>
              </a:rPr>
              <a:t>Mosaic, a patented new transducer aimed to have multiple applications through all market segment.</a:t>
            </a:r>
          </a:p>
          <a:p>
            <a:pPr algn="ctr"/>
            <a:endParaRPr lang="it-IT" dirty="0">
              <a:latin typeface="+mn-lt"/>
            </a:endParaRPr>
          </a:p>
          <a:p>
            <a:pPr marL="487672" indent="-487672" algn="ctr">
              <a:buFont typeface="Arial" panose="020B0604020202020204" pitchFamily="34" charset="0"/>
              <a:buChar char="•"/>
            </a:pPr>
            <a:endParaRPr lang="it-IT" dirty="0">
              <a:latin typeface="+mn-lt"/>
            </a:endParaRPr>
          </a:p>
          <a:p>
            <a:pPr marL="487672" indent="-487672" algn="ctr">
              <a:buFont typeface="Arial" panose="020B0604020202020204" pitchFamily="34" charset="0"/>
              <a:buChar char="•"/>
            </a:pPr>
            <a:endParaRPr lang="it-IT" dirty="0">
              <a:latin typeface="+mn-lt"/>
            </a:endParaRPr>
          </a:p>
        </p:txBody>
      </p:sp>
      <p:sp>
        <p:nvSpPr>
          <p:cNvPr id="4" name="Segnaposto numero diapositiva 5">
            <a:extLst>
              <a:ext uri="{FF2B5EF4-FFF2-40B4-BE49-F238E27FC236}">
                <a16:creationId xmlns:a16="http://schemas.microsoft.com/office/drawing/2014/main" id="{A2213393-BC16-6697-9748-C3CF92E72172}"/>
              </a:ext>
            </a:extLst>
          </p:cNvPr>
          <p:cNvSpPr txBox="1">
            <a:spLocks/>
          </p:cNvSpPr>
          <p:nvPr/>
        </p:nvSpPr>
        <p:spPr>
          <a:xfrm>
            <a:off x="15840000" y="9000000"/>
            <a:ext cx="614400" cy="432000"/>
          </a:xfrm>
          <a:prstGeom prst="rect">
            <a:avLst/>
          </a:prstGeom>
          <a:ln>
            <a:solidFill>
              <a:schemeClr val="tx1"/>
            </a:solidFill>
          </a:ln>
        </p:spPr>
        <p:txBody>
          <a:bodyPr wrap="square" lIns="0" tIns="0" rIns="0" bIns="0" rtlCol="0" anchor="ctr" anchorCtr="0">
            <a:noAutofit/>
          </a:bodyPr>
          <a:lstStyle>
            <a:defPPr>
              <a:defRPr kern="0"/>
            </a:defPPr>
            <a:lvl1pPr>
              <a:defRPr sz="3000" b="0" i="0">
                <a:solidFill>
                  <a:srgbClr val="ED1C24"/>
                </a:solidFill>
                <a:latin typeface="Gramma-Book"/>
                <a:cs typeface="Gramma-Book"/>
              </a:defRPr>
            </a:lvl1pPr>
          </a:lstStyle>
          <a:p>
            <a:pPr algn="ctr" rtl="0"/>
            <a:r>
              <a:rPr lang="it-IT" sz="1991" dirty="0">
                <a:solidFill>
                  <a:schemeClr val="tx1"/>
                </a:solidFill>
              </a:rPr>
              <a:t>20</a:t>
            </a:r>
          </a:p>
        </p:txBody>
      </p:sp>
      <p:sp>
        <p:nvSpPr>
          <p:cNvPr id="5" name="object 2">
            <a:extLst>
              <a:ext uri="{FF2B5EF4-FFF2-40B4-BE49-F238E27FC236}">
                <a16:creationId xmlns:a16="http://schemas.microsoft.com/office/drawing/2014/main" id="{93982197-A467-4C25-C996-21D466C7F5CD}"/>
              </a:ext>
            </a:extLst>
          </p:cNvPr>
          <p:cNvSpPr txBox="1">
            <a:spLocks/>
          </p:cNvSpPr>
          <p:nvPr/>
        </p:nvSpPr>
        <p:spPr>
          <a:xfrm>
            <a:off x="4232" y="1371600"/>
            <a:ext cx="3084369" cy="3608673"/>
          </a:xfrm>
          <a:prstGeom prst="rect">
            <a:avLst/>
          </a:prstGeom>
        </p:spPr>
        <p:txBody>
          <a:bodyPr vert="horz" wrap="square" lIns="0" tIns="12693" rIns="0" bIns="0" rtlCol="0" anchor="ctr">
            <a:spAutoFit/>
          </a:bodyPr>
          <a:lstStyle>
            <a:lvl1pPr>
              <a:defRPr sz="10600" b="0" i="0">
                <a:solidFill>
                  <a:srgbClr val="5EC7CC"/>
                </a:solidFill>
                <a:latin typeface="Gramma-Book"/>
                <a:ea typeface="+mj-ea"/>
                <a:cs typeface="Gramma-Book"/>
              </a:defRPr>
            </a:lvl1pPr>
          </a:lstStyle>
          <a:p>
            <a:pPr marL="12695" algn="ctr">
              <a:spcBef>
                <a:spcPts val="100"/>
              </a:spcBef>
            </a:pPr>
            <a:br>
              <a:rPr lang="it-IT" sz="2800" u="sng" spc="255" dirty="0">
                <a:solidFill>
                  <a:schemeClr val="bg1"/>
                </a:solidFill>
                <a:latin typeface="+mn-lt"/>
              </a:rPr>
            </a:br>
            <a:r>
              <a:rPr lang="it-IT" sz="2800" u="sng" spc="255" dirty="0">
                <a:solidFill>
                  <a:schemeClr val="bg1"/>
                </a:solidFill>
                <a:latin typeface="+mn-lt"/>
              </a:rPr>
              <a:t>BUSINESS OVERVIEW</a:t>
            </a:r>
          </a:p>
          <a:p>
            <a:pPr marL="12695" algn="ctr">
              <a:spcBef>
                <a:spcPts val="100"/>
              </a:spcBef>
            </a:pPr>
            <a:endParaRPr lang="it-IT" sz="2800" u="sng" spc="255" dirty="0">
              <a:solidFill>
                <a:schemeClr val="bg1"/>
              </a:solidFill>
              <a:latin typeface="+mn-lt"/>
            </a:endParaRPr>
          </a:p>
          <a:p>
            <a:pPr marL="12695" algn="ctr">
              <a:spcBef>
                <a:spcPts val="100"/>
              </a:spcBef>
            </a:pPr>
            <a:r>
              <a:rPr lang="it-IT" sz="2800" u="sng" spc="255" dirty="0">
                <a:solidFill>
                  <a:schemeClr val="bg1"/>
                </a:solidFill>
                <a:latin typeface="+mn-lt"/>
              </a:rPr>
              <a:t>NEW OPPORTUNITIES </a:t>
            </a:r>
            <a:br>
              <a:rPr lang="it-IT" sz="2800" u="sng" spc="255" dirty="0">
                <a:solidFill>
                  <a:schemeClr val="bg1"/>
                </a:solidFill>
                <a:latin typeface="+mn-lt"/>
              </a:rPr>
            </a:br>
            <a:br>
              <a:rPr lang="it-IT" sz="3200" u="sng" spc="255" dirty="0">
                <a:solidFill>
                  <a:schemeClr val="bg1"/>
                </a:solidFill>
                <a:latin typeface="+mn-lt"/>
              </a:rPr>
            </a:br>
            <a:endParaRPr lang="it-IT" sz="3200" u="sng" spc="255" dirty="0">
              <a:solidFill>
                <a:schemeClr val="bg1"/>
              </a:solidFill>
              <a:latin typeface="+mn-lt"/>
            </a:endParaRPr>
          </a:p>
        </p:txBody>
      </p:sp>
      <p:pic>
        <p:nvPicPr>
          <p:cNvPr id="2" name="Immagine 1">
            <a:extLst>
              <a:ext uri="{FF2B5EF4-FFF2-40B4-BE49-F238E27FC236}">
                <a16:creationId xmlns:a16="http://schemas.microsoft.com/office/drawing/2014/main" id="{1311932E-6913-514E-3BC6-9B671138A08A}"/>
              </a:ext>
            </a:extLst>
          </p:cNvPr>
          <p:cNvPicPr>
            <a:picLocks/>
          </p:cNvPicPr>
          <p:nvPr/>
        </p:nvPicPr>
        <p:blipFill>
          <a:blip r:embed="rId3"/>
          <a:stretch>
            <a:fillRect/>
          </a:stretch>
        </p:blipFill>
        <p:spPr>
          <a:xfrm>
            <a:off x="0" y="8143200"/>
            <a:ext cx="3096000" cy="1368000"/>
          </a:xfrm>
          <a:prstGeom prst="rect">
            <a:avLst/>
          </a:prstGeom>
        </p:spPr>
      </p:pic>
    </p:spTree>
    <p:extLst>
      <p:ext uri="{BB962C8B-B14F-4D97-AF65-F5344CB8AC3E}">
        <p14:creationId xmlns:p14="http://schemas.microsoft.com/office/powerpoint/2010/main" val="114843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36" name="Rettangolo 35"/>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Immagine 11"/>
          <p:cNvPicPr>
            <a:picLocks/>
          </p:cNvPicPr>
          <p:nvPr/>
        </p:nvPicPr>
        <p:blipFill>
          <a:blip r:embed="rId3"/>
          <a:stretch>
            <a:fillRect/>
          </a:stretch>
        </p:blipFill>
        <p:spPr>
          <a:xfrm>
            <a:off x="13111200" y="180000"/>
            <a:ext cx="3816000" cy="1368000"/>
          </a:xfrm>
          <a:prstGeom prst="rect">
            <a:avLst/>
          </a:prstGeom>
        </p:spPr>
      </p:pic>
      <p:sp>
        <p:nvSpPr>
          <p:cNvPr id="26" name="object 3"/>
          <p:cNvSpPr/>
          <p:nvPr/>
        </p:nvSpPr>
        <p:spPr>
          <a:xfrm>
            <a:off x="4397263" y="2910205"/>
            <a:ext cx="2219437" cy="518795"/>
          </a:xfrm>
          <a:custGeom>
            <a:avLst/>
            <a:gdLst/>
            <a:ahLst/>
            <a:cxnLst/>
            <a:rect l="l" t="t" r="r" b="b"/>
            <a:pathLst>
              <a:path w="2550160" h="518795">
                <a:moveTo>
                  <a:pt x="86372" y="0"/>
                </a:moveTo>
                <a:lnTo>
                  <a:pt x="2463279" y="0"/>
                </a:lnTo>
                <a:lnTo>
                  <a:pt x="2496896" y="6787"/>
                </a:lnTo>
                <a:lnTo>
                  <a:pt x="2524347" y="25298"/>
                </a:lnTo>
                <a:lnTo>
                  <a:pt x="2542853" y="52753"/>
                </a:lnTo>
                <a:lnTo>
                  <a:pt x="2549639" y="86372"/>
                </a:lnTo>
                <a:lnTo>
                  <a:pt x="2549639" y="431825"/>
                </a:lnTo>
                <a:lnTo>
                  <a:pt x="2542853" y="465445"/>
                </a:lnTo>
                <a:lnTo>
                  <a:pt x="2524347" y="492899"/>
                </a:lnTo>
                <a:lnTo>
                  <a:pt x="2496896" y="511410"/>
                </a:lnTo>
                <a:lnTo>
                  <a:pt x="2463279" y="518198"/>
                </a:lnTo>
                <a:lnTo>
                  <a:pt x="86372" y="518198"/>
                </a:lnTo>
                <a:lnTo>
                  <a:pt x="52753" y="511410"/>
                </a:lnTo>
                <a:lnTo>
                  <a:pt x="25298" y="492899"/>
                </a:lnTo>
                <a:lnTo>
                  <a:pt x="6787" y="465445"/>
                </a:lnTo>
                <a:lnTo>
                  <a:pt x="0" y="431825"/>
                </a:lnTo>
                <a:lnTo>
                  <a:pt x="0" y="86372"/>
                </a:lnTo>
                <a:lnTo>
                  <a:pt x="6787" y="52753"/>
                </a:lnTo>
                <a:lnTo>
                  <a:pt x="25298" y="25298"/>
                </a:lnTo>
                <a:lnTo>
                  <a:pt x="52753" y="6787"/>
                </a:lnTo>
                <a:lnTo>
                  <a:pt x="86372" y="0"/>
                </a:lnTo>
                <a:close/>
              </a:path>
            </a:pathLst>
          </a:custGeom>
          <a:ln w="19443">
            <a:solidFill>
              <a:srgbClr val="002060"/>
            </a:solidFill>
          </a:ln>
        </p:spPr>
        <p:txBody>
          <a:bodyPr wrap="square" lIns="0" tIns="0" rIns="0" bIns="0" rtlCol="0"/>
          <a:lstStyle/>
          <a:p>
            <a:endParaRPr>
              <a:latin typeface="+mn-lt"/>
            </a:endParaRPr>
          </a:p>
        </p:txBody>
      </p:sp>
      <p:sp>
        <p:nvSpPr>
          <p:cNvPr id="31" name="object 4"/>
          <p:cNvSpPr txBox="1"/>
          <p:nvPr/>
        </p:nvSpPr>
        <p:spPr>
          <a:xfrm>
            <a:off x="4522053" y="3024000"/>
            <a:ext cx="2000228" cy="364459"/>
          </a:xfrm>
          <a:prstGeom prst="rect">
            <a:avLst/>
          </a:prstGeom>
        </p:spPr>
        <p:txBody>
          <a:bodyPr vert="horz" wrap="square" lIns="0" tIns="12065" rIns="0" bIns="0" rtlCol="0">
            <a:spAutoFit/>
          </a:bodyPr>
          <a:lstStyle/>
          <a:p>
            <a:pPr marL="12700" marR="5080" algn="ctr">
              <a:lnSpc>
                <a:spcPct val="109400"/>
              </a:lnSpc>
              <a:spcBef>
                <a:spcPts val="95"/>
              </a:spcBef>
            </a:pPr>
            <a:r>
              <a:rPr sz="1050" b="1" dirty="0">
                <a:solidFill>
                  <a:schemeClr val="tx1"/>
                </a:solidFill>
                <a:latin typeface="+mn-lt"/>
                <a:cs typeface="Gramma"/>
              </a:rPr>
              <a:t>CUSTOMERS</a:t>
            </a:r>
            <a:r>
              <a:rPr sz="1050" b="1" spc="65" dirty="0">
                <a:solidFill>
                  <a:schemeClr val="tx1"/>
                </a:solidFill>
                <a:latin typeface="+mn-lt"/>
                <a:cs typeface="Gramma"/>
              </a:rPr>
              <a:t> </a:t>
            </a:r>
            <a:r>
              <a:rPr sz="1050" b="1" dirty="0">
                <a:solidFill>
                  <a:schemeClr val="tx1"/>
                </a:solidFill>
                <a:latin typeface="+mn-lt"/>
                <a:cs typeface="Gramma"/>
              </a:rPr>
              <a:t>and</a:t>
            </a:r>
            <a:r>
              <a:rPr sz="1050" b="1" spc="65" dirty="0">
                <a:solidFill>
                  <a:schemeClr val="tx1"/>
                </a:solidFill>
                <a:latin typeface="+mn-lt"/>
                <a:cs typeface="Gramma"/>
              </a:rPr>
              <a:t> </a:t>
            </a:r>
            <a:r>
              <a:rPr sz="1050" b="1" dirty="0">
                <a:solidFill>
                  <a:schemeClr val="tx1"/>
                </a:solidFill>
                <a:latin typeface="+mn-lt"/>
                <a:cs typeface="Gramma"/>
              </a:rPr>
              <a:t>B&amp;C</a:t>
            </a:r>
            <a:r>
              <a:rPr sz="1050" b="1" spc="65" dirty="0">
                <a:solidFill>
                  <a:schemeClr val="tx1"/>
                </a:solidFill>
                <a:latin typeface="+mn-lt"/>
                <a:cs typeface="Gramma"/>
              </a:rPr>
              <a:t> </a:t>
            </a:r>
            <a:r>
              <a:rPr sz="1050" b="1" spc="-25" dirty="0">
                <a:solidFill>
                  <a:schemeClr val="tx1"/>
                </a:solidFill>
                <a:latin typeface="+mn-lt"/>
                <a:cs typeface="Gramma"/>
              </a:rPr>
              <a:t>R&amp;D </a:t>
            </a:r>
            <a:r>
              <a:rPr sz="1050" b="1" dirty="0">
                <a:solidFill>
                  <a:schemeClr val="tx1"/>
                </a:solidFill>
                <a:latin typeface="+mn-lt"/>
                <a:cs typeface="Gramma"/>
              </a:rPr>
              <a:t>CUSTOMERS</a:t>
            </a:r>
            <a:r>
              <a:rPr sz="1050" b="1" spc="65" dirty="0">
                <a:solidFill>
                  <a:schemeClr val="tx1"/>
                </a:solidFill>
                <a:latin typeface="+mn-lt"/>
                <a:cs typeface="Gramma"/>
              </a:rPr>
              <a:t> </a:t>
            </a:r>
            <a:r>
              <a:rPr sz="1050" b="1" dirty="0">
                <a:solidFill>
                  <a:schemeClr val="tx1"/>
                </a:solidFill>
                <a:latin typeface="+mn-lt"/>
                <a:cs typeface="Gramma"/>
              </a:rPr>
              <a:t>and</a:t>
            </a:r>
            <a:r>
              <a:rPr sz="1050" b="1" spc="65" dirty="0">
                <a:solidFill>
                  <a:schemeClr val="tx1"/>
                </a:solidFill>
                <a:latin typeface="+mn-lt"/>
                <a:cs typeface="Gramma"/>
              </a:rPr>
              <a:t> </a:t>
            </a:r>
            <a:r>
              <a:rPr sz="1050" b="1" dirty="0">
                <a:solidFill>
                  <a:schemeClr val="tx1"/>
                </a:solidFill>
                <a:latin typeface="+mn-lt"/>
                <a:cs typeface="Gramma"/>
              </a:rPr>
              <a:t>B&amp;C</a:t>
            </a:r>
            <a:r>
              <a:rPr sz="1050" b="1" spc="65" dirty="0">
                <a:solidFill>
                  <a:schemeClr val="tx1"/>
                </a:solidFill>
                <a:latin typeface="+mn-lt"/>
                <a:cs typeface="Gramma"/>
              </a:rPr>
              <a:t> </a:t>
            </a:r>
            <a:r>
              <a:rPr sz="1050" b="1" spc="-10" dirty="0">
                <a:solidFill>
                  <a:schemeClr val="tx1"/>
                </a:solidFill>
                <a:latin typeface="+mn-lt"/>
                <a:cs typeface="Gramma"/>
              </a:rPr>
              <a:t>SALES</a:t>
            </a:r>
            <a:endParaRPr sz="1050" dirty="0">
              <a:solidFill>
                <a:schemeClr val="tx1"/>
              </a:solidFill>
              <a:latin typeface="+mn-lt"/>
              <a:cs typeface="Gramma"/>
            </a:endParaRPr>
          </a:p>
        </p:txBody>
      </p:sp>
      <p:sp>
        <p:nvSpPr>
          <p:cNvPr id="32" name="object 5"/>
          <p:cNvSpPr/>
          <p:nvPr/>
        </p:nvSpPr>
        <p:spPr>
          <a:xfrm>
            <a:off x="4418174" y="3600000"/>
            <a:ext cx="2198526" cy="282393"/>
          </a:xfrm>
          <a:custGeom>
            <a:avLst/>
            <a:gdLst/>
            <a:ahLst/>
            <a:cxnLst/>
            <a:rect l="l" t="t" r="r" b="b"/>
            <a:pathLst>
              <a:path w="2301240" h="309245">
                <a:moveTo>
                  <a:pt x="51523" y="0"/>
                </a:moveTo>
                <a:lnTo>
                  <a:pt x="2249119" y="0"/>
                </a:lnTo>
                <a:lnTo>
                  <a:pt x="2269171" y="4050"/>
                </a:lnTo>
                <a:lnTo>
                  <a:pt x="2285549" y="15095"/>
                </a:lnTo>
                <a:lnTo>
                  <a:pt x="2296592" y="31477"/>
                </a:lnTo>
                <a:lnTo>
                  <a:pt x="2300643" y="51536"/>
                </a:lnTo>
                <a:lnTo>
                  <a:pt x="2300643" y="257644"/>
                </a:lnTo>
                <a:lnTo>
                  <a:pt x="2296592" y="277702"/>
                </a:lnTo>
                <a:lnTo>
                  <a:pt x="2285549" y="294079"/>
                </a:lnTo>
                <a:lnTo>
                  <a:pt x="2269171" y="305120"/>
                </a:lnTo>
                <a:lnTo>
                  <a:pt x="2249119" y="309168"/>
                </a:lnTo>
                <a:lnTo>
                  <a:pt x="51523" y="309168"/>
                </a:lnTo>
                <a:lnTo>
                  <a:pt x="31466" y="305120"/>
                </a:lnTo>
                <a:lnTo>
                  <a:pt x="15089" y="294079"/>
                </a:lnTo>
                <a:lnTo>
                  <a:pt x="4048" y="277702"/>
                </a:lnTo>
                <a:lnTo>
                  <a:pt x="0" y="257644"/>
                </a:lnTo>
                <a:lnTo>
                  <a:pt x="0" y="51536"/>
                </a:lnTo>
                <a:lnTo>
                  <a:pt x="4048" y="31477"/>
                </a:lnTo>
                <a:lnTo>
                  <a:pt x="15089" y="15095"/>
                </a:lnTo>
                <a:lnTo>
                  <a:pt x="31466" y="4050"/>
                </a:lnTo>
                <a:lnTo>
                  <a:pt x="51523" y="0"/>
                </a:lnTo>
                <a:close/>
              </a:path>
            </a:pathLst>
          </a:custGeom>
          <a:ln w="19443">
            <a:solidFill>
              <a:srgbClr val="002060"/>
            </a:solidFill>
          </a:ln>
        </p:spPr>
        <p:txBody>
          <a:bodyPr wrap="square" lIns="0" tIns="0" rIns="0" bIns="0" rtlCol="0"/>
          <a:lstStyle/>
          <a:p>
            <a:endParaRPr>
              <a:latin typeface="+mn-lt"/>
            </a:endParaRPr>
          </a:p>
        </p:txBody>
      </p:sp>
      <p:sp>
        <p:nvSpPr>
          <p:cNvPr id="33" name="object 6"/>
          <p:cNvSpPr txBox="1"/>
          <p:nvPr/>
        </p:nvSpPr>
        <p:spPr>
          <a:xfrm>
            <a:off x="4592017" y="3654000"/>
            <a:ext cx="1930263" cy="176972"/>
          </a:xfrm>
          <a:prstGeom prst="rect">
            <a:avLst/>
          </a:prstGeom>
        </p:spPr>
        <p:txBody>
          <a:bodyPr vert="horz" wrap="square" lIns="0" tIns="15240" rIns="0" bIns="0" rtlCol="0">
            <a:spAutoFit/>
          </a:bodyPr>
          <a:lstStyle/>
          <a:p>
            <a:pPr marL="12700" algn="ctr">
              <a:lnSpc>
                <a:spcPct val="100000"/>
              </a:lnSpc>
              <a:spcBef>
                <a:spcPts val="120"/>
              </a:spcBef>
            </a:pPr>
            <a:r>
              <a:rPr sz="1050" b="1" dirty="0">
                <a:solidFill>
                  <a:schemeClr val="tx1"/>
                </a:solidFill>
                <a:latin typeface="+mn-lt"/>
                <a:cs typeface="Gramma"/>
              </a:rPr>
              <a:t>AUTONOMOUS</a:t>
            </a:r>
            <a:r>
              <a:rPr sz="1050" b="1" spc="145" dirty="0">
                <a:solidFill>
                  <a:schemeClr val="tx1"/>
                </a:solidFill>
                <a:latin typeface="+mn-lt"/>
                <a:cs typeface="Gramma"/>
              </a:rPr>
              <a:t> </a:t>
            </a:r>
            <a:r>
              <a:rPr sz="1050" b="1" spc="-10" dirty="0">
                <a:solidFill>
                  <a:schemeClr val="tx1"/>
                </a:solidFill>
                <a:latin typeface="+mn-lt"/>
                <a:cs typeface="Gramma"/>
              </a:rPr>
              <a:t>PROJECTS</a:t>
            </a:r>
            <a:endParaRPr sz="1050" dirty="0">
              <a:solidFill>
                <a:schemeClr val="tx1"/>
              </a:solidFill>
              <a:latin typeface="+mn-lt"/>
              <a:cs typeface="Gramma"/>
            </a:endParaRPr>
          </a:p>
        </p:txBody>
      </p:sp>
      <p:grpSp>
        <p:nvGrpSpPr>
          <p:cNvPr id="34" name="object 7"/>
          <p:cNvGrpSpPr/>
          <p:nvPr/>
        </p:nvGrpSpPr>
        <p:grpSpPr>
          <a:xfrm>
            <a:off x="7454899" y="2844000"/>
            <a:ext cx="2514601" cy="1212494"/>
            <a:chOff x="7114513" y="3017940"/>
            <a:chExt cx="3112544" cy="1212494"/>
          </a:xfrm>
        </p:grpSpPr>
        <p:sp>
          <p:nvSpPr>
            <p:cNvPr id="40" name="object 12"/>
            <p:cNvSpPr/>
            <p:nvPr/>
          </p:nvSpPr>
          <p:spPr>
            <a:xfrm>
              <a:off x="7114513" y="3264805"/>
              <a:ext cx="0" cy="699135"/>
            </a:xfrm>
            <a:custGeom>
              <a:avLst/>
              <a:gdLst/>
              <a:ahLst/>
              <a:cxnLst/>
              <a:rect l="l" t="t" r="r" b="b"/>
              <a:pathLst>
                <a:path h="699135">
                  <a:moveTo>
                    <a:pt x="0" y="698881"/>
                  </a:moveTo>
                  <a:lnTo>
                    <a:pt x="0" y="0"/>
                  </a:lnTo>
                </a:path>
              </a:pathLst>
            </a:custGeom>
            <a:ln w="19443">
              <a:solidFill>
                <a:srgbClr val="002060"/>
              </a:solidFill>
              <a:prstDash val="sysDash"/>
            </a:ln>
          </p:spPr>
          <p:txBody>
            <a:bodyPr wrap="square" lIns="0" tIns="0" rIns="0" bIns="0" rtlCol="0"/>
            <a:lstStyle/>
            <a:p>
              <a:endParaRPr>
                <a:latin typeface="+mn-lt"/>
              </a:endParaRPr>
            </a:p>
          </p:txBody>
        </p:sp>
        <p:sp>
          <p:nvSpPr>
            <p:cNvPr id="41" name="object 13"/>
            <p:cNvSpPr/>
            <p:nvPr/>
          </p:nvSpPr>
          <p:spPr>
            <a:xfrm>
              <a:off x="7381020" y="3017940"/>
              <a:ext cx="2598420" cy="0"/>
            </a:xfrm>
            <a:custGeom>
              <a:avLst/>
              <a:gdLst/>
              <a:ahLst/>
              <a:cxnLst/>
              <a:rect l="l" t="t" r="r" b="b"/>
              <a:pathLst>
                <a:path w="2598420">
                  <a:moveTo>
                    <a:pt x="0" y="0"/>
                  </a:moveTo>
                  <a:lnTo>
                    <a:pt x="2598305" y="0"/>
                  </a:lnTo>
                </a:path>
              </a:pathLst>
            </a:custGeom>
            <a:ln w="19443">
              <a:solidFill>
                <a:srgbClr val="002060"/>
              </a:solidFill>
              <a:prstDash val="sysDash"/>
            </a:ln>
          </p:spPr>
          <p:txBody>
            <a:bodyPr wrap="square" lIns="0" tIns="0" rIns="0" bIns="0" rtlCol="0"/>
            <a:lstStyle/>
            <a:p>
              <a:endParaRPr>
                <a:latin typeface="+mn-lt"/>
              </a:endParaRPr>
            </a:p>
          </p:txBody>
        </p:sp>
        <p:sp>
          <p:nvSpPr>
            <p:cNvPr id="42" name="object 14"/>
            <p:cNvSpPr/>
            <p:nvPr/>
          </p:nvSpPr>
          <p:spPr>
            <a:xfrm>
              <a:off x="10080068" y="3025689"/>
              <a:ext cx="142875" cy="154940"/>
            </a:xfrm>
            <a:custGeom>
              <a:avLst/>
              <a:gdLst/>
              <a:ahLst/>
              <a:cxnLst/>
              <a:rect l="l" t="t" r="r" b="b"/>
              <a:pathLst>
                <a:path w="142875" h="154939">
                  <a:moveTo>
                    <a:pt x="0" y="0"/>
                  </a:moveTo>
                  <a:lnTo>
                    <a:pt x="41120" y="16868"/>
                  </a:lnTo>
                  <a:lnTo>
                    <a:pt x="77105" y="41957"/>
                  </a:lnTo>
                  <a:lnTo>
                    <a:pt x="106784" y="74093"/>
                  </a:lnTo>
                  <a:lnTo>
                    <a:pt x="128984" y="112103"/>
                  </a:lnTo>
                  <a:lnTo>
                    <a:pt x="142532" y="154813"/>
                  </a:lnTo>
                </a:path>
              </a:pathLst>
            </a:custGeom>
            <a:ln w="19443">
              <a:solidFill>
                <a:srgbClr val="002060"/>
              </a:solidFill>
              <a:prstDash val="sysDash"/>
            </a:ln>
          </p:spPr>
          <p:txBody>
            <a:bodyPr wrap="square" lIns="0" tIns="0" rIns="0" bIns="0" rtlCol="0"/>
            <a:lstStyle/>
            <a:p>
              <a:endParaRPr>
                <a:latin typeface="+mn-lt"/>
              </a:endParaRPr>
            </a:p>
          </p:txBody>
        </p:sp>
        <p:sp>
          <p:nvSpPr>
            <p:cNvPr id="43" name="object 15"/>
            <p:cNvSpPr/>
            <p:nvPr/>
          </p:nvSpPr>
          <p:spPr>
            <a:xfrm>
              <a:off x="9998723" y="3017940"/>
              <a:ext cx="48895" cy="1905"/>
            </a:xfrm>
            <a:custGeom>
              <a:avLst/>
              <a:gdLst/>
              <a:ahLst/>
              <a:cxnLst/>
              <a:rect l="l" t="t" r="r" b="b"/>
              <a:pathLst>
                <a:path w="48895" h="1905">
                  <a:moveTo>
                    <a:pt x="0" y="0"/>
                  </a:moveTo>
                  <a:lnTo>
                    <a:pt x="25742" y="0"/>
                  </a:lnTo>
                  <a:lnTo>
                    <a:pt x="33502" y="0"/>
                  </a:lnTo>
                  <a:lnTo>
                    <a:pt x="41160" y="431"/>
                  </a:lnTo>
                  <a:lnTo>
                    <a:pt x="48704" y="1295"/>
                  </a:lnTo>
                </a:path>
              </a:pathLst>
            </a:custGeom>
            <a:ln w="19443">
              <a:solidFill>
                <a:srgbClr val="002060"/>
              </a:solidFill>
            </a:ln>
          </p:spPr>
          <p:txBody>
            <a:bodyPr wrap="square" lIns="0" tIns="0" rIns="0" bIns="0" rtlCol="0"/>
            <a:lstStyle/>
            <a:p>
              <a:endParaRPr>
                <a:latin typeface="+mn-lt"/>
              </a:endParaRPr>
            </a:p>
          </p:txBody>
        </p:sp>
        <p:sp>
          <p:nvSpPr>
            <p:cNvPr id="44" name="object 16"/>
            <p:cNvSpPr/>
            <p:nvPr/>
          </p:nvSpPr>
          <p:spPr>
            <a:xfrm>
              <a:off x="10226448" y="3284073"/>
              <a:ext cx="0" cy="699135"/>
            </a:xfrm>
            <a:custGeom>
              <a:avLst/>
              <a:gdLst/>
              <a:ahLst/>
              <a:cxnLst/>
              <a:rect l="l" t="t" r="r" b="b"/>
              <a:pathLst>
                <a:path h="699135">
                  <a:moveTo>
                    <a:pt x="0" y="0"/>
                  </a:moveTo>
                  <a:lnTo>
                    <a:pt x="0" y="698881"/>
                  </a:lnTo>
                </a:path>
              </a:pathLst>
            </a:custGeom>
            <a:ln w="19443">
              <a:solidFill>
                <a:srgbClr val="002060"/>
              </a:solidFill>
              <a:prstDash val="sysDash"/>
            </a:ln>
          </p:spPr>
          <p:txBody>
            <a:bodyPr wrap="square" lIns="0" tIns="0" rIns="0" bIns="0" rtlCol="0"/>
            <a:lstStyle/>
            <a:p>
              <a:endParaRPr>
                <a:latin typeface="+mn-lt"/>
              </a:endParaRPr>
            </a:p>
          </p:txBody>
        </p:sp>
        <p:sp>
          <p:nvSpPr>
            <p:cNvPr id="45" name="object 17"/>
            <p:cNvSpPr/>
            <p:nvPr/>
          </p:nvSpPr>
          <p:spPr>
            <a:xfrm>
              <a:off x="10225152" y="3196959"/>
              <a:ext cx="1905" cy="48895"/>
            </a:xfrm>
            <a:custGeom>
              <a:avLst/>
              <a:gdLst/>
              <a:ahLst/>
              <a:cxnLst/>
              <a:rect l="l" t="t" r="r" b="b"/>
              <a:pathLst>
                <a:path w="1904" h="48894">
                  <a:moveTo>
                    <a:pt x="0" y="0"/>
                  </a:moveTo>
                  <a:lnTo>
                    <a:pt x="863" y="7543"/>
                  </a:lnTo>
                  <a:lnTo>
                    <a:pt x="1295" y="15201"/>
                  </a:lnTo>
                  <a:lnTo>
                    <a:pt x="1295" y="22961"/>
                  </a:lnTo>
                  <a:lnTo>
                    <a:pt x="1295" y="48577"/>
                  </a:lnTo>
                </a:path>
              </a:pathLst>
            </a:custGeom>
            <a:ln w="19443">
              <a:solidFill>
                <a:srgbClr val="002060"/>
              </a:solidFill>
            </a:ln>
          </p:spPr>
          <p:txBody>
            <a:bodyPr wrap="square" lIns="0" tIns="0" rIns="0" bIns="0" rtlCol="0"/>
            <a:lstStyle/>
            <a:p>
              <a:endParaRPr>
                <a:latin typeface="+mn-lt"/>
              </a:endParaRPr>
            </a:p>
          </p:txBody>
        </p:sp>
        <p:sp>
          <p:nvSpPr>
            <p:cNvPr id="46" name="object 18"/>
            <p:cNvSpPr/>
            <p:nvPr/>
          </p:nvSpPr>
          <p:spPr>
            <a:xfrm>
              <a:off x="10063886" y="4083439"/>
              <a:ext cx="154940" cy="142875"/>
            </a:xfrm>
            <a:custGeom>
              <a:avLst/>
              <a:gdLst/>
              <a:ahLst/>
              <a:cxnLst/>
              <a:rect l="l" t="t" r="r" b="b"/>
              <a:pathLst>
                <a:path w="154940" h="142875">
                  <a:moveTo>
                    <a:pt x="154813" y="0"/>
                  </a:moveTo>
                  <a:lnTo>
                    <a:pt x="137944" y="41120"/>
                  </a:lnTo>
                  <a:lnTo>
                    <a:pt x="112855" y="77106"/>
                  </a:lnTo>
                  <a:lnTo>
                    <a:pt x="80719" y="106787"/>
                  </a:lnTo>
                  <a:lnTo>
                    <a:pt x="42709" y="128990"/>
                  </a:lnTo>
                  <a:lnTo>
                    <a:pt x="0" y="142544"/>
                  </a:lnTo>
                </a:path>
              </a:pathLst>
            </a:custGeom>
            <a:ln w="19443">
              <a:solidFill>
                <a:srgbClr val="002060"/>
              </a:solidFill>
              <a:prstDash val="sysDash"/>
            </a:ln>
          </p:spPr>
          <p:txBody>
            <a:bodyPr wrap="square" lIns="0" tIns="0" rIns="0" bIns="0" rtlCol="0"/>
            <a:lstStyle/>
            <a:p>
              <a:endParaRPr>
                <a:latin typeface="+mn-lt"/>
              </a:endParaRPr>
            </a:p>
          </p:txBody>
        </p:sp>
        <p:sp>
          <p:nvSpPr>
            <p:cNvPr id="47" name="object 19"/>
            <p:cNvSpPr/>
            <p:nvPr/>
          </p:nvSpPr>
          <p:spPr>
            <a:xfrm>
              <a:off x="10225152" y="4002215"/>
              <a:ext cx="1905" cy="48895"/>
            </a:xfrm>
            <a:custGeom>
              <a:avLst/>
              <a:gdLst/>
              <a:ahLst/>
              <a:cxnLst/>
              <a:rect l="l" t="t" r="r" b="b"/>
              <a:pathLst>
                <a:path w="1904" h="48895">
                  <a:moveTo>
                    <a:pt x="1295" y="0"/>
                  </a:moveTo>
                  <a:lnTo>
                    <a:pt x="1295" y="25615"/>
                  </a:lnTo>
                  <a:lnTo>
                    <a:pt x="1295" y="33388"/>
                  </a:lnTo>
                  <a:lnTo>
                    <a:pt x="863" y="41046"/>
                  </a:lnTo>
                  <a:lnTo>
                    <a:pt x="0" y="48577"/>
                  </a:lnTo>
                </a:path>
              </a:pathLst>
            </a:custGeom>
            <a:ln w="19443">
              <a:solidFill>
                <a:srgbClr val="002060"/>
              </a:solidFill>
            </a:ln>
          </p:spPr>
          <p:txBody>
            <a:bodyPr wrap="square" lIns="0" tIns="0" rIns="0" bIns="0" rtlCol="0"/>
            <a:lstStyle/>
            <a:p>
              <a:endParaRPr>
                <a:latin typeface="+mn-lt"/>
              </a:endParaRPr>
            </a:p>
          </p:txBody>
        </p:sp>
        <p:sp>
          <p:nvSpPr>
            <p:cNvPr id="48" name="object 20"/>
            <p:cNvSpPr/>
            <p:nvPr/>
          </p:nvSpPr>
          <p:spPr>
            <a:xfrm>
              <a:off x="7361636" y="4229822"/>
              <a:ext cx="2598420" cy="0"/>
            </a:xfrm>
            <a:custGeom>
              <a:avLst/>
              <a:gdLst/>
              <a:ahLst/>
              <a:cxnLst/>
              <a:rect l="l" t="t" r="r" b="b"/>
              <a:pathLst>
                <a:path w="2598420">
                  <a:moveTo>
                    <a:pt x="2598305" y="0"/>
                  </a:moveTo>
                  <a:lnTo>
                    <a:pt x="0" y="0"/>
                  </a:lnTo>
                </a:path>
              </a:pathLst>
            </a:custGeom>
            <a:ln w="19443">
              <a:solidFill>
                <a:srgbClr val="002060"/>
              </a:solidFill>
              <a:prstDash val="sysDash"/>
            </a:ln>
          </p:spPr>
          <p:txBody>
            <a:bodyPr wrap="square" lIns="0" tIns="0" rIns="0" bIns="0" rtlCol="0"/>
            <a:lstStyle/>
            <a:p>
              <a:endParaRPr>
                <a:latin typeface="+mn-lt"/>
              </a:endParaRPr>
            </a:p>
          </p:txBody>
        </p:sp>
        <p:sp>
          <p:nvSpPr>
            <p:cNvPr id="49" name="object 21"/>
            <p:cNvSpPr/>
            <p:nvPr/>
          </p:nvSpPr>
          <p:spPr>
            <a:xfrm>
              <a:off x="9998723" y="4228529"/>
              <a:ext cx="48895" cy="1905"/>
            </a:xfrm>
            <a:custGeom>
              <a:avLst/>
              <a:gdLst/>
              <a:ahLst/>
              <a:cxnLst/>
              <a:rect l="l" t="t" r="r" b="b"/>
              <a:pathLst>
                <a:path w="48895" h="1904">
                  <a:moveTo>
                    <a:pt x="48704" y="0"/>
                  </a:moveTo>
                  <a:lnTo>
                    <a:pt x="41160" y="850"/>
                  </a:lnTo>
                  <a:lnTo>
                    <a:pt x="33502" y="1295"/>
                  </a:lnTo>
                  <a:lnTo>
                    <a:pt x="25742" y="1295"/>
                  </a:lnTo>
                  <a:lnTo>
                    <a:pt x="0" y="1295"/>
                  </a:lnTo>
                </a:path>
              </a:pathLst>
            </a:custGeom>
            <a:ln w="19443">
              <a:solidFill>
                <a:srgbClr val="002060"/>
              </a:solidFill>
            </a:ln>
          </p:spPr>
          <p:txBody>
            <a:bodyPr wrap="square" lIns="0" tIns="0" rIns="0" bIns="0" rtlCol="0"/>
            <a:lstStyle/>
            <a:p>
              <a:endParaRPr>
                <a:latin typeface="+mn-lt"/>
              </a:endParaRPr>
            </a:p>
          </p:txBody>
        </p:sp>
        <p:sp>
          <p:nvSpPr>
            <p:cNvPr id="50" name="object 22"/>
            <p:cNvSpPr/>
            <p:nvPr/>
          </p:nvSpPr>
          <p:spPr>
            <a:xfrm>
              <a:off x="7118361" y="4067247"/>
              <a:ext cx="142875" cy="154940"/>
            </a:xfrm>
            <a:custGeom>
              <a:avLst/>
              <a:gdLst/>
              <a:ahLst/>
              <a:cxnLst/>
              <a:rect l="l" t="t" r="r" b="b"/>
              <a:pathLst>
                <a:path w="142875" h="154939">
                  <a:moveTo>
                    <a:pt x="142532" y="154825"/>
                  </a:moveTo>
                  <a:lnTo>
                    <a:pt x="101411" y="137952"/>
                  </a:lnTo>
                  <a:lnTo>
                    <a:pt x="65426" y="112861"/>
                  </a:lnTo>
                  <a:lnTo>
                    <a:pt x="35747" y="80725"/>
                  </a:lnTo>
                  <a:lnTo>
                    <a:pt x="13548" y="42714"/>
                  </a:lnTo>
                  <a:lnTo>
                    <a:pt x="0" y="0"/>
                  </a:lnTo>
                </a:path>
              </a:pathLst>
            </a:custGeom>
            <a:ln w="19443">
              <a:solidFill>
                <a:srgbClr val="002060"/>
              </a:solidFill>
              <a:prstDash val="sysDash"/>
            </a:ln>
          </p:spPr>
          <p:txBody>
            <a:bodyPr wrap="square" lIns="0" tIns="0" rIns="0" bIns="0" rtlCol="0"/>
            <a:lstStyle/>
            <a:p>
              <a:endParaRPr>
                <a:latin typeface="+mn-lt"/>
              </a:endParaRPr>
            </a:p>
          </p:txBody>
        </p:sp>
        <p:sp>
          <p:nvSpPr>
            <p:cNvPr id="51" name="object 23"/>
            <p:cNvSpPr/>
            <p:nvPr/>
          </p:nvSpPr>
          <p:spPr>
            <a:xfrm>
              <a:off x="7114515" y="4002215"/>
              <a:ext cx="227965" cy="227965"/>
            </a:xfrm>
            <a:custGeom>
              <a:avLst/>
              <a:gdLst/>
              <a:ahLst/>
              <a:cxnLst/>
              <a:rect l="l" t="t" r="r" b="b"/>
              <a:pathLst>
                <a:path w="227965" h="227964">
                  <a:moveTo>
                    <a:pt x="227723" y="227609"/>
                  </a:moveTo>
                  <a:lnTo>
                    <a:pt x="201980" y="227609"/>
                  </a:lnTo>
                  <a:lnTo>
                    <a:pt x="194221" y="227609"/>
                  </a:lnTo>
                  <a:lnTo>
                    <a:pt x="186550" y="227164"/>
                  </a:lnTo>
                  <a:lnTo>
                    <a:pt x="179019" y="226313"/>
                  </a:lnTo>
                </a:path>
                <a:path w="227965" h="227964">
                  <a:moveTo>
                    <a:pt x="1282" y="48577"/>
                  </a:moveTo>
                  <a:lnTo>
                    <a:pt x="431" y="41046"/>
                  </a:lnTo>
                  <a:lnTo>
                    <a:pt x="0" y="33388"/>
                  </a:lnTo>
                  <a:lnTo>
                    <a:pt x="0" y="25615"/>
                  </a:lnTo>
                  <a:lnTo>
                    <a:pt x="0" y="0"/>
                  </a:lnTo>
                </a:path>
              </a:pathLst>
            </a:custGeom>
            <a:ln w="19443">
              <a:solidFill>
                <a:srgbClr val="002060"/>
              </a:solidFill>
            </a:ln>
          </p:spPr>
          <p:txBody>
            <a:bodyPr wrap="square" lIns="0" tIns="0" rIns="0" bIns="0" rtlCol="0"/>
            <a:lstStyle/>
            <a:p>
              <a:endParaRPr>
                <a:latin typeface="+mn-lt"/>
              </a:endParaRPr>
            </a:p>
          </p:txBody>
        </p:sp>
        <p:sp>
          <p:nvSpPr>
            <p:cNvPr id="52" name="object 24"/>
            <p:cNvSpPr/>
            <p:nvPr/>
          </p:nvSpPr>
          <p:spPr>
            <a:xfrm>
              <a:off x="7122263" y="3021787"/>
              <a:ext cx="154940" cy="142875"/>
            </a:xfrm>
            <a:custGeom>
              <a:avLst/>
              <a:gdLst/>
              <a:ahLst/>
              <a:cxnLst/>
              <a:rect l="l" t="t" r="r" b="b"/>
              <a:pathLst>
                <a:path w="154940" h="142875">
                  <a:moveTo>
                    <a:pt x="0" y="142532"/>
                  </a:moveTo>
                  <a:lnTo>
                    <a:pt x="16873" y="101411"/>
                  </a:lnTo>
                  <a:lnTo>
                    <a:pt x="41963" y="65426"/>
                  </a:lnTo>
                  <a:lnTo>
                    <a:pt x="74097" y="35747"/>
                  </a:lnTo>
                  <a:lnTo>
                    <a:pt x="112104" y="13548"/>
                  </a:lnTo>
                  <a:lnTo>
                    <a:pt x="154813" y="0"/>
                  </a:lnTo>
                </a:path>
              </a:pathLst>
            </a:custGeom>
            <a:ln w="19443">
              <a:solidFill>
                <a:srgbClr val="002060"/>
              </a:solidFill>
              <a:prstDash val="sysDash"/>
            </a:ln>
          </p:spPr>
          <p:txBody>
            <a:bodyPr wrap="square" lIns="0" tIns="0" rIns="0" bIns="0" rtlCol="0"/>
            <a:lstStyle/>
            <a:p>
              <a:endParaRPr>
                <a:latin typeface="+mn-lt"/>
              </a:endParaRPr>
            </a:p>
          </p:txBody>
        </p:sp>
        <p:sp>
          <p:nvSpPr>
            <p:cNvPr id="53" name="object 25"/>
            <p:cNvSpPr/>
            <p:nvPr/>
          </p:nvSpPr>
          <p:spPr>
            <a:xfrm>
              <a:off x="7114515" y="3017940"/>
              <a:ext cx="227965" cy="227965"/>
            </a:xfrm>
            <a:custGeom>
              <a:avLst/>
              <a:gdLst/>
              <a:ahLst/>
              <a:cxnLst/>
              <a:rect l="l" t="t" r="r" b="b"/>
              <a:pathLst>
                <a:path w="227965" h="227964">
                  <a:moveTo>
                    <a:pt x="0" y="227596"/>
                  </a:moveTo>
                  <a:lnTo>
                    <a:pt x="0" y="201980"/>
                  </a:lnTo>
                  <a:lnTo>
                    <a:pt x="0" y="194221"/>
                  </a:lnTo>
                  <a:lnTo>
                    <a:pt x="431" y="186563"/>
                  </a:lnTo>
                  <a:lnTo>
                    <a:pt x="1282" y="179019"/>
                  </a:lnTo>
                </a:path>
                <a:path w="227965" h="227964">
                  <a:moveTo>
                    <a:pt x="179019" y="1295"/>
                  </a:moveTo>
                  <a:lnTo>
                    <a:pt x="186550" y="431"/>
                  </a:lnTo>
                  <a:lnTo>
                    <a:pt x="194221" y="0"/>
                  </a:lnTo>
                  <a:lnTo>
                    <a:pt x="201980" y="0"/>
                  </a:lnTo>
                  <a:lnTo>
                    <a:pt x="227723" y="0"/>
                  </a:lnTo>
                </a:path>
              </a:pathLst>
            </a:custGeom>
            <a:ln w="19443">
              <a:solidFill>
                <a:srgbClr val="002060"/>
              </a:solidFill>
            </a:ln>
          </p:spPr>
          <p:txBody>
            <a:bodyPr wrap="square" lIns="0" tIns="0" rIns="0" bIns="0" rtlCol="0"/>
            <a:lstStyle/>
            <a:p>
              <a:endParaRPr>
                <a:latin typeface="+mn-lt"/>
              </a:endParaRPr>
            </a:p>
          </p:txBody>
        </p:sp>
      </p:grpSp>
      <p:sp>
        <p:nvSpPr>
          <p:cNvPr id="55" name="object 27"/>
          <p:cNvSpPr txBox="1"/>
          <p:nvPr/>
        </p:nvSpPr>
        <p:spPr>
          <a:xfrm>
            <a:off x="8080742" y="2395772"/>
            <a:ext cx="1167998" cy="271228"/>
          </a:xfrm>
          <a:prstGeom prst="rect">
            <a:avLst/>
          </a:prstGeom>
        </p:spPr>
        <p:txBody>
          <a:bodyPr vert="horz" wrap="square" lIns="0" tIns="17145" rIns="0" bIns="0" rtlCol="0">
            <a:spAutoFit/>
          </a:bodyPr>
          <a:lstStyle/>
          <a:p>
            <a:pPr marL="12700" algn="ctr">
              <a:lnSpc>
                <a:spcPct val="100000"/>
              </a:lnSpc>
              <a:spcBef>
                <a:spcPts val="135"/>
              </a:spcBef>
            </a:pPr>
            <a:r>
              <a:rPr sz="1650" b="1" spc="-10" dirty="0">
                <a:latin typeface="+mn-lt"/>
                <a:cs typeface="Gramma-Book"/>
              </a:rPr>
              <a:t>Output</a:t>
            </a:r>
            <a:endParaRPr sz="1650" b="1" dirty="0">
              <a:latin typeface="+mn-lt"/>
              <a:cs typeface="Gramma-Book"/>
            </a:endParaRPr>
          </a:p>
        </p:txBody>
      </p:sp>
      <p:sp>
        <p:nvSpPr>
          <p:cNvPr id="56" name="object 28"/>
          <p:cNvSpPr txBox="1"/>
          <p:nvPr/>
        </p:nvSpPr>
        <p:spPr>
          <a:xfrm>
            <a:off x="7842351" y="3132000"/>
            <a:ext cx="1682922" cy="176972"/>
          </a:xfrm>
          <a:prstGeom prst="rect">
            <a:avLst/>
          </a:prstGeom>
        </p:spPr>
        <p:txBody>
          <a:bodyPr vert="horz" wrap="square" lIns="0" tIns="15240" rIns="0" bIns="0" rtlCol="0">
            <a:spAutoFit/>
          </a:bodyPr>
          <a:lstStyle/>
          <a:p>
            <a:pPr marL="12700" algn="ctr">
              <a:lnSpc>
                <a:spcPct val="100000"/>
              </a:lnSpc>
              <a:spcBef>
                <a:spcPts val="120"/>
              </a:spcBef>
            </a:pPr>
            <a:r>
              <a:rPr sz="1050" b="1" dirty="0">
                <a:solidFill>
                  <a:schemeClr val="tx1"/>
                </a:solidFill>
                <a:latin typeface="+mn-lt"/>
                <a:cs typeface="Gramma"/>
              </a:rPr>
              <a:t>CUSTOM</a:t>
            </a:r>
            <a:r>
              <a:rPr sz="1050" b="1" spc="80" dirty="0">
                <a:solidFill>
                  <a:schemeClr val="tx1"/>
                </a:solidFill>
                <a:latin typeface="+mn-lt"/>
                <a:cs typeface="Gramma"/>
              </a:rPr>
              <a:t> </a:t>
            </a:r>
            <a:r>
              <a:rPr sz="1050" b="1" spc="-10" dirty="0">
                <a:solidFill>
                  <a:schemeClr val="tx1"/>
                </a:solidFill>
                <a:latin typeface="+mn-lt"/>
                <a:cs typeface="Gramma"/>
              </a:rPr>
              <a:t>PRODUCTS</a:t>
            </a:r>
            <a:endParaRPr sz="1050" dirty="0">
              <a:solidFill>
                <a:schemeClr val="tx1"/>
              </a:solidFill>
              <a:latin typeface="+mn-lt"/>
              <a:cs typeface="Gramma"/>
            </a:endParaRPr>
          </a:p>
        </p:txBody>
      </p:sp>
      <p:sp>
        <p:nvSpPr>
          <p:cNvPr id="58" name="object 30"/>
          <p:cNvSpPr txBox="1"/>
          <p:nvPr/>
        </p:nvSpPr>
        <p:spPr>
          <a:xfrm>
            <a:off x="7670062" y="3654000"/>
            <a:ext cx="2030430" cy="176972"/>
          </a:xfrm>
          <a:prstGeom prst="rect">
            <a:avLst/>
          </a:prstGeom>
        </p:spPr>
        <p:txBody>
          <a:bodyPr vert="horz" wrap="square" lIns="0" tIns="15240" rIns="0" bIns="0" rtlCol="0">
            <a:spAutoFit/>
          </a:bodyPr>
          <a:lstStyle/>
          <a:p>
            <a:pPr marL="12700" algn="ctr">
              <a:lnSpc>
                <a:spcPct val="100000"/>
              </a:lnSpc>
              <a:spcBef>
                <a:spcPts val="120"/>
              </a:spcBef>
            </a:pPr>
            <a:r>
              <a:rPr sz="1050" b="1" dirty="0">
                <a:solidFill>
                  <a:schemeClr val="tx1"/>
                </a:solidFill>
                <a:latin typeface="+mn-lt"/>
                <a:cs typeface="Gramma"/>
              </a:rPr>
              <a:t>CATALOGUE</a:t>
            </a:r>
            <a:r>
              <a:rPr sz="1050" b="1" spc="65" dirty="0">
                <a:solidFill>
                  <a:schemeClr val="tx1"/>
                </a:solidFill>
                <a:latin typeface="+mn-lt"/>
                <a:cs typeface="Gramma"/>
              </a:rPr>
              <a:t> </a:t>
            </a:r>
            <a:r>
              <a:rPr sz="1050" b="1" spc="-10" dirty="0">
                <a:solidFill>
                  <a:schemeClr val="tx1"/>
                </a:solidFill>
                <a:latin typeface="+mn-lt"/>
                <a:cs typeface="Gramma"/>
              </a:rPr>
              <a:t>PRODUCTS</a:t>
            </a:r>
            <a:endParaRPr sz="1050" dirty="0">
              <a:solidFill>
                <a:schemeClr val="tx1"/>
              </a:solidFill>
              <a:latin typeface="+mn-lt"/>
              <a:cs typeface="Gramma"/>
            </a:endParaRPr>
          </a:p>
        </p:txBody>
      </p:sp>
      <p:grpSp>
        <p:nvGrpSpPr>
          <p:cNvPr id="59" name="object 31"/>
          <p:cNvGrpSpPr/>
          <p:nvPr/>
        </p:nvGrpSpPr>
        <p:grpSpPr>
          <a:xfrm>
            <a:off x="10807700" y="3179731"/>
            <a:ext cx="2357899" cy="538480"/>
            <a:chOff x="9973801" y="3358936"/>
            <a:chExt cx="1911985" cy="538480"/>
          </a:xfrm>
        </p:grpSpPr>
        <p:sp>
          <p:nvSpPr>
            <p:cNvPr id="60" name="object 32"/>
            <p:cNvSpPr/>
            <p:nvPr/>
          </p:nvSpPr>
          <p:spPr>
            <a:xfrm>
              <a:off x="9983643" y="3368778"/>
              <a:ext cx="1892300" cy="518795"/>
            </a:xfrm>
            <a:custGeom>
              <a:avLst/>
              <a:gdLst/>
              <a:ahLst/>
              <a:cxnLst/>
              <a:rect l="l" t="t" r="r" b="b"/>
              <a:pathLst>
                <a:path w="1892300" h="518795">
                  <a:moveTo>
                    <a:pt x="1805419" y="0"/>
                  </a:moveTo>
                  <a:lnTo>
                    <a:pt x="86372" y="0"/>
                  </a:lnTo>
                  <a:lnTo>
                    <a:pt x="52753" y="6787"/>
                  </a:lnTo>
                  <a:lnTo>
                    <a:pt x="25298" y="25298"/>
                  </a:lnTo>
                  <a:lnTo>
                    <a:pt x="6787" y="52753"/>
                  </a:lnTo>
                  <a:lnTo>
                    <a:pt x="0" y="86372"/>
                  </a:lnTo>
                  <a:lnTo>
                    <a:pt x="0" y="431825"/>
                  </a:lnTo>
                  <a:lnTo>
                    <a:pt x="6787" y="465445"/>
                  </a:lnTo>
                  <a:lnTo>
                    <a:pt x="25298" y="492899"/>
                  </a:lnTo>
                  <a:lnTo>
                    <a:pt x="52753" y="511410"/>
                  </a:lnTo>
                  <a:lnTo>
                    <a:pt x="86372" y="518198"/>
                  </a:lnTo>
                  <a:lnTo>
                    <a:pt x="1805419" y="518198"/>
                  </a:lnTo>
                  <a:lnTo>
                    <a:pt x="1839038" y="511410"/>
                  </a:lnTo>
                  <a:lnTo>
                    <a:pt x="1866493" y="492899"/>
                  </a:lnTo>
                  <a:lnTo>
                    <a:pt x="1885004" y="465445"/>
                  </a:lnTo>
                  <a:lnTo>
                    <a:pt x="1891792" y="431825"/>
                  </a:lnTo>
                  <a:lnTo>
                    <a:pt x="1891792" y="86372"/>
                  </a:lnTo>
                  <a:lnTo>
                    <a:pt x="1885004" y="52753"/>
                  </a:lnTo>
                  <a:lnTo>
                    <a:pt x="1866493" y="25298"/>
                  </a:lnTo>
                  <a:lnTo>
                    <a:pt x="1839038" y="6787"/>
                  </a:lnTo>
                  <a:lnTo>
                    <a:pt x="1805419" y="0"/>
                  </a:lnTo>
                  <a:close/>
                </a:path>
              </a:pathLst>
            </a:custGeom>
            <a:solidFill>
              <a:srgbClr val="D8D8D8"/>
            </a:solidFill>
            <a:ln>
              <a:solidFill>
                <a:srgbClr val="002060"/>
              </a:solidFill>
            </a:ln>
          </p:spPr>
          <p:txBody>
            <a:bodyPr wrap="square" lIns="0" tIns="0" rIns="0" bIns="0" rtlCol="0"/>
            <a:lstStyle/>
            <a:p>
              <a:endParaRPr>
                <a:latin typeface="+mn-lt"/>
              </a:endParaRPr>
            </a:p>
          </p:txBody>
        </p:sp>
        <p:sp>
          <p:nvSpPr>
            <p:cNvPr id="61" name="object 33"/>
            <p:cNvSpPr/>
            <p:nvPr/>
          </p:nvSpPr>
          <p:spPr>
            <a:xfrm>
              <a:off x="9983643" y="3368778"/>
              <a:ext cx="1892300" cy="518795"/>
            </a:xfrm>
            <a:custGeom>
              <a:avLst/>
              <a:gdLst/>
              <a:ahLst/>
              <a:cxnLst/>
              <a:rect l="l" t="t" r="r" b="b"/>
              <a:pathLst>
                <a:path w="1892300" h="518795">
                  <a:moveTo>
                    <a:pt x="86372" y="0"/>
                  </a:moveTo>
                  <a:lnTo>
                    <a:pt x="1805419" y="0"/>
                  </a:lnTo>
                  <a:lnTo>
                    <a:pt x="1839038" y="6787"/>
                  </a:lnTo>
                  <a:lnTo>
                    <a:pt x="1866493" y="25298"/>
                  </a:lnTo>
                  <a:lnTo>
                    <a:pt x="1885004" y="52753"/>
                  </a:lnTo>
                  <a:lnTo>
                    <a:pt x="1891792" y="86372"/>
                  </a:lnTo>
                  <a:lnTo>
                    <a:pt x="1891792" y="431825"/>
                  </a:lnTo>
                  <a:lnTo>
                    <a:pt x="1885004" y="465445"/>
                  </a:lnTo>
                  <a:lnTo>
                    <a:pt x="1866493" y="492899"/>
                  </a:lnTo>
                  <a:lnTo>
                    <a:pt x="1839038" y="511410"/>
                  </a:lnTo>
                  <a:lnTo>
                    <a:pt x="1805419" y="518198"/>
                  </a:lnTo>
                  <a:lnTo>
                    <a:pt x="86372" y="518198"/>
                  </a:lnTo>
                  <a:lnTo>
                    <a:pt x="52753" y="511410"/>
                  </a:lnTo>
                  <a:lnTo>
                    <a:pt x="25298" y="492899"/>
                  </a:lnTo>
                  <a:lnTo>
                    <a:pt x="6787" y="465445"/>
                  </a:lnTo>
                  <a:lnTo>
                    <a:pt x="0" y="431825"/>
                  </a:lnTo>
                  <a:lnTo>
                    <a:pt x="0" y="86372"/>
                  </a:lnTo>
                  <a:lnTo>
                    <a:pt x="6787" y="52753"/>
                  </a:lnTo>
                  <a:lnTo>
                    <a:pt x="25298" y="25298"/>
                  </a:lnTo>
                  <a:lnTo>
                    <a:pt x="52753" y="6787"/>
                  </a:lnTo>
                  <a:lnTo>
                    <a:pt x="86372" y="0"/>
                  </a:lnTo>
                  <a:close/>
                </a:path>
              </a:pathLst>
            </a:custGeom>
            <a:ln w="19443">
              <a:solidFill>
                <a:srgbClr val="002060"/>
              </a:solidFill>
            </a:ln>
          </p:spPr>
          <p:txBody>
            <a:bodyPr wrap="square" lIns="0" tIns="0" rIns="0" bIns="0" rtlCol="0"/>
            <a:lstStyle/>
            <a:p>
              <a:endParaRPr>
                <a:latin typeface="+mn-lt"/>
              </a:endParaRPr>
            </a:p>
          </p:txBody>
        </p:sp>
      </p:grpSp>
      <p:sp>
        <p:nvSpPr>
          <p:cNvPr id="62" name="object 34"/>
          <p:cNvSpPr txBox="1"/>
          <p:nvPr/>
        </p:nvSpPr>
        <p:spPr>
          <a:xfrm>
            <a:off x="11196961" y="3232312"/>
            <a:ext cx="1837457" cy="176972"/>
          </a:xfrm>
          <a:prstGeom prst="rect">
            <a:avLst/>
          </a:prstGeom>
        </p:spPr>
        <p:txBody>
          <a:bodyPr vert="horz" wrap="square" lIns="0" tIns="15240" rIns="0" bIns="0" rtlCol="0">
            <a:spAutoFit/>
          </a:bodyPr>
          <a:lstStyle/>
          <a:p>
            <a:pPr marL="12700">
              <a:lnSpc>
                <a:spcPct val="100000"/>
              </a:lnSpc>
              <a:spcBef>
                <a:spcPts val="120"/>
              </a:spcBef>
            </a:pPr>
            <a:r>
              <a:rPr sz="1050" b="1" dirty="0">
                <a:solidFill>
                  <a:schemeClr val="tx1"/>
                </a:solidFill>
                <a:latin typeface="+mn-lt"/>
                <a:cs typeface="Gramma"/>
              </a:rPr>
              <a:t>150/180</a:t>
            </a:r>
            <a:r>
              <a:rPr sz="1050" b="1" spc="65" dirty="0">
                <a:solidFill>
                  <a:schemeClr val="tx1"/>
                </a:solidFill>
                <a:latin typeface="+mn-lt"/>
                <a:cs typeface="Gramma"/>
              </a:rPr>
              <a:t> </a:t>
            </a:r>
            <a:r>
              <a:rPr sz="1050" b="1" dirty="0">
                <a:solidFill>
                  <a:schemeClr val="tx1"/>
                </a:solidFill>
                <a:latin typeface="+mn-lt"/>
                <a:cs typeface="Gramma"/>
              </a:rPr>
              <a:t>NEW</a:t>
            </a:r>
            <a:r>
              <a:rPr sz="1050" b="1" spc="65" dirty="0">
                <a:solidFill>
                  <a:schemeClr val="tx1"/>
                </a:solidFill>
                <a:latin typeface="+mn-lt"/>
                <a:cs typeface="Gramma"/>
              </a:rPr>
              <a:t> </a:t>
            </a:r>
            <a:r>
              <a:rPr sz="1050" b="1" spc="-10" dirty="0">
                <a:solidFill>
                  <a:schemeClr val="tx1"/>
                </a:solidFill>
                <a:latin typeface="+mn-lt"/>
                <a:cs typeface="Gramma"/>
              </a:rPr>
              <a:t>PRODUCTS</a:t>
            </a:r>
            <a:endParaRPr sz="1050" dirty="0">
              <a:solidFill>
                <a:schemeClr val="tx1"/>
              </a:solidFill>
              <a:latin typeface="+mn-lt"/>
              <a:cs typeface="Gramma"/>
            </a:endParaRPr>
          </a:p>
        </p:txBody>
      </p:sp>
      <p:sp>
        <p:nvSpPr>
          <p:cNvPr id="63" name="object 35"/>
          <p:cNvSpPr txBox="1"/>
          <p:nvPr/>
        </p:nvSpPr>
        <p:spPr>
          <a:xfrm>
            <a:off x="11696675" y="3472212"/>
            <a:ext cx="988962" cy="176972"/>
          </a:xfrm>
          <a:prstGeom prst="rect">
            <a:avLst/>
          </a:prstGeom>
        </p:spPr>
        <p:txBody>
          <a:bodyPr vert="horz" wrap="square" lIns="0" tIns="15240" rIns="0" bIns="0" rtlCol="0">
            <a:spAutoFit/>
          </a:bodyPr>
          <a:lstStyle/>
          <a:p>
            <a:pPr marL="12700">
              <a:lnSpc>
                <a:spcPct val="100000"/>
              </a:lnSpc>
              <a:spcBef>
                <a:spcPts val="120"/>
              </a:spcBef>
            </a:pPr>
            <a:r>
              <a:rPr sz="1050" b="1" dirty="0">
                <a:solidFill>
                  <a:schemeClr val="tx1"/>
                </a:solidFill>
                <a:latin typeface="+mn-lt"/>
                <a:cs typeface="Gramma"/>
              </a:rPr>
              <a:t>PER</a:t>
            </a:r>
            <a:r>
              <a:rPr sz="1050" b="1" spc="35" dirty="0">
                <a:solidFill>
                  <a:schemeClr val="tx1"/>
                </a:solidFill>
                <a:latin typeface="+mn-lt"/>
                <a:cs typeface="Gramma"/>
              </a:rPr>
              <a:t> </a:t>
            </a:r>
            <a:r>
              <a:rPr sz="1050" b="1" spc="-20" dirty="0">
                <a:solidFill>
                  <a:schemeClr val="tx1"/>
                </a:solidFill>
                <a:latin typeface="+mn-lt"/>
                <a:cs typeface="Gramma"/>
              </a:rPr>
              <a:t>YEAR</a:t>
            </a:r>
            <a:endParaRPr sz="1050" dirty="0">
              <a:solidFill>
                <a:schemeClr val="tx1"/>
              </a:solidFill>
              <a:latin typeface="+mn-lt"/>
              <a:cs typeface="Gramma"/>
            </a:endParaRPr>
          </a:p>
        </p:txBody>
      </p:sp>
      <p:sp>
        <p:nvSpPr>
          <p:cNvPr id="68" name="object 40"/>
          <p:cNvSpPr txBox="1"/>
          <p:nvPr/>
        </p:nvSpPr>
        <p:spPr>
          <a:xfrm>
            <a:off x="5894114" y="4250123"/>
            <a:ext cx="5661181" cy="472822"/>
          </a:xfrm>
          <a:prstGeom prst="rect">
            <a:avLst/>
          </a:prstGeom>
        </p:spPr>
        <p:txBody>
          <a:bodyPr vert="horz" wrap="square" lIns="0" tIns="12700" rIns="0" bIns="0" rtlCol="0">
            <a:spAutoFit/>
          </a:bodyPr>
          <a:lstStyle/>
          <a:p>
            <a:pPr marL="12700" marR="5080" algn="ctr">
              <a:lnSpc>
                <a:spcPct val="112799"/>
              </a:lnSpc>
              <a:spcBef>
                <a:spcPts val="100"/>
              </a:spcBef>
            </a:pPr>
            <a:r>
              <a:rPr sz="2800" b="1" spc="-10" dirty="0">
                <a:solidFill>
                  <a:srgbClr val="C00000"/>
                </a:solidFill>
                <a:latin typeface="+mn-lt"/>
                <a:cs typeface="Gramma"/>
              </a:rPr>
              <a:t>Manufacturing</a:t>
            </a:r>
            <a:r>
              <a:rPr lang="it-IT" sz="2800" b="1" spc="-10" dirty="0">
                <a:solidFill>
                  <a:srgbClr val="C00000"/>
                </a:solidFill>
                <a:latin typeface="+mn-lt"/>
                <a:cs typeface="Gramma"/>
              </a:rPr>
              <a:t> </a:t>
            </a:r>
            <a:r>
              <a:rPr sz="2800" b="1" spc="-50" dirty="0">
                <a:solidFill>
                  <a:srgbClr val="C00000"/>
                </a:solidFill>
                <a:latin typeface="+mn-lt"/>
                <a:cs typeface="Gramma"/>
              </a:rPr>
              <a:t>&amp;</a:t>
            </a:r>
            <a:r>
              <a:rPr lang="it-IT" sz="2800" b="1" spc="-50" dirty="0">
                <a:solidFill>
                  <a:srgbClr val="C00000"/>
                </a:solidFill>
                <a:latin typeface="+mn-lt"/>
                <a:cs typeface="Gramma"/>
              </a:rPr>
              <a:t> </a:t>
            </a:r>
            <a:r>
              <a:rPr sz="2800" b="1" spc="-10" dirty="0">
                <a:solidFill>
                  <a:srgbClr val="C00000"/>
                </a:solidFill>
                <a:latin typeface="+mn-lt"/>
                <a:cs typeface="Gramma"/>
              </a:rPr>
              <a:t>Assembling</a:t>
            </a:r>
            <a:endParaRPr sz="2800" dirty="0">
              <a:solidFill>
                <a:srgbClr val="C00000"/>
              </a:solidFill>
              <a:latin typeface="+mn-lt"/>
              <a:cs typeface="Gramma"/>
            </a:endParaRPr>
          </a:p>
        </p:txBody>
      </p:sp>
      <p:sp>
        <p:nvSpPr>
          <p:cNvPr id="69" name="object 41"/>
          <p:cNvSpPr txBox="1"/>
          <p:nvPr/>
        </p:nvSpPr>
        <p:spPr>
          <a:xfrm>
            <a:off x="10684577" y="5842635"/>
            <a:ext cx="883414" cy="990600"/>
          </a:xfrm>
          <a:prstGeom prst="rect">
            <a:avLst/>
          </a:prstGeom>
        </p:spPr>
        <p:txBody>
          <a:bodyPr vert="horz" wrap="square" lIns="0" tIns="4445" rIns="0" bIns="0" rtlCol="0">
            <a:spAutoFit/>
          </a:bodyPr>
          <a:lstStyle/>
          <a:p>
            <a:pPr marL="12700" marR="5080" algn="ctr">
              <a:lnSpc>
                <a:spcPct val="106300"/>
              </a:lnSpc>
              <a:spcBef>
                <a:spcPts val="35"/>
              </a:spcBef>
            </a:pPr>
            <a:r>
              <a:rPr sz="1200" b="1" spc="-10" dirty="0">
                <a:latin typeface="+mn-lt"/>
                <a:cs typeface="Gramma"/>
              </a:rPr>
              <a:t>FINISHED PRODUCTS </a:t>
            </a:r>
            <a:r>
              <a:rPr sz="1200" b="1" spc="-20" dirty="0">
                <a:solidFill>
                  <a:srgbClr val="7F7F7F"/>
                </a:solidFill>
                <a:latin typeface="+mn-lt"/>
                <a:cs typeface="Gramma"/>
              </a:rPr>
              <a:t>100% </a:t>
            </a:r>
            <a:r>
              <a:rPr sz="1200" b="1" spc="-10" dirty="0">
                <a:solidFill>
                  <a:srgbClr val="7F7F7F"/>
                </a:solidFill>
                <a:latin typeface="+mn-lt"/>
                <a:cs typeface="Gramma"/>
              </a:rPr>
              <a:t>QUALITY CONTROL</a:t>
            </a:r>
            <a:endParaRPr sz="1200" dirty="0">
              <a:latin typeface="+mn-lt"/>
              <a:cs typeface="Gramma"/>
            </a:endParaRPr>
          </a:p>
        </p:txBody>
      </p:sp>
      <p:sp>
        <p:nvSpPr>
          <p:cNvPr id="70" name="object 42"/>
          <p:cNvSpPr txBox="1"/>
          <p:nvPr/>
        </p:nvSpPr>
        <p:spPr>
          <a:xfrm>
            <a:off x="5723709" y="5946407"/>
            <a:ext cx="1025047" cy="795655"/>
          </a:xfrm>
          <a:prstGeom prst="rect">
            <a:avLst/>
          </a:prstGeom>
        </p:spPr>
        <p:txBody>
          <a:bodyPr vert="horz" wrap="square" lIns="0" tIns="4445" rIns="0" bIns="0" rtlCol="0">
            <a:spAutoFit/>
          </a:bodyPr>
          <a:lstStyle/>
          <a:p>
            <a:pPr marL="12700" marR="5080" algn="ctr">
              <a:lnSpc>
                <a:spcPct val="106300"/>
              </a:lnSpc>
              <a:spcBef>
                <a:spcPts val="35"/>
              </a:spcBef>
            </a:pPr>
            <a:r>
              <a:rPr sz="1200" b="1" spc="-10" dirty="0">
                <a:latin typeface="+mn-lt"/>
                <a:cs typeface="Gramma"/>
              </a:rPr>
              <a:t>INCOMING COMPONENT </a:t>
            </a:r>
            <a:r>
              <a:rPr sz="1200" b="1" spc="-10" dirty="0">
                <a:solidFill>
                  <a:srgbClr val="7F7F7F"/>
                </a:solidFill>
                <a:latin typeface="+mn-lt"/>
                <a:cs typeface="Gramma"/>
              </a:rPr>
              <a:t>QUALITY CONTROL</a:t>
            </a:r>
            <a:endParaRPr sz="1200" dirty="0">
              <a:latin typeface="+mn-lt"/>
              <a:cs typeface="Gramma"/>
            </a:endParaRPr>
          </a:p>
        </p:txBody>
      </p:sp>
      <p:grpSp>
        <p:nvGrpSpPr>
          <p:cNvPr id="71" name="object 43"/>
          <p:cNvGrpSpPr/>
          <p:nvPr/>
        </p:nvGrpSpPr>
        <p:grpSpPr>
          <a:xfrm>
            <a:off x="5636260" y="5008025"/>
            <a:ext cx="6075680" cy="2165985"/>
            <a:chOff x="5311357" y="4916890"/>
            <a:chExt cx="6075680" cy="2165985"/>
          </a:xfrm>
        </p:grpSpPr>
        <p:sp>
          <p:nvSpPr>
            <p:cNvPr id="72" name="object 44"/>
            <p:cNvSpPr/>
            <p:nvPr/>
          </p:nvSpPr>
          <p:spPr>
            <a:xfrm>
              <a:off x="5742392" y="4926612"/>
              <a:ext cx="5233035" cy="0"/>
            </a:xfrm>
            <a:custGeom>
              <a:avLst/>
              <a:gdLst/>
              <a:ahLst/>
              <a:cxnLst/>
              <a:rect l="l" t="t" r="r" b="b"/>
              <a:pathLst>
                <a:path w="5233034">
                  <a:moveTo>
                    <a:pt x="0" y="0"/>
                  </a:moveTo>
                  <a:lnTo>
                    <a:pt x="5232666" y="0"/>
                  </a:lnTo>
                </a:path>
              </a:pathLst>
            </a:custGeom>
            <a:ln w="19443">
              <a:solidFill>
                <a:srgbClr val="000000"/>
              </a:solidFill>
              <a:prstDash val="sysDash"/>
            </a:ln>
          </p:spPr>
          <p:txBody>
            <a:bodyPr wrap="square" lIns="0" tIns="0" rIns="0" bIns="0" rtlCol="0"/>
            <a:lstStyle/>
            <a:p>
              <a:endParaRPr>
                <a:latin typeface="+mn-lt"/>
              </a:endParaRPr>
            </a:p>
          </p:txBody>
        </p:sp>
        <p:sp>
          <p:nvSpPr>
            <p:cNvPr id="73" name="object 45"/>
            <p:cNvSpPr/>
            <p:nvPr/>
          </p:nvSpPr>
          <p:spPr>
            <a:xfrm>
              <a:off x="11086247" y="4932818"/>
              <a:ext cx="288290" cy="305435"/>
            </a:xfrm>
            <a:custGeom>
              <a:avLst/>
              <a:gdLst/>
              <a:ahLst/>
              <a:cxnLst/>
              <a:rect l="l" t="t" r="r" b="b"/>
              <a:pathLst>
                <a:path w="288290" h="305435">
                  <a:moveTo>
                    <a:pt x="0" y="0"/>
                  </a:moveTo>
                  <a:lnTo>
                    <a:pt x="48904" y="12882"/>
                  </a:lnTo>
                  <a:lnTo>
                    <a:pt x="94811" y="32238"/>
                  </a:lnTo>
                  <a:lnTo>
                    <a:pt x="137192" y="57542"/>
                  </a:lnTo>
                  <a:lnTo>
                    <a:pt x="175524" y="88268"/>
                  </a:lnTo>
                  <a:lnTo>
                    <a:pt x="209279" y="123890"/>
                  </a:lnTo>
                  <a:lnTo>
                    <a:pt x="237931" y="163881"/>
                  </a:lnTo>
                  <a:lnTo>
                    <a:pt x="260954" y="207716"/>
                  </a:lnTo>
                  <a:lnTo>
                    <a:pt x="277823" y="254868"/>
                  </a:lnTo>
                  <a:lnTo>
                    <a:pt x="288010" y="304812"/>
                  </a:lnTo>
                </a:path>
              </a:pathLst>
            </a:custGeom>
            <a:ln w="19443">
              <a:solidFill>
                <a:srgbClr val="000000"/>
              </a:solidFill>
              <a:prstDash val="sysDash"/>
            </a:ln>
          </p:spPr>
          <p:txBody>
            <a:bodyPr wrap="square" lIns="0" tIns="0" rIns="0" bIns="0" rtlCol="0"/>
            <a:lstStyle/>
            <a:p>
              <a:endParaRPr>
                <a:latin typeface="+mn-lt"/>
              </a:endParaRPr>
            </a:p>
          </p:txBody>
        </p:sp>
        <p:sp>
          <p:nvSpPr>
            <p:cNvPr id="74" name="object 46"/>
            <p:cNvSpPr/>
            <p:nvPr/>
          </p:nvSpPr>
          <p:spPr>
            <a:xfrm>
              <a:off x="11377282" y="5348230"/>
              <a:ext cx="0" cy="1322705"/>
            </a:xfrm>
            <a:custGeom>
              <a:avLst/>
              <a:gdLst/>
              <a:ahLst/>
              <a:cxnLst/>
              <a:rect l="l" t="t" r="r" b="b"/>
              <a:pathLst>
                <a:path h="1322704">
                  <a:moveTo>
                    <a:pt x="0" y="0"/>
                  </a:moveTo>
                  <a:lnTo>
                    <a:pt x="0" y="1322235"/>
                  </a:lnTo>
                </a:path>
              </a:pathLst>
            </a:custGeom>
            <a:ln w="19443">
              <a:solidFill>
                <a:srgbClr val="000000"/>
              </a:solidFill>
              <a:prstDash val="sysDash"/>
            </a:ln>
          </p:spPr>
          <p:txBody>
            <a:bodyPr wrap="square" lIns="0" tIns="0" rIns="0" bIns="0" rtlCol="0"/>
            <a:lstStyle/>
            <a:p>
              <a:endParaRPr>
                <a:latin typeface="+mn-lt"/>
              </a:endParaRPr>
            </a:p>
          </p:txBody>
        </p:sp>
        <p:sp>
          <p:nvSpPr>
            <p:cNvPr id="75" name="object 47"/>
            <p:cNvSpPr/>
            <p:nvPr/>
          </p:nvSpPr>
          <p:spPr>
            <a:xfrm>
              <a:off x="11066264" y="6781868"/>
              <a:ext cx="305435" cy="288290"/>
            </a:xfrm>
            <a:custGeom>
              <a:avLst/>
              <a:gdLst/>
              <a:ahLst/>
              <a:cxnLst/>
              <a:rect l="l" t="t" r="r" b="b"/>
              <a:pathLst>
                <a:path w="305434" h="288290">
                  <a:moveTo>
                    <a:pt x="304812" y="0"/>
                  </a:moveTo>
                  <a:lnTo>
                    <a:pt x="291929" y="48904"/>
                  </a:lnTo>
                  <a:lnTo>
                    <a:pt x="272572" y="94811"/>
                  </a:lnTo>
                  <a:lnTo>
                    <a:pt x="247267" y="137192"/>
                  </a:lnTo>
                  <a:lnTo>
                    <a:pt x="216539" y="175524"/>
                  </a:lnTo>
                  <a:lnTo>
                    <a:pt x="180917" y="209279"/>
                  </a:lnTo>
                  <a:lnTo>
                    <a:pt x="140925" y="237931"/>
                  </a:lnTo>
                  <a:lnTo>
                    <a:pt x="97090" y="260954"/>
                  </a:lnTo>
                  <a:lnTo>
                    <a:pt x="49940" y="277823"/>
                  </a:lnTo>
                  <a:lnTo>
                    <a:pt x="0" y="288010"/>
                  </a:lnTo>
                </a:path>
              </a:pathLst>
            </a:custGeom>
            <a:ln w="19443">
              <a:solidFill>
                <a:srgbClr val="000000"/>
              </a:solidFill>
              <a:prstDash val="sysDash"/>
            </a:ln>
          </p:spPr>
          <p:txBody>
            <a:bodyPr wrap="square" lIns="0" tIns="0" rIns="0" bIns="0" rtlCol="0"/>
            <a:lstStyle/>
            <a:p>
              <a:endParaRPr>
                <a:latin typeface="+mn-lt"/>
              </a:endParaRPr>
            </a:p>
          </p:txBody>
        </p:sp>
        <p:sp>
          <p:nvSpPr>
            <p:cNvPr id="76" name="object 48"/>
            <p:cNvSpPr/>
            <p:nvPr/>
          </p:nvSpPr>
          <p:spPr>
            <a:xfrm>
              <a:off x="5723321" y="7072901"/>
              <a:ext cx="5233035" cy="0"/>
            </a:xfrm>
            <a:custGeom>
              <a:avLst/>
              <a:gdLst/>
              <a:ahLst/>
              <a:cxnLst/>
              <a:rect l="l" t="t" r="r" b="b"/>
              <a:pathLst>
                <a:path w="5233034">
                  <a:moveTo>
                    <a:pt x="5232654" y="0"/>
                  </a:moveTo>
                  <a:lnTo>
                    <a:pt x="0" y="0"/>
                  </a:lnTo>
                </a:path>
              </a:pathLst>
            </a:custGeom>
            <a:ln w="19443">
              <a:solidFill>
                <a:srgbClr val="000000"/>
              </a:solidFill>
              <a:prstDash val="sysDash"/>
            </a:ln>
          </p:spPr>
          <p:txBody>
            <a:bodyPr wrap="square" lIns="0" tIns="0" rIns="0" bIns="0" rtlCol="0"/>
            <a:lstStyle/>
            <a:p>
              <a:endParaRPr>
                <a:latin typeface="+mn-lt"/>
              </a:endParaRPr>
            </a:p>
          </p:txBody>
        </p:sp>
        <p:sp>
          <p:nvSpPr>
            <p:cNvPr id="77" name="object 49"/>
            <p:cNvSpPr/>
            <p:nvPr/>
          </p:nvSpPr>
          <p:spPr>
            <a:xfrm>
              <a:off x="10994130" y="4926612"/>
              <a:ext cx="383540" cy="2146300"/>
            </a:xfrm>
            <a:custGeom>
              <a:avLst/>
              <a:gdLst/>
              <a:ahLst/>
              <a:cxnLst/>
              <a:rect l="l" t="t" r="r" b="b"/>
              <a:pathLst>
                <a:path w="383540" h="2146300">
                  <a:moveTo>
                    <a:pt x="0" y="0"/>
                  </a:moveTo>
                  <a:lnTo>
                    <a:pt x="25425" y="0"/>
                  </a:lnTo>
                  <a:lnTo>
                    <a:pt x="32114" y="61"/>
                  </a:lnTo>
                  <a:lnTo>
                    <a:pt x="38771" y="246"/>
                  </a:lnTo>
                  <a:lnTo>
                    <a:pt x="45397" y="551"/>
                  </a:lnTo>
                  <a:lnTo>
                    <a:pt x="51993" y="977"/>
                  </a:lnTo>
                </a:path>
                <a:path w="383540" h="2146300">
                  <a:moveTo>
                    <a:pt x="382181" y="331152"/>
                  </a:moveTo>
                  <a:lnTo>
                    <a:pt x="382605" y="337750"/>
                  </a:lnTo>
                  <a:lnTo>
                    <a:pt x="382906" y="344379"/>
                  </a:lnTo>
                  <a:lnTo>
                    <a:pt x="383086" y="351037"/>
                  </a:lnTo>
                  <a:lnTo>
                    <a:pt x="383146" y="357720"/>
                  </a:lnTo>
                  <a:lnTo>
                    <a:pt x="383146" y="383247"/>
                  </a:lnTo>
                </a:path>
                <a:path w="383540" h="2146300">
                  <a:moveTo>
                    <a:pt x="383146" y="1763039"/>
                  </a:moveTo>
                  <a:lnTo>
                    <a:pt x="383146" y="1788566"/>
                  </a:lnTo>
                  <a:lnTo>
                    <a:pt x="383086" y="1795255"/>
                  </a:lnTo>
                  <a:lnTo>
                    <a:pt x="382906" y="1801912"/>
                  </a:lnTo>
                  <a:lnTo>
                    <a:pt x="382605" y="1808538"/>
                  </a:lnTo>
                  <a:lnTo>
                    <a:pt x="382181" y="1815134"/>
                  </a:lnTo>
                </a:path>
                <a:path w="383540" h="2146300">
                  <a:moveTo>
                    <a:pt x="51993" y="2145322"/>
                  </a:moveTo>
                  <a:lnTo>
                    <a:pt x="45397" y="2145740"/>
                  </a:lnTo>
                  <a:lnTo>
                    <a:pt x="38771" y="2146042"/>
                  </a:lnTo>
                  <a:lnTo>
                    <a:pt x="32114" y="2146225"/>
                  </a:lnTo>
                  <a:lnTo>
                    <a:pt x="25425" y="2146287"/>
                  </a:lnTo>
                  <a:lnTo>
                    <a:pt x="0" y="2146287"/>
                  </a:lnTo>
                </a:path>
              </a:pathLst>
            </a:custGeom>
            <a:ln w="19443">
              <a:solidFill>
                <a:srgbClr val="000000"/>
              </a:solidFill>
            </a:ln>
          </p:spPr>
          <p:txBody>
            <a:bodyPr wrap="square" lIns="0" tIns="0" rIns="0" bIns="0" rtlCol="0"/>
            <a:lstStyle/>
            <a:p>
              <a:endParaRPr>
                <a:latin typeface="+mn-lt"/>
              </a:endParaRPr>
            </a:p>
          </p:txBody>
        </p:sp>
        <p:sp>
          <p:nvSpPr>
            <p:cNvPr id="78" name="object 50"/>
            <p:cNvSpPr/>
            <p:nvPr/>
          </p:nvSpPr>
          <p:spPr>
            <a:xfrm>
              <a:off x="5324107" y="6761883"/>
              <a:ext cx="288290" cy="305435"/>
            </a:xfrm>
            <a:custGeom>
              <a:avLst/>
              <a:gdLst/>
              <a:ahLst/>
              <a:cxnLst/>
              <a:rect l="l" t="t" r="r" b="b"/>
              <a:pathLst>
                <a:path w="288289" h="305434">
                  <a:moveTo>
                    <a:pt x="288010" y="304812"/>
                  </a:moveTo>
                  <a:lnTo>
                    <a:pt x="239105" y="291930"/>
                  </a:lnTo>
                  <a:lnTo>
                    <a:pt x="193199" y="272574"/>
                  </a:lnTo>
                  <a:lnTo>
                    <a:pt x="150817" y="247269"/>
                  </a:lnTo>
                  <a:lnTo>
                    <a:pt x="112486" y="216543"/>
                  </a:lnTo>
                  <a:lnTo>
                    <a:pt x="78731" y="180922"/>
                  </a:lnTo>
                  <a:lnTo>
                    <a:pt x="50079" y="140930"/>
                  </a:lnTo>
                  <a:lnTo>
                    <a:pt x="27056" y="97096"/>
                  </a:lnTo>
                  <a:lnTo>
                    <a:pt x="10187" y="49943"/>
                  </a:lnTo>
                  <a:lnTo>
                    <a:pt x="0" y="0"/>
                  </a:lnTo>
                </a:path>
              </a:pathLst>
            </a:custGeom>
            <a:ln w="19443">
              <a:solidFill>
                <a:srgbClr val="000000"/>
              </a:solidFill>
              <a:prstDash val="sysDash"/>
            </a:ln>
          </p:spPr>
          <p:txBody>
            <a:bodyPr wrap="square" lIns="0" tIns="0" rIns="0" bIns="0" rtlCol="0"/>
            <a:lstStyle/>
            <a:p>
              <a:endParaRPr>
                <a:latin typeface="+mn-lt"/>
              </a:endParaRPr>
            </a:p>
          </p:txBody>
        </p:sp>
        <p:sp>
          <p:nvSpPr>
            <p:cNvPr id="79" name="object 51"/>
            <p:cNvSpPr/>
            <p:nvPr/>
          </p:nvSpPr>
          <p:spPr>
            <a:xfrm>
              <a:off x="5652244" y="7071934"/>
              <a:ext cx="52069" cy="1270"/>
            </a:xfrm>
            <a:custGeom>
              <a:avLst/>
              <a:gdLst/>
              <a:ahLst/>
              <a:cxnLst/>
              <a:rect l="l" t="t" r="r" b="b"/>
              <a:pathLst>
                <a:path w="52070" h="1270">
                  <a:moveTo>
                    <a:pt x="51993" y="965"/>
                  </a:moveTo>
                  <a:lnTo>
                    <a:pt x="26568" y="965"/>
                  </a:lnTo>
                  <a:lnTo>
                    <a:pt x="19877" y="903"/>
                  </a:lnTo>
                  <a:lnTo>
                    <a:pt x="13217" y="720"/>
                  </a:lnTo>
                  <a:lnTo>
                    <a:pt x="6590" y="418"/>
                  </a:lnTo>
                  <a:lnTo>
                    <a:pt x="0" y="0"/>
                  </a:lnTo>
                </a:path>
              </a:pathLst>
            </a:custGeom>
            <a:ln w="19443">
              <a:solidFill>
                <a:srgbClr val="000000"/>
              </a:solidFill>
            </a:ln>
          </p:spPr>
          <p:txBody>
            <a:bodyPr wrap="square" lIns="0" tIns="0" rIns="0" bIns="0" rtlCol="0"/>
            <a:lstStyle/>
            <a:p>
              <a:endParaRPr>
                <a:latin typeface="+mn-lt"/>
              </a:endParaRPr>
            </a:p>
          </p:txBody>
        </p:sp>
        <p:sp>
          <p:nvSpPr>
            <p:cNvPr id="80" name="object 52"/>
            <p:cNvSpPr/>
            <p:nvPr/>
          </p:nvSpPr>
          <p:spPr>
            <a:xfrm>
              <a:off x="5321085" y="5329048"/>
              <a:ext cx="0" cy="1322705"/>
            </a:xfrm>
            <a:custGeom>
              <a:avLst/>
              <a:gdLst/>
              <a:ahLst/>
              <a:cxnLst/>
              <a:rect l="l" t="t" r="r" b="b"/>
              <a:pathLst>
                <a:path h="1322704">
                  <a:moveTo>
                    <a:pt x="0" y="1322235"/>
                  </a:moveTo>
                  <a:lnTo>
                    <a:pt x="0" y="0"/>
                  </a:lnTo>
                </a:path>
              </a:pathLst>
            </a:custGeom>
            <a:ln w="19443">
              <a:solidFill>
                <a:srgbClr val="000000"/>
              </a:solidFill>
              <a:prstDash val="sysDash"/>
            </a:ln>
          </p:spPr>
          <p:txBody>
            <a:bodyPr wrap="square" lIns="0" tIns="0" rIns="0" bIns="0" rtlCol="0"/>
            <a:lstStyle/>
            <a:p>
              <a:endParaRPr>
                <a:latin typeface="+mn-lt"/>
              </a:endParaRPr>
            </a:p>
          </p:txBody>
        </p:sp>
        <p:sp>
          <p:nvSpPr>
            <p:cNvPr id="81" name="object 53"/>
            <p:cNvSpPr/>
            <p:nvPr/>
          </p:nvSpPr>
          <p:spPr>
            <a:xfrm>
              <a:off x="5321079" y="6689651"/>
              <a:ext cx="1270" cy="52705"/>
            </a:xfrm>
            <a:custGeom>
              <a:avLst/>
              <a:gdLst/>
              <a:ahLst/>
              <a:cxnLst/>
              <a:rect l="l" t="t" r="r" b="b"/>
              <a:pathLst>
                <a:path w="1270" h="52704">
                  <a:moveTo>
                    <a:pt x="977" y="52095"/>
                  </a:moveTo>
                  <a:lnTo>
                    <a:pt x="551" y="45499"/>
                  </a:lnTo>
                  <a:lnTo>
                    <a:pt x="246" y="38873"/>
                  </a:lnTo>
                  <a:lnTo>
                    <a:pt x="61" y="32216"/>
                  </a:lnTo>
                  <a:lnTo>
                    <a:pt x="0" y="25526"/>
                  </a:lnTo>
                  <a:lnTo>
                    <a:pt x="0" y="0"/>
                  </a:lnTo>
                </a:path>
              </a:pathLst>
            </a:custGeom>
            <a:ln w="19443">
              <a:solidFill>
                <a:srgbClr val="000000"/>
              </a:solidFill>
            </a:ln>
          </p:spPr>
          <p:txBody>
            <a:bodyPr wrap="square" lIns="0" tIns="0" rIns="0" bIns="0" rtlCol="0"/>
            <a:lstStyle/>
            <a:p>
              <a:endParaRPr>
                <a:latin typeface="+mn-lt"/>
              </a:endParaRPr>
            </a:p>
          </p:txBody>
        </p:sp>
        <p:sp>
          <p:nvSpPr>
            <p:cNvPr id="82" name="object 54"/>
            <p:cNvSpPr/>
            <p:nvPr/>
          </p:nvSpPr>
          <p:spPr>
            <a:xfrm>
              <a:off x="5327290" y="4929634"/>
              <a:ext cx="305435" cy="288290"/>
            </a:xfrm>
            <a:custGeom>
              <a:avLst/>
              <a:gdLst/>
              <a:ahLst/>
              <a:cxnLst/>
              <a:rect l="l" t="t" r="r" b="b"/>
              <a:pathLst>
                <a:path w="305435" h="288289">
                  <a:moveTo>
                    <a:pt x="0" y="288010"/>
                  </a:moveTo>
                  <a:lnTo>
                    <a:pt x="12882" y="239105"/>
                  </a:lnTo>
                  <a:lnTo>
                    <a:pt x="32238" y="193199"/>
                  </a:lnTo>
                  <a:lnTo>
                    <a:pt x="57542" y="150817"/>
                  </a:lnTo>
                  <a:lnTo>
                    <a:pt x="88268" y="112486"/>
                  </a:lnTo>
                  <a:lnTo>
                    <a:pt x="123890" y="78731"/>
                  </a:lnTo>
                  <a:lnTo>
                    <a:pt x="163881" y="50079"/>
                  </a:lnTo>
                  <a:lnTo>
                    <a:pt x="207716" y="27056"/>
                  </a:lnTo>
                  <a:lnTo>
                    <a:pt x="254868" y="10187"/>
                  </a:lnTo>
                  <a:lnTo>
                    <a:pt x="304812" y="0"/>
                  </a:lnTo>
                </a:path>
              </a:pathLst>
            </a:custGeom>
            <a:ln w="19443">
              <a:solidFill>
                <a:srgbClr val="000000"/>
              </a:solidFill>
              <a:prstDash val="sysDash"/>
            </a:ln>
          </p:spPr>
          <p:txBody>
            <a:bodyPr wrap="square" lIns="0" tIns="0" rIns="0" bIns="0" rtlCol="0"/>
            <a:lstStyle/>
            <a:p>
              <a:endParaRPr>
                <a:latin typeface="+mn-lt"/>
              </a:endParaRPr>
            </a:p>
          </p:txBody>
        </p:sp>
        <p:sp>
          <p:nvSpPr>
            <p:cNvPr id="83" name="object 55"/>
            <p:cNvSpPr/>
            <p:nvPr/>
          </p:nvSpPr>
          <p:spPr>
            <a:xfrm>
              <a:off x="5321079" y="4926612"/>
              <a:ext cx="383540" cy="383540"/>
            </a:xfrm>
            <a:custGeom>
              <a:avLst/>
              <a:gdLst/>
              <a:ahLst/>
              <a:cxnLst/>
              <a:rect l="l" t="t" r="r" b="b"/>
              <a:pathLst>
                <a:path w="383539" h="383539">
                  <a:moveTo>
                    <a:pt x="0" y="383247"/>
                  </a:moveTo>
                  <a:lnTo>
                    <a:pt x="0" y="357720"/>
                  </a:lnTo>
                  <a:lnTo>
                    <a:pt x="61" y="351037"/>
                  </a:lnTo>
                  <a:lnTo>
                    <a:pt x="246" y="344379"/>
                  </a:lnTo>
                  <a:lnTo>
                    <a:pt x="551" y="337750"/>
                  </a:lnTo>
                  <a:lnTo>
                    <a:pt x="977" y="331152"/>
                  </a:lnTo>
                </a:path>
                <a:path w="383539" h="383539">
                  <a:moveTo>
                    <a:pt x="331165" y="977"/>
                  </a:moveTo>
                  <a:lnTo>
                    <a:pt x="337756" y="551"/>
                  </a:lnTo>
                  <a:lnTo>
                    <a:pt x="344382" y="246"/>
                  </a:lnTo>
                  <a:lnTo>
                    <a:pt x="351042" y="61"/>
                  </a:lnTo>
                  <a:lnTo>
                    <a:pt x="357733" y="0"/>
                  </a:lnTo>
                  <a:lnTo>
                    <a:pt x="383159" y="0"/>
                  </a:lnTo>
                </a:path>
              </a:pathLst>
            </a:custGeom>
            <a:ln w="19443">
              <a:solidFill>
                <a:srgbClr val="000000"/>
              </a:solidFill>
            </a:ln>
          </p:spPr>
          <p:txBody>
            <a:bodyPr wrap="square" lIns="0" tIns="0" rIns="0" bIns="0" rtlCol="0"/>
            <a:lstStyle/>
            <a:p>
              <a:endParaRPr>
                <a:latin typeface="+mn-lt"/>
              </a:endParaRPr>
            </a:p>
          </p:txBody>
        </p:sp>
      </p:grpSp>
      <p:sp>
        <p:nvSpPr>
          <p:cNvPr id="84" name="object 56"/>
          <p:cNvSpPr txBox="1"/>
          <p:nvPr/>
        </p:nvSpPr>
        <p:spPr>
          <a:xfrm>
            <a:off x="3212554" y="5401287"/>
            <a:ext cx="1301839" cy="271228"/>
          </a:xfrm>
          <a:prstGeom prst="rect">
            <a:avLst/>
          </a:prstGeom>
        </p:spPr>
        <p:txBody>
          <a:bodyPr vert="horz" wrap="square" lIns="0" tIns="17145" rIns="0" bIns="0" rtlCol="0">
            <a:spAutoFit/>
          </a:bodyPr>
          <a:lstStyle/>
          <a:p>
            <a:pPr marL="12700" algn="ctr">
              <a:lnSpc>
                <a:spcPct val="100000"/>
              </a:lnSpc>
              <a:spcBef>
                <a:spcPts val="135"/>
              </a:spcBef>
            </a:pPr>
            <a:r>
              <a:rPr sz="1650" b="1" spc="-10" dirty="0">
                <a:latin typeface="+mn-lt"/>
                <a:cs typeface="Gramma-Book"/>
              </a:rPr>
              <a:t>Suppliers</a:t>
            </a:r>
            <a:endParaRPr sz="1650" b="1" dirty="0">
              <a:latin typeface="+mn-lt"/>
              <a:cs typeface="Gramma-Book"/>
            </a:endParaRPr>
          </a:p>
        </p:txBody>
      </p:sp>
      <p:sp>
        <p:nvSpPr>
          <p:cNvPr id="85" name="object 57"/>
          <p:cNvSpPr/>
          <p:nvPr/>
        </p:nvSpPr>
        <p:spPr>
          <a:xfrm>
            <a:off x="2955485" y="5767392"/>
            <a:ext cx="1852295" cy="842980"/>
          </a:xfrm>
          <a:custGeom>
            <a:avLst/>
            <a:gdLst/>
            <a:ahLst/>
            <a:cxnLst/>
            <a:rect l="l" t="t" r="r" b="b"/>
            <a:pathLst>
              <a:path w="1852295" h="1565909">
                <a:moveTo>
                  <a:pt x="260946" y="0"/>
                </a:moveTo>
                <a:lnTo>
                  <a:pt x="1590878" y="0"/>
                </a:lnTo>
                <a:lnTo>
                  <a:pt x="1637784" y="4204"/>
                </a:lnTo>
                <a:lnTo>
                  <a:pt x="1681932" y="16325"/>
                </a:lnTo>
                <a:lnTo>
                  <a:pt x="1722584" y="35626"/>
                </a:lnTo>
                <a:lnTo>
                  <a:pt x="1759004" y="61370"/>
                </a:lnTo>
                <a:lnTo>
                  <a:pt x="1790454" y="92821"/>
                </a:lnTo>
                <a:lnTo>
                  <a:pt x="1816198" y="129240"/>
                </a:lnTo>
                <a:lnTo>
                  <a:pt x="1835499" y="169893"/>
                </a:lnTo>
                <a:lnTo>
                  <a:pt x="1847620" y="214040"/>
                </a:lnTo>
                <a:lnTo>
                  <a:pt x="1851825" y="260946"/>
                </a:lnTo>
                <a:lnTo>
                  <a:pt x="1851825" y="1304671"/>
                </a:lnTo>
                <a:lnTo>
                  <a:pt x="1847620" y="1351577"/>
                </a:lnTo>
                <a:lnTo>
                  <a:pt x="1835499" y="1395724"/>
                </a:lnTo>
                <a:lnTo>
                  <a:pt x="1816198" y="1436377"/>
                </a:lnTo>
                <a:lnTo>
                  <a:pt x="1790454" y="1472796"/>
                </a:lnTo>
                <a:lnTo>
                  <a:pt x="1759004" y="1504247"/>
                </a:lnTo>
                <a:lnTo>
                  <a:pt x="1722584" y="1529991"/>
                </a:lnTo>
                <a:lnTo>
                  <a:pt x="1681932" y="1549292"/>
                </a:lnTo>
                <a:lnTo>
                  <a:pt x="1637784" y="1561413"/>
                </a:lnTo>
                <a:lnTo>
                  <a:pt x="1590878" y="1565617"/>
                </a:lnTo>
                <a:lnTo>
                  <a:pt x="260946" y="1565617"/>
                </a:lnTo>
                <a:lnTo>
                  <a:pt x="214040" y="1561413"/>
                </a:lnTo>
                <a:lnTo>
                  <a:pt x="169893" y="1549292"/>
                </a:lnTo>
                <a:lnTo>
                  <a:pt x="129240" y="1529991"/>
                </a:lnTo>
                <a:lnTo>
                  <a:pt x="92821" y="1504247"/>
                </a:lnTo>
                <a:lnTo>
                  <a:pt x="61370" y="1472796"/>
                </a:lnTo>
                <a:lnTo>
                  <a:pt x="35626" y="1436377"/>
                </a:lnTo>
                <a:lnTo>
                  <a:pt x="16325" y="1395724"/>
                </a:lnTo>
                <a:lnTo>
                  <a:pt x="4204" y="1351577"/>
                </a:lnTo>
                <a:lnTo>
                  <a:pt x="0" y="1304671"/>
                </a:lnTo>
                <a:lnTo>
                  <a:pt x="0" y="260946"/>
                </a:lnTo>
                <a:lnTo>
                  <a:pt x="4204" y="214040"/>
                </a:lnTo>
                <a:lnTo>
                  <a:pt x="16325" y="169893"/>
                </a:lnTo>
                <a:lnTo>
                  <a:pt x="35626" y="129240"/>
                </a:lnTo>
                <a:lnTo>
                  <a:pt x="61370" y="92821"/>
                </a:lnTo>
                <a:lnTo>
                  <a:pt x="92821" y="61370"/>
                </a:lnTo>
                <a:lnTo>
                  <a:pt x="129240" y="35626"/>
                </a:lnTo>
                <a:lnTo>
                  <a:pt x="169893" y="16325"/>
                </a:lnTo>
                <a:lnTo>
                  <a:pt x="214040" y="4204"/>
                </a:lnTo>
                <a:lnTo>
                  <a:pt x="260946" y="0"/>
                </a:lnTo>
                <a:close/>
              </a:path>
            </a:pathLst>
          </a:custGeom>
          <a:ln w="19443">
            <a:solidFill>
              <a:srgbClr val="002060"/>
            </a:solidFill>
          </a:ln>
        </p:spPr>
        <p:txBody>
          <a:bodyPr wrap="square" lIns="0" tIns="0" rIns="0" bIns="0" rtlCol="0"/>
          <a:lstStyle/>
          <a:p>
            <a:endParaRPr>
              <a:latin typeface="+mn-lt"/>
            </a:endParaRPr>
          </a:p>
        </p:txBody>
      </p:sp>
      <p:sp>
        <p:nvSpPr>
          <p:cNvPr id="86" name="object 58"/>
          <p:cNvSpPr txBox="1"/>
          <p:nvPr/>
        </p:nvSpPr>
        <p:spPr>
          <a:xfrm>
            <a:off x="3058875" y="5941439"/>
            <a:ext cx="1597025" cy="364459"/>
          </a:xfrm>
          <a:prstGeom prst="rect">
            <a:avLst/>
          </a:prstGeom>
        </p:spPr>
        <p:txBody>
          <a:bodyPr vert="horz" wrap="square" lIns="0" tIns="12065" rIns="0" bIns="0" rtlCol="0">
            <a:spAutoFit/>
          </a:bodyPr>
          <a:lstStyle/>
          <a:p>
            <a:pPr marL="12700" marR="5080" algn="ctr">
              <a:lnSpc>
                <a:spcPct val="109400"/>
              </a:lnSpc>
              <a:spcBef>
                <a:spcPts val="95"/>
              </a:spcBef>
            </a:pPr>
            <a:r>
              <a:rPr sz="1050" b="1" dirty="0">
                <a:solidFill>
                  <a:schemeClr val="tx1"/>
                </a:solidFill>
                <a:latin typeface="+mn-lt"/>
                <a:cs typeface="Gramma"/>
              </a:rPr>
              <a:t>SINGLE</a:t>
            </a:r>
            <a:r>
              <a:rPr sz="1050" b="1" spc="50" dirty="0">
                <a:solidFill>
                  <a:schemeClr val="tx1"/>
                </a:solidFill>
                <a:latin typeface="+mn-lt"/>
                <a:cs typeface="Gramma"/>
              </a:rPr>
              <a:t> </a:t>
            </a:r>
            <a:r>
              <a:rPr sz="1050" b="1" dirty="0">
                <a:solidFill>
                  <a:schemeClr val="tx1"/>
                </a:solidFill>
                <a:latin typeface="+mn-lt"/>
                <a:cs typeface="Gramma"/>
              </a:rPr>
              <a:t>PARTS</a:t>
            </a:r>
            <a:r>
              <a:rPr sz="1050" b="1" spc="50" dirty="0">
                <a:solidFill>
                  <a:schemeClr val="tx1"/>
                </a:solidFill>
                <a:latin typeface="+mn-lt"/>
                <a:cs typeface="Gramma"/>
              </a:rPr>
              <a:t> </a:t>
            </a:r>
            <a:r>
              <a:rPr sz="1050" b="1" dirty="0">
                <a:solidFill>
                  <a:schemeClr val="tx1"/>
                </a:solidFill>
                <a:latin typeface="+mn-lt"/>
                <a:cs typeface="Gramma"/>
              </a:rPr>
              <a:t>BASED</a:t>
            </a:r>
            <a:r>
              <a:rPr sz="1050" b="1" spc="50" dirty="0">
                <a:solidFill>
                  <a:schemeClr val="tx1"/>
                </a:solidFill>
                <a:latin typeface="+mn-lt"/>
                <a:cs typeface="Gramma"/>
              </a:rPr>
              <a:t> </a:t>
            </a:r>
            <a:r>
              <a:rPr sz="1050" b="1" spc="-25" dirty="0">
                <a:solidFill>
                  <a:schemeClr val="tx1"/>
                </a:solidFill>
                <a:latin typeface="+mn-lt"/>
                <a:cs typeface="Gramma"/>
              </a:rPr>
              <a:t>ON </a:t>
            </a:r>
            <a:r>
              <a:rPr sz="1050" b="1" dirty="0">
                <a:solidFill>
                  <a:schemeClr val="tx1"/>
                </a:solidFill>
                <a:latin typeface="+mn-lt"/>
                <a:cs typeface="Gramma"/>
              </a:rPr>
              <a:t>B&amp;C</a:t>
            </a:r>
            <a:r>
              <a:rPr sz="1050" b="1" spc="40" dirty="0">
                <a:solidFill>
                  <a:schemeClr val="tx1"/>
                </a:solidFill>
                <a:latin typeface="+mn-lt"/>
                <a:cs typeface="Gramma"/>
              </a:rPr>
              <a:t> </a:t>
            </a:r>
            <a:r>
              <a:rPr sz="1050" b="1" spc="-10" dirty="0">
                <a:solidFill>
                  <a:schemeClr val="tx1"/>
                </a:solidFill>
                <a:latin typeface="+mn-lt"/>
                <a:cs typeface="Gramma"/>
              </a:rPr>
              <a:t>PROPRIETARY DESIGN</a:t>
            </a:r>
            <a:endParaRPr sz="1050" dirty="0">
              <a:solidFill>
                <a:schemeClr val="tx1"/>
              </a:solidFill>
              <a:latin typeface="+mn-lt"/>
              <a:cs typeface="Gramma"/>
            </a:endParaRPr>
          </a:p>
        </p:txBody>
      </p:sp>
      <p:sp>
        <p:nvSpPr>
          <p:cNvPr id="90" name="object 69"/>
          <p:cNvSpPr txBox="1"/>
          <p:nvPr/>
        </p:nvSpPr>
        <p:spPr>
          <a:xfrm>
            <a:off x="12666889" y="5242345"/>
            <a:ext cx="2201517" cy="271228"/>
          </a:xfrm>
          <a:prstGeom prst="rect">
            <a:avLst/>
          </a:prstGeom>
        </p:spPr>
        <p:txBody>
          <a:bodyPr vert="horz" wrap="square" lIns="0" tIns="17145" rIns="0" bIns="0" rtlCol="0">
            <a:spAutoFit/>
          </a:bodyPr>
          <a:lstStyle/>
          <a:p>
            <a:pPr marL="12700" algn="ctr">
              <a:lnSpc>
                <a:spcPct val="100000"/>
              </a:lnSpc>
              <a:spcBef>
                <a:spcPts val="135"/>
              </a:spcBef>
            </a:pPr>
            <a:r>
              <a:rPr sz="1650" b="1" dirty="0">
                <a:latin typeface="+mn-lt"/>
                <a:cs typeface="Gramma-Book"/>
              </a:rPr>
              <a:t>Distribution</a:t>
            </a:r>
            <a:r>
              <a:rPr sz="1650" b="1" spc="155" dirty="0">
                <a:latin typeface="+mn-lt"/>
                <a:cs typeface="Gramma-Book"/>
              </a:rPr>
              <a:t> </a:t>
            </a:r>
            <a:r>
              <a:rPr sz="1650" b="1" spc="-10" dirty="0">
                <a:latin typeface="+mn-lt"/>
                <a:cs typeface="Gramma-Book"/>
              </a:rPr>
              <a:t>channels</a:t>
            </a:r>
            <a:endParaRPr sz="1650" b="1" dirty="0">
              <a:latin typeface="+mn-lt"/>
              <a:cs typeface="Gramma-Book"/>
            </a:endParaRPr>
          </a:p>
        </p:txBody>
      </p:sp>
      <p:sp>
        <p:nvSpPr>
          <p:cNvPr id="91" name="object 70"/>
          <p:cNvSpPr/>
          <p:nvPr/>
        </p:nvSpPr>
        <p:spPr>
          <a:xfrm>
            <a:off x="12534802" y="5688468"/>
            <a:ext cx="2360243" cy="427800"/>
          </a:xfrm>
          <a:custGeom>
            <a:avLst/>
            <a:gdLst/>
            <a:ahLst/>
            <a:cxnLst/>
            <a:rect l="l" t="t" r="r" b="b"/>
            <a:pathLst>
              <a:path w="2501900" h="728345">
                <a:moveTo>
                  <a:pt x="121361" y="0"/>
                </a:moveTo>
                <a:lnTo>
                  <a:pt x="2380500" y="0"/>
                </a:lnTo>
                <a:lnTo>
                  <a:pt x="2427741" y="9536"/>
                </a:lnTo>
                <a:lnTo>
                  <a:pt x="2466317" y="35544"/>
                </a:lnTo>
                <a:lnTo>
                  <a:pt x="2492325" y="74119"/>
                </a:lnTo>
                <a:lnTo>
                  <a:pt x="2501861" y="121361"/>
                </a:lnTo>
                <a:lnTo>
                  <a:pt x="2501861" y="606780"/>
                </a:lnTo>
                <a:lnTo>
                  <a:pt x="2492325" y="654021"/>
                </a:lnTo>
                <a:lnTo>
                  <a:pt x="2466317" y="692597"/>
                </a:lnTo>
                <a:lnTo>
                  <a:pt x="2427741" y="718605"/>
                </a:lnTo>
                <a:lnTo>
                  <a:pt x="2380500" y="728141"/>
                </a:lnTo>
                <a:lnTo>
                  <a:pt x="121361" y="728141"/>
                </a:lnTo>
                <a:lnTo>
                  <a:pt x="74119" y="718605"/>
                </a:lnTo>
                <a:lnTo>
                  <a:pt x="35544" y="692597"/>
                </a:lnTo>
                <a:lnTo>
                  <a:pt x="9536" y="654021"/>
                </a:lnTo>
                <a:lnTo>
                  <a:pt x="0" y="606780"/>
                </a:lnTo>
                <a:lnTo>
                  <a:pt x="0" y="121361"/>
                </a:lnTo>
                <a:lnTo>
                  <a:pt x="9536" y="74119"/>
                </a:lnTo>
                <a:lnTo>
                  <a:pt x="35544" y="35544"/>
                </a:lnTo>
                <a:lnTo>
                  <a:pt x="74119" y="9536"/>
                </a:lnTo>
                <a:lnTo>
                  <a:pt x="121361" y="0"/>
                </a:lnTo>
                <a:close/>
              </a:path>
            </a:pathLst>
          </a:custGeom>
          <a:ln w="19443">
            <a:solidFill>
              <a:srgbClr val="002060"/>
            </a:solidFill>
          </a:ln>
        </p:spPr>
        <p:txBody>
          <a:bodyPr wrap="square" lIns="0" tIns="0" rIns="0" bIns="0" rtlCol="0"/>
          <a:lstStyle/>
          <a:p>
            <a:endParaRPr>
              <a:latin typeface="+mn-lt"/>
            </a:endParaRPr>
          </a:p>
        </p:txBody>
      </p:sp>
      <p:sp>
        <p:nvSpPr>
          <p:cNvPr id="92" name="object 71"/>
          <p:cNvSpPr txBox="1"/>
          <p:nvPr/>
        </p:nvSpPr>
        <p:spPr>
          <a:xfrm>
            <a:off x="12624648" y="5790664"/>
            <a:ext cx="2286000" cy="179857"/>
          </a:xfrm>
          <a:prstGeom prst="rect">
            <a:avLst/>
          </a:prstGeom>
        </p:spPr>
        <p:txBody>
          <a:bodyPr vert="horz" wrap="square" lIns="0" tIns="12065" rIns="0" bIns="0" rtlCol="0">
            <a:spAutoFit/>
          </a:bodyPr>
          <a:lstStyle/>
          <a:p>
            <a:pPr marL="584200" marR="5080" indent="-572135" algn="ctr">
              <a:lnSpc>
                <a:spcPct val="109400"/>
              </a:lnSpc>
              <a:spcBef>
                <a:spcPts val="95"/>
              </a:spcBef>
            </a:pPr>
            <a:r>
              <a:rPr sz="1050" b="1" dirty="0">
                <a:solidFill>
                  <a:schemeClr val="tx1"/>
                </a:solidFill>
                <a:latin typeface="+mn-lt"/>
                <a:cs typeface="Gramma"/>
              </a:rPr>
              <a:t>INDUSTRIAL</a:t>
            </a:r>
            <a:r>
              <a:rPr sz="1050" b="1" spc="120" dirty="0">
                <a:solidFill>
                  <a:schemeClr val="tx1"/>
                </a:solidFill>
                <a:latin typeface="+mn-lt"/>
                <a:cs typeface="Gramma"/>
              </a:rPr>
              <a:t> </a:t>
            </a:r>
            <a:r>
              <a:rPr sz="1050" b="1" spc="-10" dirty="0">
                <a:solidFill>
                  <a:schemeClr val="tx1"/>
                </a:solidFill>
                <a:latin typeface="+mn-lt"/>
                <a:cs typeface="Gramma"/>
              </a:rPr>
              <a:t>CUSTOMERS </a:t>
            </a:r>
            <a:r>
              <a:rPr sz="1050" b="1" dirty="0">
                <a:solidFill>
                  <a:schemeClr val="tx1"/>
                </a:solidFill>
                <a:latin typeface="+mn-lt"/>
                <a:cs typeface="Gramma"/>
              </a:rPr>
              <a:t>(&gt;</a:t>
            </a:r>
            <a:r>
              <a:rPr sz="1050" b="1" spc="-20" dirty="0">
                <a:solidFill>
                  <a:schemeClr val="tx1"/>
                </a:solidFill>
                <a:latin typeface="+mn-lt"/>
                <a:cs typeface="Gramma"/>
              </a:rPr>
              <a:t>250)</a:t>
            </a:r>
            <a:endParaRPr sz="1050" dirty="0">
              <a:solidFill>
                <a:schemeClr val="tx1"/>
              </a:solidFill>
              <a:latin typeface="+mn-lt"/>
              <a:cs typeface="Gramma"/>
            </a:endParaRPr>
          </a:p>
        </p:txBody>
      </p:sp>
      <p:sp>
        <p:nvSpPr>
          <p:cNvPr id="93" name="object 72"/>
          <p:cNvSpPr/>
          <p:nvPr/>
        </p:nvSpPr>
        <p:spPr>
          <a:xfrm>
            <a:off x="12534801" y="6248400"/>
            <a:ext cx="2360244" cy="311186"/>
          </a:xfrm>
          <a:custGeom>
            <a:avLst/>
            <a:gdLst/>
            <a:ahLst/>
            <a:cxnLst/>
            <a:rect l="l" t="t" r="r" b="b"/>
            <a:pathLst>
              <a:path w="2501900" h="309245">
                <a:moveTo>
                  <a:pt x="51536" y="0"/>
                </a:moveTo>
                <a:lnTo>
                  <a:pt x="2450338" y="0"/>
                </a:lnTo>
                <a:lnTo>
                  <a:pt x="2470397" y="4050"/>
                </a:lnTo>
                <a:lnTo>
                  <a:pt x="2486779" y="15095"/>
                </a:lnTo>
                <a:lnTo>
                  <a:pt x="2497824" y="31477"/>
                </a:lnTo>
                <a:lnTo>
                  <a:pt x="2501874" y="51536"/>
                </a:lnTo>
                <a:lnTo>
                  <a:pt x="2501874" y="257644"/>
                </a:lnTo>
                <a:lnTo>
                  <a:pt x="2497824" y="277702"/>
                </a:lnTo>
                <a:lnTo>
                  <a:pt x="2486779" y="294079"/>
                </a:lnTo>
                <a:lnTo>
                  <a:pt x="2470397" y="305120"/>
                </a:lnTo>
                <a:lnTo>
                  <a:pt x="2450338" y="309168"/>
                </a:lnTo>
                <a:lnTo>
                  <a:pt x="51536" y="309168"/>
                </a:lnTo>
                <a:lnTo>
                  <a:pt x="31477" y="305120"/>
                </a:lnTo>
                <a:lnTo>
                  <a:pt x="15095" y="294079"/>
                </a:lnTo>
                <a:lnTo>
                  <a:pt x="4050" y="277702"/>
                </a:lnTo>
                <a:lnTo>
                  <a:pt x="0" y="257644"/>
                </a:lnTo>
                <a:lnTo>
                  <a:pt x="0" y="51536"/>
                </a:lnTo>
                <a:lnTo>
                  <a:pt x="4050" y="31477"/>
                </a:lnTo>
                <a:lnTo>
                  <a:pt x="15095" y="15095"/>
                </a:lnTo>
                <a:lnTo>
                  <a:pt x="31477" y="4050"/>
                </a:lnTo>
                <a:lnTo>
                  <a:pt x="51536" y="0"/>
                </a:lnTo>
                <a:close/>
              </a:path>
            </a:pathLst>
          </a:custGeom>
          <a:ln w="19443">
            <a:solidFill>
              <a:srgbClr val="002060"/>
            </a:solidFill>
          </a:ln>
        </p:spPr>
        <p:txBody>
          <a:bodyPr wrap="square" lIns="0" tIns="0" rIns="0" bIns="0" rtlCol="0"/>
          <a:lstStyle/>
          <a:p>
            <a:endParaRPr>
              <a:latin typeface="+mn-lt"/>
            </a:endParaRPr>
          </a:p>
        </p:txBody>
      </p:sp>
      <p:sp>
        <p:nvSpPr>
          <p:cNvPr id="94" name="object 73"/>
          <p:cNvSpPr txBox="1"/>
          <p:nvPr/>
        </p:nvSpPr>
        <p:spPr>
          <a:xfrm>
            <a:off x="12888696" y="6315507"/>
            <a:ext cx="1757901" cy="176972"/>
          </a:xfrm>
          <a:prstGeom prst="rect">
            <a:avLst/>
          </a:prstGeom>
        </p:spPr>
        <p:txBody>
          <a:bodyPr vert="horz" wrap="square" lIns="0" tIns="15240" rIns="0" bIns="0" rtlCol="0">
            <a:spAutoFit/>
          </a:bodyPr>
          <a:lstStyle/>
          <a:p>
            <a:pPr marL="12700">
              <a:lnSpc>
                <a:spcPct val="100000"/>
              </a:lnSpc>
              <a:spcBef>
                <a:spcPts val="120"/>
              </a:spcBef>
            </a:pPr>
            <a:r>
              <a:rPr sz="1050" b="1" dirty="0">
                <a:solidFill>
                  <a:schemeClr val="tx1"/>
                </a:solidFill>
                <a:latin typeface="+mn-lt"/>
                <a:cs typeface="Gramma"/>
              </a:rPr>
              <a:t>DISTRIBUTION</a:t>
            </a:r>
            <a:r>
              <a:rPr sz="1050" b="1" spc="140" dirty="0">
                <a:solidFill>
                  <a:schemeClr val="tx1"/>
                </a:solidFill>
                <a:latin typeface="+mn-lt"/>
                <a:cs typeface="Gramma"/>
              </a:rPr>
              <a:t> </a:t>
            </a:r>
            <a:r>
              <a:rPr sz="1050" b="1" spc="-10" dirty="0">
                <a:solidFill>
                  <a:schemeClr val="tx1"/>
                </a:solidFill>
                <a:latin typeface="+mn-lt"/>
                <a:cs typeface="Gramma"/>
              </a:rPr>
              <a:t>NETWORK</a:t>
            </a:r>
            <a:endParaRPr sz="1050" dirty="0">
              <a:solidFill>
                <a:schemeClr val="tx1"/>
              </a:solidFill>
              <a:latin typeface="+mn-lt"/>
              <a:cs typeface="Gramma"/>
            </a:endParaRPr>
          </a:p>
        </p:txBody>
      </p:sp>
      <p:sp>
        <p:nvSpPr>
          <p:cNvPr id="95" name="object 5"/>
          <p:cNvSpPr/>
          <p:nvPr/>
        </p:nvSpPr>
        <p:spPr>
          <a:xfrm>
            <a:off x="7693789" y="3600000"/>
            <a:ext cx="1951706" cy="309245"/>
          </a:xfrm>
          <a:custGeom>
            <a:avLst/>
            <a:gdLst/>
            <a:ahLst/>
            <a:cxnLst/>
            <a:rect l="l" t="t" r="r" b="b"/>
            <a:pathLst>
              <a:path w="2301240" h="309245">
                <a:moveTo>
                  <a:pt x="51523" y="0"/>
                </a:moveTo>
                <a:lnTo>
                  <a:pt x="2249119" y="0"/>
                </a:lnTo>
                <a:lnTo>
                  <a:pt x="2269171" y="4050"/>
                </a:lnTo>
                <a:lnTo>
                  <a:pt x="2285549" y="15095"/>
                </a:lnTo>
                <a:lnTo>
                  <a:pt x="2296592" y="31477"/>
                </a:lnTo>
                <a:lnTo>
                  <a:pt x="2300643" y="51536"/>
                </a:lnTo>
                <a:lnTo>
                  <a:pt x="2300643" y="257644"/>
                </a:lnTo>
                <a:lnTo>
                  <a:pt x="2296592" y="277702"/>
                </a:lnTo>
                <a:lnTo>
                  <a:pt x="2285549" y="294079"/>
                </a:lnTo>
                <a:lnTo>
                  <a:pt x="2269171" y="305120"/>
                </a:lnTo>
                <a:lnTo>
                  <a:pt x="2249119" y="309168"/>
                </a:lnTo>
                <a:lnTo>
                  <a:pt x="51523" y="309168"/>
                </a:lnTo>
                <a:lnTo>
                  <a:pt x="31466" y="305120"/>
                </a:lnTo>
                <a:lnTo>
                  <a:pt x="15089" y="294079"/>
                </a:lnTo>
                <a:lnTo>
                  <a:pt x="4048" y="277702"/>
                </a:lnTo>
                <a:lnTo>
                  <a:pt x="0" y="257644"/>
                </a:lnTo>
                <a:lnTo>
                  <a:pt x="0" y="51536"/>
                </a:lnTo>
                <a:lnTo>
                  <a:pt x="4048" y="31477"/>
                </a:lnTo>
                <a:lnTo>
                  <a:pt x="15089" y="15095"/>
                </a:lnTo>
                <a:lnTo>
                  <a:pt x="31466" y="4050"/>
                </a:lnTo>
                <a:lnTo>
                  <a:pt x="51523" y="0"/>
                </a:lnTo>
                <a:close/>
              </a:path>
            </a:pathLst>
          </a:custGeom>
          <a:ln w="19443">
            <a:solidFill>
              <a:srgbClr val="002060"/>
            </a:solidFill>
          </a:ln>
        </p:spPr>
        <p:txBody>
          <a:bodyPr wrap="square" lIns="0" tIns="0" rIns="0" bIns="0" rtlCol="0"/>
          <a:lstStyle/>
          <a:p>
            <a:endParaRPr>
              <a:latin typeface="+mn-lt"/>
            </a:endParaRPr>
          </a:p>
        </p:txBody>
      </p:sp>
      <p:sp>
        <p:nvSpPr>
          <p:cNvPr id="96" name="object 5"/>
          <p:cNvSpPr/>
          <p:nvPr/>
        </p:nvSpPr>
        <p:spPr>
          <a:xfrm>
            <a:off x="7698247" y="3043555"/>
            <a:ext cx="1951706" cy="309245"/>
          </a:xfrm>
          <a:custGeom>
            <a:avLst/>
            <a:gdLst/>
            <a:ahLst/>
            <a:cxnLst/>
            <a:rect l="l" t="t" r="r" b="b"/>
            <a:pathLst>
              <a:path w="2301240" h="309245">
                <a:moveTo>
                  <a:pt x="51523" y="0"/>
                </a:moveTo>
                <a:lnTo>
                  <a:pt x="2249119" y="0"/>
                </a:lnTo>
                <a:lnTo>
                  <a:pt x="2269171" y="4050"/>
                </a:lnTo>
                <a:lnTo>
                  <a:pt x="2285549" y="15095"/>
                </a:lnTo>
                <a:lnTo>
                  <a:pt x="2296592" y="31477"/>
                </a:lnTo>
                <a:lnTo>
                  <a:pt x="2300643" y="51536"/>
                </a:lnTo>
                <a:lnTo>
                  <a:pt x="2300643" y="257644"/>
                </a:lnTo>
                <a:lnTo>
                  <a:pt x="2296592" y="277702"/>
                </a:lnTo>
                <a:lnTo>
                  <a:pt x="2285549" y="294079"/>
                </a:lnTo>
                <a:lnTo>
                  <a:pt x="2269171" y="305120"/>
                </a:lnTo>
                <a:lnTo>
                  <a:pt x="2249119" y="309168"/>
                </a:lnTo>
                <a:lnTo>
                  <a:pt x="51523" y="309168"/>
                </a:lnTo>
                <a:lnTo>
                  <a:pt x="31466" y="305120"/>
                </a:lnTo>
                <a:lnTo>
                  <a:pt x="15089" y="294079"/>
                </a:lnTo>
                <a:lnTo>
                  <a:pt x="4048" y="277702"/>
                </a:lnTo>
                <a:lnTo>
                  <a:pt x="0" y="257644"/>
                </a:lnTo>
                <a:lnTo>
                  <a:pt x="0" y="51536"/>
                </a:lnTo>
                <a:lnTo>
                  <a:pt x="4048" y="31477"/>
                </a:lnTo>
                <a:lnTo>
                  <a:pt x="15089" y="15095"/>
                </a:lnTo>
                <a:lnTo>
                  <a:pt x="31466" y="4050"/>
                </a:lnTo>
                <a:lnTo>
                  <a:pt x="51523" y="0"/>
                </a:lnTo>
                <a:close/>
              </a:path>
            </a:pathLst>
          </a:custGeom>
          <a:ln w="19443">
            <a:solidFill>
              <a:srgbClr val="002060"/>
            </a:solidFill>
          </a:ln>
        </p:spPr>
        <p:txBody>
          <a:bodyPr wrap="square" lIns="0" tIns="0" rIns="0" bIns="0" rtlCol="0"/>
          <a:lstStyle/>
          <a:p>
            <a:endParaRPr>
              <a:latin typeface="+mn-lt"/>
            </a:endParaRPr>
          </a:p>
        </p:txBody>
      </p:sp>
      <p:pic>
        <p:nvPicPr>
          <p:cNvPr id="97" name="object 39"/>
          <p:cNvPicPr/>
          <p:nvPr/>
        </p:nvPicPr>
        <p:blipFill>
          <a:blip r:embed="rId4" cstate="print">
            <a:grayscl/>
          </a:blip>
          <a:stretch>
            <a:fillRect/>
          </a:stretch>
        </p:blipFill>
        <p:spPr>
          <a:xfrm>
            <a:off x="6829892" y="5155809"/>
            <a:ext cx="3692650" cy="1930791"/>
          </a:xfrm>
          <a:prstGeom prst="rect">
            <a:avLst/>
          </a:prstGeom>
          <a:solidFill>
            <a:schemeClr val="bg1"/>
          </a:solidFill>
        </p:spPr>
      </p:pic>
      <p:cxnSp>
        <p:nvCxnSpPr>
          <p:cNvPr id="6" name="Connettore 2 5"/>
          <p:cNvCxnSpPr/>
          <p:nvPr/>
        </p:nvCxnSpPr>
        <p:spPr>
          <a:xfrm>
            <a:off x="6616700" y="3189573"/>
            <a:ext cx="83819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Connettore 2 97"/>
          <p:cNvCxnSpPr/>
          <p:nvPr/>
        </p:nvCxnSpPr>
        <p:spPr>
          <a:xfrm>
            <a:off x="6616700" y="3733800"/>
            <a:ext cx="83819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Connettore 2 98"/>
          <p:cNvCxnSpPr/>
          <p:nvPr/>
        </p:nvCxnSpPr>
        <p:spPr>
          <a:xfrm>
            <a:off x="9969500" y="3429000"/>
            <a:ext cx="83819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Connettore 2 99"/>
          <p:cNvCxnSpPr/>
          <p:nvPr/>
        </p:nvCxnSpPr>
        <p:spPr>
          <a:xfrm>
            <a:off x="4807783" y="6172200"/>
            <a:ext cx="83819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4" name="Connettore 2 103"/>
          <p:cNvCxnSpPr/>
          <p:nvPr/>
        </p:nvCxnSpPr>
        <p:spPr>
          <a:xfrm>
            <a:off x="11696602" y="6172200"/>
            <a:ext cx="83819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 name="object 63">
            <a:extLst>
              <a:ext uri="{FF2B5EF4-FFF2-40B4-BE49-F238E27FC236}">
                <a16:creationId xmlns:a16="http://schemas.microsoft.com/office/drawing/2014/main" id="{0C62929A-99F9-7353-107B-0CE9AC69264A}"/>
              </a:ext>
            </a:extLst>
          </p:cNvPr>
          <p:cNvPicPr/>
          <p:nvPr/>
        </p:nvPicPr>
        <p:blipFill>
          <a:blip r:embed="rId5" cstate="print"/>
          <a:stretch>
            <a:fillRect/>
          </a:stretch>
        </p:blipFill>
        <p:spPr>
          <a:xfrm>
            <a:off x="8262653" y="7429849"/>
            <a:ext cx="952136" cy="952151"/>
          </a:xfrm>
          <a:prstGeom prst="rect">
            <a:avLst/>
          </a:prstGeom>
        </p:spPr>
      </p:pic>
      <p:sp>
        <p:nvSpPr>
          <p:cNvPr id="3" name="object 64">
            <a:extLst>
              <a:ext uri="{FF2B5EF4-FFF2-40B4-BE49-F238E27FC236}">
                <a16:creationId xmlns:a16="http://schemas.microsoft.com/office/drawing/2014/main" id="{CE67F747-631B-37D0-3B08-8F31684923B6}"/>
              </a:ext>
            </a:extLst>
          </p:cNvPr>
          <p:cNvSpPr/>
          <p:nvPr/>
        </p:nvSpPr>
        <p:spPr>
          <a:xfrm>
            <a:off x="5587676" y="7719629"/>
            <a:ext cx="1892300" cy="518795"/>
          </a:xfrm>
          <a:custGeom>
            <a:avLst/>
            <a:gdLst/>
            <a:ahLst/>
            <a:cxnLst/>
            <a:rect l="l" t="t" r="r" b="b"/>
            <a:pathLst>
              <a:path w="1892300" h="518795">
                <a:moveTo>
                  <a:pt x="86372" y="0"/>
                </a:moveTo>
                <a:lnTo>
                  <a:pt x="1805419" y="0"/>
                </a:lnTo>
                <a:lnTo>
                  <a:pt x="1839038" y="6787"/>
                </a:lnTo>
                <a:lnTo>
                  <a:pt x="1866493" y="25298"/>
                </a:lnTo>
                <a:lnTo>
                  <a:pt x="1885004" y="52753"/>
                </a:lnTo>
                <a:lnTo>
                  <a:pt x="1891791" y="86372"/>
                </a:lnTo>
                <a:lnTo>
                  <a:pt x="1891791" y="431825"/>
                </a:lnTo>
                <a:lnTo>
                  <a:pt x="1885004" y="465445"/>
                </a:lnTo>
                <a:lnTo>
                  <a:pt x="1866493" y="492899"/>
                </a:lnTo>
                <a:lnTo>
                  <a:pt x="1839038" y="511410"/>
                </a:lnTo>
                <a:lnTo>
                  <a:pt x="1805419" y="518198"/>
                </a:lnTo>
                <a:lnTo>
                  <a:pt x="86372" y="518198"/>
                </a:lnTo>
                <a:lnTo>
                  <a:pt x="52753" y="511410"/>
                </a:lnTo>
                <a:lnTo>
                  <a:pt x="25298" y="492899"/>
                </a:lnTo>
                <a:lnTo>
                  <a:pt x="6787" y="465445"/>
                </a:lnTo>
                <a:lnTo>
                  <a:pt x="0" y="431825"/>
                </a:lnTo>
                <a:lnTo>
                  <a:pt x="0" y="86372"/>
                </a:lnTo>
                <a:lnTo>
                  <a:pt x="6787" y="52753"/>
                </a:lnTo>
                <a:lnTo>
                  <a:pt x="25298" y="25298"/>
                </a:lnTo>
                <a:lnTo>
                  <a:pt x="52753" y="6787"/>
                </a:lnTo>
                <a:lnTo>
                  <a:pt x="86372" y="0"/>
                </a:lnTo>
                <a:close/>
              </a:path>
            </a:pathLst>
          </a:custGeom>
          <a:ln w="19443">
            <a:solidFill>
              <a:schemeClr val="tx1"/>
            </a:solidFill>
          </a:ln>
        </p:spPr>
        <p:txBody>
          <a:bodyPr wrap="square" lIns="0" tIns="0" rIns="0" bIns="0" rtlCol="0"/>
          <a:lstStyle/>
          <a:p>
            <a:endParaRPr/>
          </a:p>
        </p:txBody>
      </p:sp>
      <p:sp>
        <p:nvSpPr>
          <p:cNvPr id="4" name="object 65">
            <a:extLst>
              <a:ext uri="{FF2B5EF4-FFF2-40B4-BE49-F238E27FC236}">
                <a16:creationId xmlns:a16="http://schemas.microsoft.com/office/drawing/2014/main" id="{4E646773-10EB-90EB-8990-707223FFBA10}"/>
              </a:ext>
            </a:extLst>
          </p:cNvPr>
          <p:cNvSpPr txBox="1"/>
          <p:nvPr/>
        </p:nvSpPr>
        <p:spPr>
          <a:xfrm>
            <a:off x="5651000" y="7784153"/>
            <a:ext cx="1621155" cy="355995"/>
          </a:xfrm>
          <a:prstGeom prst="rect">
            <a:avLst/>
          </a:prstGeom>
        </p:spPr>
        <p:txBody>
          <a:bodyPr vert="horz" wrap="square" lIns="0" tIns="12065" rIns="0" bIns="0" rtlCol="0">
            <a:spAutoFit/>
          </a:bodyPr>
          <a:lstStyle/>
          <a:p>
            <a:pPr marL="12700" marR="5080">
              <a:lnSpc>
                <a:spcPct val="109400"/>
              </a:lnSpc>
              <a:spcBef>
                <a:spcPts val="95"/>
              </a:spcBef>
            </a:pPr>
            <a:r>
              <a:rPr sz="1050" b="1" dirty="0">
                <a:solidFill>
                  <a:schemeClr val="tx1"/>
                </a:solidFill>
                <a:latin typeface="Gramma"/>
                <a:cs typeface="Gramma"/>
              </a:rPr>
              <a:t>DISTRIBUTED</a:t>
            </a:r>
            <a:r>
              <a:rPr sz="1050" b="1" spc="65" dirty="0">
                <a:solidFill>
                  <a:schemeClr val="tx1"/>
                </a:solidFill>
                <a:latin typeface="Gramma"/>
                <a:cs typeface="Gramma"/>
              </a:rPr>
              <a:t> </a:t>
            </a:r>
            <a:r>
              <a:rPr sz="1050" b="1" dirty="0">
                <a:solidFill>
                  <a:schemeClr val="tx1"/>
                </a:solidFill>
                <a:latin typeface="Gramma"/>
                <a:cs typeface="Gramma"/>
              </a:rPr>
              <a:t>IN</a:t>
            </a:r>
            <a:r>
              <a:rPr sz="1050" b="1" spc="70" dirty="0">
                <a:solidFill>
                  <a:schemeClr val="tx1"/>
                </a:solidFill>
                <a:latin typeface="Gramma"/>
                <a:cs typeface="Gramma"/>
              </a:rPr>
              <a:t> </a:t>
            </a:r>
            <a:r>
              <a:rPr sz="1050" b="1" dirty="0">
                <a:solidFill>
                  <a:schemeClr val="tx1"/>
                </a:solidFill>
                <a:latin typeface="Gramma"/>
                <a:cs typeface="Gramma"/>
              </a:rPr>
              <a:t>OVER</a:t>
            </a:r>
            <a:r>
              <a:rPr sz="1050" b="1" spc="70" dirty="0">
                <a:solidFill>
                  <a:schemeClr val="tx1"/>
                </a:solidFill>
                <a:latin typeface="Gramma"/>
                <a:cs typeface="Gramma"/>
              </a:rPr>
              <a:t> </a:t>
            </a:r>
            <a:r>
              <a:rPr sz="1050" b="1" spc="-35" dirty="0">
                <a:solidFill>
                  <a:schemeClr val="tx1"/>
                </a:solidFill>
                <a:latin typeface="Gramma"/>
                <a:cs typeface="Gramma"/>
              </a:rPr>
              <a:t>80</a:t>
            </a:r>
            <a:r>
              <a:rPr sz="1050" b="1" spc="-10" dirty="0">
                <a:solidFill>
                  <a:schemeClr val="tx1"/>
                </a:solidFill>
                <a:latin typeface="Gramma"/>
                <a:cs typeface="Gramma"/>
              </a:rPr>
              <a:t> COUNTRIES</a:t>
            </a:r>
            <a:endParaRPr sz="1050" dirty="0">
              <a:solidFill>
                <a:schemeClr val="tx1"/>
              </a:solidFill>
              <a:latin typeface="Gramma"/>
              <a:cs typeface="Gramma"/>
            </a:endParaRPr>
          </a:p>
        </p:txBody>
      </p:sp>
      <p:sp>
        <p:nvSpPr>
          <p:cNvPr id="5" name="object 66">
            <a:extLst>
              <a:ext uri="{FF2B5EF4-FFF2-40B4-BE49-F238E27FC236}">
                <a16:creationId xmlns:a16="http://schemas.microsoft.com/office/drawing/2014/main" id="{B248628F-4967-C7E7-5E1E-A8E91ECD46AA}"/>
              </a:ext>
            </a:extLst>
          </p:cNvPr>
          <p:cNvSpPr/>
          <p:nvPr/>
        </p:nvSpPr>
        <p:spPr>
          <a:xfrm>
            <a:off x="7595792" y="7962150"/>
            <a:ext cx="633095" cy="0"/>
          </a:xfrm>
          <a:custGeom>
            <a:avLst/>
            <a:gdLst/>
            <a:ahLst/>
            <a:cxnLst/>
            <a:rect l="l" t="t" r="r" b="b"/>
            <a:pathLst>
              <a:path w="633095">
                <a:moveTo>
                  <a:pt x="0" y="0"/>
                </a:moveTo>
                <a:lnTo>
                  <a:pt x="632587" y="0"/>
                </a:lnTo>
              </a:path>
            </a:pathLst>
          </a:custGeom>
          <a:ln w="28575">
            <a:solidFill>
              <a:schemeClr val="tx1"/>
            </a:solidFill>
            <a:prstDash val="sysDash"/>
          </a:ln>
        </p:spPr>
        <p:txBody>
          <a:bodyPr wrap="square" lIns="0" tIns="0" rIns="0" bIns="0" rtlCol="0"/>
          <a:lstStyle/>
          <a:p>
            <a:endParaRPr/>
          </a:p>
        </p:txBody>
      </p:sp>
      <p:sp>
        <p:nvSpPr>
          <p:cNvPr id="9" name="object 65">
            <a:extLst>
              <a:ext uri="{FF2B5EF4-FFF2-40B4-BE49-F238E27FC236}">
                <a16:creationId xmlns:a16="http://schemas.microsoft.com/office/drawing/2014/main" id="{81B6D2B9-0F03-FD08-026C-3B70E7F4F418}"/>
              </a:ext>
            </a:extLst>
          </p:cNvPr>
          <p:cNvSpPr txBox="1"/>
          <p:nvPr/>
        </p:nvSpPr>
        <p:spPr>
          <a:xfrm>
            <a:off x="10198100" y="7755005"/>
            <a:ext cx="1621155" cy="368819"/>
          </a:xfrm>
          <a:prstGeom prst="rect">
            <a:avLst/>
          </a:prstGeom>
        </p:spPr>
        <p:txBody>
          <a:bodyPr vert="horz" wrap="square" lIns="0" tIns="12065" rIns="0" bIns="0" rtlCol="0">
            <a:spAutoFit/>
          </a:bodyPr>
          <a:lstStyle/>
          <a:p>
            <a:pPr marL="12700" marR="5080">
              <a:lnSpc>
                <a:spcPct val="109400"/>
              </a:lnSpc>
              <a:spcBef>
                <a:spcPts val="95"/>
              </a:spcBef>
            </a:pPr>
            <a:r>
              <a:rPr lang="it-IT" sz="1050" b="1" dirty="0">
                <a:solidFill>
                  <a:schemeClr val="tx1"/>
                </a:solidFill>
                <a:latin typeface="Gramma"/>
                <a:cs typeface="Gramma"/>
              </a:rPr>
              <a:t>5 PARENTAL COMPANIES:</a:t>
            </a:r>
          </a:p>
          <a:p>
            <a:pPr marL="12700" marR="5080">
              <a:lnSpc>
                <a:spcPct val="109400"/>
              </a:lnSpc>
              <a:spcBef>
                <a:spcPts val="95"/>
              </a:spcBef>
            </a:pPr>
            <a:r>
              <a:rPr lang="it-IT" sz="1050" b="1" dirty="0">
                <a:solidFill>
                  <a:schemeClr val="tx1"/>
                </a:solidFill>
                <a:latin typeface="Gramma"/>
                <a:cs typeface="Gramma"/>
              </a:rPr>
              <a:t>18S; USA (2); CHINA; BRAZIL</a:t>
            </a:r>
            <a:endParaRPr sz="1050" dirty="0">
              <a:solidFill>
                <a:schemeClr val="tx1"/>
              </a:solidFill>
              <a:latin typeface="Gramma"/>
              <a:cs typeface="Gramma"/>
            </a:endParaRPr>
          </a:p>
        </p:txBody>
      </p:sp>
      <p:sp>
        <p:nvSpPr>
          <p:cNvPr id="10" name="object 64">
            <a:extLst>
              <a:ext uri="{FF2B5EF4-FFF2-40B4-BE49-F238E27FC236}">
                <a16:creationId xmlns:a16="http://schemas.microsoft.com/office/drawing/2014/main" id="{CAFACA55-8C55-356A-D489-A76E8B0BC4A9}"/>
              </a:ext>
            </a:extLst>
          </p:cNvPr>
          <p:cNvSpPr/>
          <p:nvPr/>
        </p:nvSpPr>
        <p:spPr>
          <a:xfrm>
            <a:off x="10045700" y="7719629"/>
            <a:ext cx="1892300" cy="518795"/>
          </a:xfrm>
          <a:custGeom>
            <a:avLst/>
            <a:gdLst/>
            <a:ahLst/>
            <a:cxnLst/>
            <a:rect l="l" t="t" r="r" b="b"/>
            <a:pathLst>
              <a:path w="1892300" h="518795">
                <a:moveTo>
                  <a:pt x="86372" y="0"/>
                </a:moveTo>
                <a:lnTo>
                  <a:pt x="1805419" y="0"/>
                </a:lnTo>
                <a:lnTo>
                  <a:pt x="1839038" y="6787"/>
                </a:lnTo>
                <a:lnTo>
                  <a:pt x="1866493" y="25298"/>
                </a:lnTo>
                <a:lnTo>
                  <a:pt x="1885004" y="52753"/>
                </a:lnTo>
                <a:lnTo>
                  <a:pt x="1891791" y="86372"/>
                </a:lnTo>
                <a:lnTo>
                  <a:pt x="1891791" y="431825"/>
                </a:lnTo>
                <a:lnTo>
                  <a:pt x="1885004" y="465445"/>
                </a:lnTo>
                <a:lnTo>
                  <a:pt x="1866493" y="492899"/>
                </a:lnTo>
                <a:lnTo>
                  <a:pt x="1839038" y="511410"/>
                </a:lnTo>
                <a:lnTo>
                  <a:pt x="1805419" y="518198"/>
                </a:lnTo>
                <a:lnTo>
                  <a:pt x="86372" y="518198"/>
                </a:lnTo>
                <a:lnTo>
                  <a:pt x="52753" y="511410"/>
                </a:lnTo>
                <a:lnTo>
                  <a:pt x="25298" y="492899"/>
                </a:lnTo>
                <a:lnTo>
                  <a:pt x="6787" y="465445"/>
                </a:lnTo>
                <a:lnTo>
                  <a:pt x="0" y="431825"/>
                </a:lnTo>
                <a:lnTo>
                  <a:pt x="0" y="86372"/>
                </a:lnTo>
                <a:lnTo>
                  <a:pt x="6787" y="52753"/>
                </a:lnTo>
                <a:lnTo>
                  <a:pt x="25298" y="25298"/>
                </a:lnTo>
                <a:lnTo>
                  <a:pt x="52753" y="6787"/>
                </a:lnTo>
                <a:lnTo>
                  <a:pt x="86372" y="0"/>
                </a:lnTo>
                <a:close/>
              </a:path>
            </a:pathLst>
          </a:custGeom>
          <a:ln w="19443">
            <a:solidFill>
              <a:schemeClr val="tx1"/>
            </a:solidFill>
          </a:ln>
        </p:spPr>
        <p:txBody>
          <a:bodyPr wrap="square" lIns="0" tIns="0" rIns="0" bIns="0" rtlCol="0"/>
          <a:lstStyle/>
          <a:p>
            <a:endParaRPr/>
          </a:p>
        </p:txBody>
      </p:sp>
      <p:sp>
        <p:nvSpPr>
          <p:cNvPr id="13" name="object 66">
            <a:extLst>
              <a:ext uri="{FF2B5EF4-FFF2-40B4-BE49-F238E27FC236}">
                <a16:creationId xmlns:a16="http://schemas.microsoft.com/office/drawing/2014/main" id="{B8BB1618-C739-4419-6158-A83C7C1A3DE2}"/>
              </a:ext>
            </a:extLst>
          </p:cNvPr>
          <p:cNvSpPr/>
          <p:nvPr/>
        </p:nvSpPr>
        <p:spPr>
          <a:xfrm>
            <a:off x="9260205" y="7962150"/>
            <a:ext cx="633095" cy="0"/>
          </a:xfrm>
          <a:custGeom>
            <a:avLst/>
            <a:gdLst/>
            <a:ahLst/>
            <a:cxnLst/>
            <a:rect l="l" t="t" r="r" b="b"/>
            <a:pathLst>
              <a:path w="633095">
                <a:moveTo>
                  <a:pt x="0" y="0"/>
                </a:moveTo>
                <a:lnTo>
                  <a:pt x="632587" y="0"/>
                </a:lnTo>
              </a:path>
            </a:pathLst>
          </a:custGeom>
          <a:ln w="28575">
            <a:solidFill>
              <a:schemeClr val="tx1"/>
            </a:solidFill>
            <a:prstDash val="sysDash"/>
          </a:ln>
        </p:spPr>
        <p:txBody>
          <a:bodyPr wrap="square" lIns="0" tIns="0" rIns="0" bIns="0" rtlCol="0"/>
          <a:lstStyle/>
          <a:p>
            <a:endParaRPr/>
          </a:p>
        </p:txBody>
      </p:sp>
      <p:sp>
        <p:nvSpPr>
          <p:cNvPr id="14" name="Segnaposto numero diapositiva 5">
            <a:extLst>
              <a:ext uri="{FF2B5EF4-FFF2-40B4-BE49-F238E27FC236}">
                <a16:creationId xmlns:a16="http://schemas.microsoft.com/office/drawing/2014/main" id="{3B5E1C80-9609-4544-E17B-9B832C27CCE2}"/>
              </a:ext>
            </a:extLst>
          </p:cNvPr>
          <p:cNvSpPr txBox="1">
            <a:spLocks/>
          </p:cNvSpPr>
          <p:nvPr/>
        </p:nvSpPr>
        <p:spPr>
          <a:xfrm>
            <a:off x="15840000" y="9000000"/>
            <a:ext cx="614400" cy="432000"/>
          </a:xfrm>
          <a:prstGeom prst="rect">
            <a:avLst/>
          </a:prstGeom>
          <a:ln>
            <a:solidFill>
              <a:schemeClr val="tx1"/>
            </a:solidFill>
          </a:ln>
        </p:spPr>
        <p:txBody>
          <a:bodyPr wrap="square" lIns="0" tIns="0" rIns="0" bIns="0" rtlCol="0" anchor="ctr" anchorCtr="0">
            <a:noAutofit/>
          </a:bodyPr>
          <a:lstStyle>
            <a:defPPr>
              <a:defRPr kern="0"/>
            </a:defPPr>
            <a:lvl1pPr>
              <a:defRPr sz="3000" b="0" i="0">
                <a:solidFill>
                  <a:srgbClr val="ED1C24"/>
                </a:solidFill>
                <a:latin typeface="Gramma-Book"/>
                <a:cs typeface="Gramma-Book"/>
              </a:defRPr>
            </a:lvl1pPr>
          </a:lstStyle>
          <a:p>
            <a:pPr algn="ctr" rtl="0"/>
            <a:r>
              <a:rPr lang="it-IT" sz="1991" dirty="0">
                <a:solidFill>
                  <a:schemeClr val="tx1"/>
                </a:solidFill>
              </a:rPr>
              <a:t>21</a:t>
            </a:r>
          </a:p>
        </p:txBody>
      </p:sp>
      <p:sp>
        <p:nvSpPr>
          <p:cNvPr id="7" name="Titolo 1">
            <a:extLst>
              <a:ext uri="{FF2B5EF4-FFF2-40B4-BE49-F238E27FC236}">
                <a16:creationId xmlns:a16="http://schemas.microsoft.com/office/drawing/2014/main" id="{D7FE3029-111A-FB3F-F227-CA004CBEB60A}"/>
              </a:ext>
            </a:extLst>
          </p:cNvPr>
          <p:cNvSpPr txBox="1">
            <a:spLocks/>
          </p:cNvSpPr>
          <p:nvPr/>
        </p:nvSpPr>
        <p:spPr>
          <a:xfrm>
            <a:off x="540000" y="540000"/>
            <a:ext cx="15360000" cy="576000"/>
          </a:xfrm>
          <a:prstGeom prst="rect">
            <a:avLst/>
          </a:prstGeom>
        </p:spPr>
        <p:txBody>
          <a:bodyPr wrap="square" lIns="0" tIns="0" rIns="0" bIns="0" rtlCol="0">
            <a:normAutofit/>
          </a:bodyPr>
          <a:lstStyle>
            <a:lvl1pPr>
              <a:defRPr sz="10600" b="0" i="0">
                <a:solidFill>
                  <a:schemeClr val="tx1">
                    <a:lumMod val="75000"/>
                    <a:lumOff val="25000"/>
                  </a:schemeClr>
                </a:solidFill>
                <a:latin typeface="Gramma-Book"/>
                <a:ea typeface="+mj-ea"/>
                <a:cs typeface="Gramma-Book"/>
              </a:defRPr>
            </a:lvl1pPr>
          </a:lstStyle>
          <a:p>
            <a:r>
              <a:rPr lang="it-IT" sz="3200" u="sng" dirty="0">
                <a:solidFill>
                  <a:schemeClr val="bg1"/>
                </a:solidFill>
                <a:latin typeface="+mn-lt"/>
                <a:cs typeface="Arial" panose="020B0604020202020204" pitchFamily="34" charset="0"/>
              </a:rPr>
              <a:t>BUSINESS MODEL</a:t>
            </a:r>
          </a:p>
        </p:txBody>
      </p:sp>
    </p:spTree>
    <p:extLst>
      <p:ext uri="{BB962C8B-B14F-4D97-AF65-F5344CB8AC3E}">
        <p14:creationId xmlns:p14="http://schemas.microsoft.com/office/powerpoint/2010/main" val="1287086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6" name="Segnaposto testo 2">
            <a:extLst>
              <a:ext uri="{FF2B5EF4-FFF2-40B4-BE49-F238E27FC236}">
                <a16:creationId xmlns:a16="http://schemas.microsoft.com/office/drawing/2014/main" id="{611DC577-0A95-47D0-95D9-5F8DA763D46B}"/>
              </a:ext>
            </a:extLst>
          </p:cNvPr>
          <p:cNvSpPr txBox="1">
            <a:spLocks/>
          </p:cNvSpPr>
          <p:nvPr/>
        </p:nvSpPr>
        <p:spPr>
          <a:xfrm>
            <a:off x="747055" y="1751624"/>
            <a:ext cx="15360000" cy="7168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sz="2560" b="1"/>
          </a:p>
          <a:p>
            <a:pPr lvl="1" algn="just">
              <a:lnSpc>
                <a:spcPct val="100000"/>
              </a:lnSpc>
            </a:pPr>
            <a:endParaRPr lang="it-IT" sz="1991"/>
          </a:p>
          <a:p>
            <a:pPr lvl="4"/>
            <a:endParaRPr lang="it-IT" sz="1422" b="1"/>
          </a:p>
          <a:p>
            <a:endParaRPr lang="it-IT" sz="1991" b="1"/>
          </a:p>
        </p:txBody>
      </p:sp>
      <p:sp>
        <p:nvSpPr>
          <p:cNvPr id="22" name="Segnaposto numero diapositiva 5">
            <a:extLst>
              <a:ext uri="{FF2B5EF4-FFF2-40B4-BE49-F238E27FC236}">
                <a16:creationId xmlns:a16="http://schemas.microsoft.com/office/drawing/2014/main" id="{1C554D9F-1895-486E-BFBA-905BB2D29E08}"/>
              </a:ext>
            </a:extLst>
          </p:cNvPr>
          <p:cNvSpPr>
            <a:spLocks noGrp="1"/>
          </p:cNvSpPr>
          <p:nvPr>
            <p:ph type="sldNum" sz="quarter" idx="33"/>
          </p:nvPr>
        </p:nvSpPr>
        <p:spPr>
          <a:xfrm>
            <a:off x="15840000" y="9000000"/>
            <a:ext cx="614400" cy="432000"/>
          </a:xfrm>
          <a:ln>
            <a:solidFill>
              <a:schemeClr val="tx1"/>
            </a:solidFill>
          </a:ln>
        </p:spPr>
        <p:txBody>
          <a:bodyPr rtlCol="0" anchor="ctr" anchorCtr="0">
            <a:noAutofit/>
          </a:bodyPr>
          <a:lstStyle/>
          <a:p>
            <a:pPr algn="ctr" rtl="0"/>
            <a:r>
              <a:rPr lang="it-IT" sz="1991" dirty="0">
                <a:solidFill>
                  <a:schemeClr val="tx1"/>
                </a:solidFill>
              </a:rPr>
              <a:t>22</a:t>
            </a:r>
          </a:p>
        </p:txBody>
      </p:sp>
      <p:sp>
        <p:nvSpPr>
          <p:cNvPr id="36" name="Rettangolo 35"/>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Immagine 11"/>
          <p:cNvPicPr>
            <a:picLocks/>
          </p:cNvPicPr>
          <p:nvPr/>
        </p:nvPicPr>
        <p:blipFill>
          <a:blip r:embed="rId3"/>
          <a:stretch>
            <a:fillRect/>
          </a:stretch>
        </p:blipFill>
        <p:spPr>
          <a:xfrm>
            <a:off x="13111200" y="180000"/>
            <a:ext cx="3816000" cy="1368000"/>
          </a:xfrm>
          <a:prstGeom prst="rect">
            <a:avLst/>
          </a:prstGeom>
        </p:spPr>
      </p:pic>
      <p:grpSp>
        <p:nvGrpSpPr>
          <p:cNvPr id="13" name="Gruppo 12"/>
          <p:cNvGrpSpPr/>
          <p:nvPr/>
        </p:nvGrpSpPr>
        <p:grpSpPr>
          <a:xfrm>
            <a:off x="7912100" y="4726915"/>
            <a:ext cx="8574769" cy="4127437"/>
            <a:chOff x="9137346" y="5756777"/>
            <a:chExt cx="5687246" cy="2696328"/>
          </a:xfrm>
        </p:grpSpPr>
        <p:pic>
          <p:nvPicPr>
            <p:cNvPr id="14" name="object 5"/>
            <p:cNvPicPr/>
            <p:nvPr/>
          </p:nvPicPr>
          <p:blipFill>
            <a:blip r:embed="rId4" cstate="print"/>
            <a:stretch>
              <a:fillRect/>
            </a:stretch>
          </p:blipFill>
          <p:spPr>
            <a:xfrm>
              <a:off x="13365632" y="7701615"/>
              <a:ext cx="1456505" cy="705531"/>
            </a:xfrm>
            <a:prstGeom prst="rect">
              <a:avLst/>
            </a:prstGeom>
          </p:spPr>
        </p:pic>
        <p:pic>
          <p:nvPicPr>
            <p:cNvPr id="16" name="object 6"/>
            <p:cNvPicPr>
              <a:picLocks noChangeAspect="1"/>
            </p:cNvPicPr>
            <p:nvPr/>
          </p:nvPicPr>
          <p:blipFill>
            <a:blip r:embed="rId5" cstate="print"/>
            <a:stretch>
              <a:fillRect/>
            </a:stretch>
          </p:blipFill>
          <p:spPr>
            <a:xfrm>
              <a:off x="9137346" y="5904471"/>
              <a:ext cx="1925845" cy="431477"/>
            </a:xfrm>
            <a:prstGeom prst="rect">
              <a:avLst/>
            </a:prstGeom>
          </p:spPr>
        </p:pic>
        <p:pic>
          <p:nvPicPr>
            <p:cNvPr id="19" name="object 7"/>
            <p:cNvPicPr/>
            <p:nvPr/>
          </p:nvPicPr>
          <p:blipFill>
            <a:blip r:embed="rId6" cstate="print"/>
            <a:stretch>
              <a:fillRect/>
            </a:stretch>
          </p:blipFill>
          <p:spPr>
            <a:xfrm>
              <a:off x="14039719" y="6699770"/>
              <a:ext cx="784873" cy="795602"/>
            </a:xfrm>
            <a:prstGeom prst="rect">
              <a:avLst/>
            </a:prstGeom>
          </p:spPr>
        </p:pic>
        <p:pic>
          <p:nvPicPr>
            <p:cNvPr id="20" name="object 8"/>
            <p:cNvPicPr>
              <a:picLocks noChangeAspect="1"/>
            </p:cNvPicPr>
            <p:nvPr/>
          </p:nvPicPr>
          <p:blipFill>
            <a:blip r:embed="rId7" cstate="print"/>
            <a:stretch>
              <a:fillRect/>
            </a:stretch>
          </p:blipFill>
          <p:spPr>
            <a:xfrm>
              <a:off x="10348477" y="6867449"/>
              <a:ext cx="1871513" cy="460243"/>
            </a:xfrm>
            <a:prstGeom prst="rect">
              <a:avLst/>
            </a:prstGeom>
          </p:spPr>
        </p:pic>
        <p:pic>
          <p:nvPicPr>
            <p:cNvPr id="21" name="object 9"/>
            <p:cNvPicPr/>
            <p:nvPr/>
          </p:nvPicPr>
          <p:blipFill>
            <a:blip r:embed="rId8" cstate="print"/>
            <a:stretch>
              <a:fillRect/>
            </a:stretch>
          </p:blipFill>
          <p:spPr>
            <a:xfrm>
              <a:off x="11847293" y="7657503"/>
              <a:ext cx="784873" cy="795602"/>
            </a:xfrm>
            <a:prstGeom prst="rect">
              <a:avLst/>
            </a:prstGeom>
          </p:spPr>
        </p:pic>
        <p:pic>
          <p:nvPicPr>
            <p:cNvPr id="23" name="object 10"/>
            <p:cNvPicPr/>
            <p:nvPr/>
          </p:nvPicPr>
          <p:blipFill>
            <a:blip r:embed="rId9" cstate="print"/>
            <a:stretch>
              <a:fillRect/>
            </a:stretch>
          </p:blipFill>
          <p:spPr>
            <a:xfrm>
              <a:off x="14002827" y="5763596"/>
              <a:ext cx="784873" cy="795602"/>
            </a:xfrm>
            <a:prstGeom prst="rect">
              <a:avLst/>
            </a:prstGeom>
          </p:spPr>
        </p:pic>
        <p:pic>
          <p:nvPicPr>
            <p:cNvPr id="24" name="object 11"/>
            <p:cNvPicPr>
              <a:picLocks noChangeAspect="1"/>
            </p:cNvPicPr>
            <p:nvPr/>
          </p:nvPicPr>
          <p:blipFill>
            <a:blip r:embed="rId10" cstate="print"/>
            <a:stretch>
              <a:fillRect/>
            </a:stretch>
          </p:blipFill>
          <p:spPr>
            <a:xfrm>
              <a:off x="12660471" y="6785239"/>
              <a:ext cx="974637" cy="662383"/>
            </a:xfrm>
            <a:prstGeom prst="rect">
              <a:avLst/>
            </a:prstGeom>
          </p:spPr>
        </p:pic>
        <p:pic>
          <p:nvPicPr>
            <p:cNvPr id="25" name="object 12"/>
            <p:cNvPicPr/>
            <p:nvPr/>
          </p:nvPicPr>
          <p:blipFill>
            <a:blip r:embed="rId11" cstate="print"/>
            <a:stretch>
              <a:fillRect/>
            </a:stretch>
          </p:blipFill>
          <p:spPr>
            <a:xfrm>
              <a:off x="11379134" y="5756777"/>
              <a:ext cx="784745" cy="795299"/>
            </a:xfrm>
            <a:prstGeom prst="rect">
              <a:avLst/>
            </a:prstGeom>
          </p:spPr>
        </p:pic>
        <p:pic>
          <p:nvPicPr>
            <p:cNvPr id="27" name="object 13"/>
            <p:cNvPicPr/>
            <p:nvPr/>
          </p:nvPicPr>
          <p:blipFill>
            <a:blip r:embed="rId12" cstate="print"/>
            <a:stretch>
              <a:fillRect/>
            </a:stretch>
          </p:blipFill>
          <p:spPr>
            <a:xfrm>
              <a:off x="12530513" y="5967185"/>
              <a:ext cx="1087358" cy="388423"/>
            </a:xfrm>
            <a:prstGeom prst="rect">
              <a:avLst/>
            </a:prstGeom>
          </p:spPr>
        </p:pic>
        <p:pic>
          <p:nvPicPr>
            <p:cNvPr id="28" name="object 14"/>
            <p:cNvPicPr/>
            <p:nvPr/>
          </p:nvPicPr>
          <p:blipFill>
            <a:blip r:embed="rId13" cstate="print"/>
            <a:stretch>
              <a:fillRect/>
            </a:stretch>
          </p:blipFill>
          <p:spPr>
            <a:xfrm>
              <a:off x="9158569" y="6716054"/>
              <a:ext cx="784873" cy="795602"/>
            </a:xfrm>
            <a:prstGeom prst="rect">
              <a:avLst/>
            </a:prstGeom>
          </p:spPr>
        </p:pic>
        <p:pic>
          <p:nvPicPr>
            <p:cNvPr id="29" name="object 15"/>
            <p:cNvPicPr/>
            <p:nvPr/>
          </p:nvPicPr>
          <p:blipFill>
            <a:blip r:embed="rId14" cstate="print"/>
            <a:stretch>
              <a:fillRect/>
            </a:stretch>
          </p:blipFill>
          <p:spPr>
            <a:xfrm>
              <a:off x="9156906" y="7891763"/>
              <a:ext cx="1956921" cy="371351"/>
            </a:xfrm>
            <a:prstGeom prst="rect">
              <a:avLst/>
            </a:prstGeom>
          </p:spPr>
        </p:pic>
      </p:grpSp>
      <p:pic>
        <p:nvPicPr>
          <p:cNvPr id="30" name="Immagine 29"/>
          <p:cNvPicPr>
            <a:picLocks noChangeAspect="1"/>
          </p:cNvPicPr>
          <p:nvPr/>
        </p:nvPicPr>
        <p:blipFill rotWithShape="1">
          <a:blip r:embed="rId15"/>
          <a:srcRect l="49413" r="11114" b="10015"/>
          <a:stretch/>
        </p:blipFill>
        <p:spPr>
          <a:xfrm>
            <a:off x="10906045" y="1981200"/>
            <a:ext cx="3483055" cy="2468303"/>
          </a:xfrm>
          <a:prstGeom prst="rect">
            <a:avLst/>
          </a:prstGeom>
        </p:spPr>
      </p:pic>
      <p:pic>
        <p:nvPicPr>
          <p:cNvPr id="5" name="Immagine 4"/>
          <p:cNvPicPr>
            <a:picLocks noChangeAspect="1"/>
          </p:cNvPicPr>
          <p:nvPr/>
        </p:nvPicPr>
        <p:blipFill>
          <a:blip r:embed="rId16"/>
          <a:stretch>
            <a:fillRect/>
          </a:stretch>
        </p:blipFill>
        <p:spPr>
          <a:xfrm>
            <a:off x="8542340" y="2732878"/>
            <a:ext cx="2400300" cy="971550"/>
          </a:xfrm>
          <a:prstGeom prst="rect">
            <a:avLst/>
          </a:prstGeom>
        </p:spPr>
      </p:pic>
      <p:sp>
        <p:nvSpPr>
          <p:cNvPr id="32" name="Freccia a destra 31"/>
          <p:cNvSpPr/>
          <p:nvPr/>
        </p:nvSpPr>
        <p:spPr>
          <a:xfrm>
            <a:off x="6388100" y="3205826"/>
            <a:ext cx="362115" cy="35757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ccia a destra 32"/>
          <p:cNvSpPr/>
          <p:nvPr/>
        </p:nvSpPr>
        <p:spPr>
          <a:xfrm>
            <a:off x="6388100" y="6241811"/>
            <a:ext cx="362115" cy="35757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a:extLst>
              <a:ext uri="{FF2B5EF4-FFF2-40B4-BE49-F238E27FC236}">
                <a16:creationId xmlns:a16="http://schemas.microsoft.com/office/drawing/2014/main" id="{FC3A669F-5F46-F104-F865-22C9F01B4959}"/>
              </a:ext>
            </a:extLst>
          </p:cNvPr>
          <p:cNvSpPr/>
          <p:nvPr/>
        </p:nvSpPr>
        <p:spPr>
          <a:xfrm>
            <a:off x="540000" y="2340000"/>
            <a:ext cx="5832000" cy="5530104"/>
          </a:xfrm>
          <a:prstGeom prst="rect">
            <a:avLst/>
          </a:prstGeom>
          <a:solidFill>
            <a:srgbClr val="C00000"/>
          </a:solidFill>
          <a:ln>
            <a:noFill/>
          </a:ln>
        </p:spPr>
        <p:txBody>
          <a:bodyPr wrap="square" lIns="360000" rIns="360000">
            <a:spAutoFit/>
          </a:bodyPr>
          <a:lstStyle/>
          <a:p>
            <a:pPr marL="12700" marR="0" lvl="0" algn="just" defTabSz="914400" rtl="0" eaLnBrk="1" fontAlgn="auto" latinLnBrk="0" hangingPunct="1">
              <a:lnSpc>
                <a:spcPts val="2480"/>
              </a:lnSpc>
              <a:spcBef>
                <a:spcPts val="0"/>
              </a:spcBef>
              <a:spcAft>
                <a:spcPts val="0"/>
              </a:spcAft>
              <a:buClrTx/>
              <a:buSzTx/>
              <a:tabLst/>
              <a:defRPr/>
            </a:pPr>
            <a:endParaRPr lang="it-IT" sz="2000" dirty="0">
              <a:solidFill>
                <a:schemeClr val="bg1"/>
              </a:solidFill>
              <a:latin typeface="+mn-lt"/>
              <a:cs typeface="Gramma-Book"/>
            </a:endParaRPr>
          </a:p>
          <a:p>
            <a:pPr marL="12700" marR="0" lvl="0" algn="just" defTabSz="914400" rtl="0" eaLnBrk="1" fontAlgn="auto" latinLnBrk="0" hangingPunct="1">
              <a:lnSpc>
                <a:spcPts val="2480"/>
              </a:lnSpc>
              <a:spcBef>
                <a:spcPts val="0"/>
              </a:spcBef>
              <a:spcAft>
                <a:spcPts val="0"/>
              </a:spcAft>
              <a:buClrTx/>
              <a:buSzTx/>
              <a:tabLst/>
              <a:defRPr/>
            </a:pPr>
            <a:r>
              <a:rPr lang="en-GB" sz="2000" dirty="0">
                <a:solidFill>
                  <a:schemeClr val="bg1"/>
                </a:solidFill>
                <a:latin typeface="+mn-lt"/>
                <a:cs typeface="Gramma-Book"/>
              </a:rPr>
              <a:t>Around 80% of the Company sales are of custom-made products, sold directly to these OEMs (Original Equipment Manufacturers). Whereas, the remaining share are catalogue products, that are sold by way of a wide network of distributors, with representation in more than 80 countries around the world.</a:t>
            </a:r>
          </a:p>
          <a:p>
            <a:pPr marL="12700" marR="0" lvl="0" algn="just" defTabSz="914400" rtl="0" eaLnBrk="1" fontAlgn="auto" latinLnBrk="0" hangingPunct="1">
              <a:lnSpc>
                <a:spcPts val="2480"/>
              </a:lnSpc>
              <a:spcBef>
                <a:spcPts val="0"/>
              </a:spcBef>
              <a:spcAft>
                <a:spcPts val="0"/>
              </a:spcAft>
              <a:buClrTx/>
              <a:buSzTx/>
              <a:tabLst/>
              <a:defRPr/>
            </a:pPr>
            <a:endParaRPr lang="it-IT" sz="2000" dirty="0">
              <a:solidFill>
                <a:schemeClr val="bg1"/>
              </a:solidFill>
              <a:latin typeface="+mn-lt"/>
              <a:cs typeface="Gramma-Book"/>
            </a:endParaRPr>
          </a:p>
          <a:p>
            <a:pPr marL="12700" marR="0" lvl="0" algn="just" defTabSz="914400" rtl="0" eaLnBrk="1" fontAlgn="auto" latinLnBrk="0" hangingPunct="1">
              <a:lnSpc>
                <a:spcPts val="2480"/>
              </a:lnSpc>
              <a:spcBef>
                <a:spcPts val="0"/>
              </a:spcBef>
              <a:spcAft>
                <a:spcPts val="0"/>
              </a:spcAft>
              <a:buClrTx/>
              <a:buSzTx/>
              <a:tabLst/>
              <a:defRPr/>
            </a:pPr>
            <a:endParaRPr lang="it-IT" sz="2000" dirty="0">
              <a:solidFill>
                <a:schemeClr val="bg1"/>
              </a:solidFill>
              <a:latin typeface="+mn-lt"/>
              <a:cs typeface="Gramma-Book"/>
            </a:endParaRPr>
          </a:p>
          <a:p>
            <a:pPr marL="12700" marR="0" lvl="0" algn="just" defTabSz="914400" rtl="0" eaLnBrk="1" fontAlgn="auto" latinLnBrk="0" hangingPunct="1">
              <a:lnSpc>
                <a:spcPts val="2480"/>
              </a:lnSpc>
              <a:spcBef>
                <a:spcPts val="0"/>
              </a:spcBef>
              <a:spcAft>
                <a:spcPts val="0"/>
              </a:spcAft>
              <a:buClrTx/>
              <a:buSzTx/>
              <a:tabLst/>
              <a:defRPr/>
            </a:pPr>
            <a:endParaRPr lang="it-IT" sz="2000" dirty="0">
              <a:solidFill>
                <a:schemeClr val="bg1"/>
              </a:solidFill>
              <a:latin typeface="+mn-lt"/>
              <a:cs typeface="Gramma-Book"/>
            </a:endParaRPr>
          </a:p>
          <a:p>
            <a:pPr marL="12700" marR="0" lvl="0" algn="just" defTabSz="914400" rtl="0" eaLnBrk="1" fontAlgn="auto" latinLnBrk="0" hangingPunct="1">
              <a:lnSpc>
                <a:spcPts val="2480"/>
              </a:lnSpc>
              <a:spcBef>
                <a:spcPts val="0"/>
              </a:spcBef>
              <a:spcAft>
                <a:spcPts val="0"/>
              </a:spcAft>
              <a:buClrTx/>
              <a:buSzTx/>
              <a:tabLst/>
              <a:defRPr/>
            </a:pPr>
            <a:r>
              <a:rPr lang="it-IT" sz="2000" dirty="0" err="1">
                <a:solidFill>
                  <a:schemeClr val="bg1"/>
                </a:solidFill>
                <a:latin typeface="+mn-lt"/>
                <a:cs typeface="Gramma-Book"/>
              </a:rPr>
              <a:t>B&amp;C’s</a:t>
            </a:r>
            <a:r>
              <a:rPr lang="it-IT" sz="2000" dirty="0">
                <a:solidFill>
                  <a:schemeClr val="bg1"/>
                </a:solidFill>
                <a:latin typeface="+mn-lt"/>
                <a:cs typeface="Gramma-Book"/>
              </a:rPr>
              <a:t> clients are </a:t>
            </a:r>
            <a:r>
              <a:rPr lang="it-IT" sz="2000" dirty="0" err="1">
                <a:solidFill>
                  <a:schemeClr val="bg1"/>
                </a:solidFill>
                <a:latin typeface="+mn-lt"/>
                <a:cs typeface="Gramma-Book"/>
              </a:rPr>
              <a:t>professional</a:t>
            </a:r>
            <a:r>
              <a:rPr lang="it-IT" sz="2000" dirty="0">
                <a:solidFill>
                  <a:schemeClr val="bg1"/>
                </a:solidFill>
                <a:latin typeface="+mn-lt"/>
                <a:cs typeface="Gramma-Book"/>
              </a:rPr>
              <a:t> audio system producers like Bose, Yamaha, Martin Audio, </a:t>
            </a:r>
            <a:r>
              <a:rPr lang="it-IT" sz="2000" dirty="0" err="1">
                <a:solidFill>
                  <a:schemeClr val="bg1"/>
                </a:solidFill>
                <a:latin typeface="+mn-lt"/>
                <a:cs typeface="Gramma-Book"/>
              </a:rPr>
              <a:t>Nexo</a:t>
            </a:r>
            <a:r>
              <a:rPr lang="it-IT" sz="2000" dirty="0">
                <a:solidFill>
                  <a:schemeClr val="bg1"/>
                </a:solidFill>
                <a:latin typeface="+mn-lt"/>
                <a:cs typeface="Gramma-Book"/>
              </a:rPr>
              <a:t>, D&amp;B </a:t>
            </a:r>
            <a:r>
              <a:rPr lang="it-IT" sz="2000" dirty="0" err="1">
                <a:solidFill>
                  <a:schemeClr val="bg1"/>
                </a:solidFill>
                <a:latin typeface="+mn-lt"/>
                <a:cs typeface="Gramma-Book"/>
              </a:rPr>
              <a:t>Audiotechnic</a:t>
            </a:r>
            <a:r>
              <a:rPr lang="it-IT" sz="2000" dirty="0">
                <a:solidFill>
                  <a:schemeClr val="bg1"/>
                </a:solidFill>
                <a:latin typeface="+mn-lt"/>
                <a:cs typeface="Gramma-Book"/>
              </a:rPr>
              <a:t>, QSC Audio, L-</a:t>
            </a:r>
            <a:r>
              <a:rPr lang="it-IT" sz="2000" dirty="0" err="1">
                <a:solidFill>
                  <a:schemeClr val="bg1"/>
                </a:solidFill>
                <a:latin typeface="+mn-lt"/>
                <a:cs typeface="Gramma-Book"/>
              </a:rPr>
              <a:t>Acoustics</a:t>
            </a:r>
            <a:r>
              <a:rPr lang="it-IT" sz="2000" dirty="0">
                <a:solidFill>
                  <a:schemeClr val="bg1"/>
                </a:solidFill>
                <a:latin typeface="+mn-lt"/>
                <a:cs typeface="Gramma-Book"/>
              </a:rPr>
              <a:t>, </a:t>
            </a:r>
            <a:r>
              <a:rPr lang="it-IT" sz="2000" dirty="0" err="1">
                <a:solidFill>
                  <a:schemeClr val="bg1"/>
                </a:solidFill>
                <a:latin typeface="+mn-lt"/>
                <a:cs typeface="Gramma-Book"/>
              </a:rPr>
              <a:t>Yorkville</a:t>
            </a:r>
            <a:r>
              <a:rPr lang="it-IT" sz="2000" dirty="0">
                <a:solidFill>
                  <a:schemeClr val="bg1"/>
                </a:solidFill>
                <a:latin typeface="+mn-lt"/>
                <a:cs typeface="Gramma-Book"/>
              </a:rPr>
              <a:t> Sound, </a:t>
            </a:r>
            <a:r>
              <a:rPr lang="it-IT" sz="2000" dirty="0" err="1">
                <a:solidFill>
                  <a:schemeClr val="bg1"/>
                </a:solidFill>
                <a:latin typeface="+mn-lt"/>
                <a:cs typeface="Gramma-Book"/>
              </a:rPr>
              <a:t>Turbosound</a:t>
            </a:r>
            <a:r>
              <a:rPr lang="it-IT" sz="2000" dirty="0">
                <a:solidFill>
                  <a:schemeClr val="bg1"/>
                </a:solidFill>
                <a:latin typeface="+mn-lt"/>
                <a:cs typeface="Gramma-Book"/>
              </a:rPr>
              <a:t>, Meyer Sound, Electro Voice, etc.</a:t>
            </a:r>
          </a:p>
          <a:p>
            <a:pPr marL="12700" marR="0" lvl="0" algn="just" defTabSz="914400" rtl="0" eaLnBrk="1" fontAlgn="auto" latinLnBrk="0" hangingPunct="1">
              <a:lnSpc>
                <a:spcPts val="2480"/>
              </a:lnSpc>
              <a:spcBef>
                <a:spcPts val="0"/>
              </a:spcBef>
              <a:spcAft>
                <a:spcPts val="0"/>
              </a:spcAft>
              <a:buClrTx/>
              <a:buSzTx/>
              <a:tabLst/>
              <a:defRPr/>
            </a:pPr>
            <a:endParaRPr lang="it-IT" sz="2000" dirty="0">
              <a:solidFill>
                <a:schemeClr val="bg1"/>
              </a:solidFill>
              <a:latin typeface="+mn-lt"/>
              <a:cs typeface="Gramma-Book"/>
            </a:endParaRPr>
          </a:p>
        </p:txBody>
      </p:sp>
      <p:sp>
        <p:nvSpPr>
          <p:cNvPr id="7" name="Titolo 1">
            <a:extLst>
              <a:ext uri="{FF2B5EF4-FFF2-40B4-BE49-F238E27FC236}">
                <a16:creationId xmlns:a16="http://schemas.microsoft.com/office/drawing/2014/main" id="{E2E208A9-9287-DF40-82D5-B7889F4DC784}"/>
              </a:ext>
            </a:extLst>
          </p:cNvPr>
          <p:cNvSpPr txBox="1">
            <a:spLocks/>
          </p:cNvSpPr>
          <p:nvPr/>
        </p:nvSpPr>
        <p:spPr>
          <a:xfrm>
            <a:off x="540000" y="540000"/>
            <a:ext cx="15360000" cy="576000"/>
          </a:xfrm>
          <a:prstGeom prst="rect">
            <a:avLst/>
          </a:prstGeom>
        </p:spPr>
        <p:txBody>
          <a:bodyPr wrap="square" lIns="0" tIns="0" rIns="0" bIns="0" rtlCol="0">
            <a:normAutofit/>
          </a:bodyPr>
          <a:lstStyle>
            <a:lvl1pPr>
              <a:defRPr sz="10600" b="0" i="0">
                <a:solidFill>
                  <a:schemeClr val="tx1">
                    <a:lumMod val="75000"/>
                    <a:lumOff val="25000"/>
                  </a:schemeClr>
                </a:solidFill>
                <a:latin typeface="Gramma-Book"/>
                <a:ea typeface="+mj-ea"/>
                <a:cs typeface="Gramma-Book"/>
              </a:defRPr>
            </a:lvl1pPr>
          </a:lstStyle>
          <a:p>
            <a:r>
              <a:rPr lang="it-IT" sz="3200" u="sng" dirty="0">
                <a:solidFill>
                  <a:schemeClr val="bg1"/>
                </a:solidFill>
                <a:latin typeface="+mn-lt"/>
                <a:cs typeface="Arial" panose="020B0604020202020204" pitchFamily="34" charset="0"/>
              </a:rPr>
              <a:t>CLIENTS</a:t>
            </a:r>
          </a:p>
        </p:txBody>
      </p:sp>
    </p:spTree>
    <p:extLst>
      <p:ext uri="{BB962C8B-B14F-4D97-AF65-F5344CB8AC3E}">
        <p14:creationId xmlns:p14="http://schemas.microsoft.com/office/powerpoint/2010/main" val="719194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useBgFill="1">
        <p:nvSpPr>
          <p:cNvPr id="45"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3438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1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5720" cy="9753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magine 3"/>
          <p:cNvPicPr>
            <a:picLocks noChangeAspect="1"/>
          </p:cNvPicPr>
          <p:nvPr/>
        </p:nvPicPr>
        <p:blipFill>
          <a:blip r:embed="rId3"/>
          <a:stretch>
            <a:fillRect/>
          </a:stretch>
        </p:blipFill>
        <p:spPr>
          <a:xfrm>
            <a:off x="-2" y="0"/>
            <a:ext cx="12179302" cy="9753600"/>
          </a:xfrm>
          <a:prstGeom prst="rect">
            <a:avLst/>
          </a:prstGeom>
        </p:spPr>
      </p:pic>
      <p:sp>
        <p:nvSpPr>
          <p:cNvPr id="15" name="Rettangolo 14"/>
          <p:cNvSpPr/>
          <p:nvPr/>
        </p:nvSpPr>
        <p:spPr>
          <a:xfrm>
            <a:off x="12745861" y="4267200"/>
            <a:ext cx="4048478" cy="1015663"/>
          </a:xfrm>
          <a:prstGeom prst="rect">
            <a:avLst/>
          </a:prstGeom>
        </p:spPr>
        <p:txBody>
          <a:bodyPr wrap="square">
            <a:spAutoFit/>
          </a:bodyPr>
          <a:lstStyle/>
          <a:p>
            <a:r>
              <a:rPr lang="en-US" sz="6000" kern="1200" spc="130" dirty="0">
                <a:solidFill>
                  <a:schemeClr val="bg1"/>
                </a:solidFill>
                <a:latin typeface="+mn-lt"/>
              </a:rPr>
              <a:t>FINANCIALS</a:t>
            </a:r>
            <a:endParaRPr lang="en-GB" sz="1050" dirty="0">
              <a:solidFill>
                <a:schemeClr val="bg1"/>
              </a:solidFill>
              <a:latin typeface="+mn-lt"/>
            </a:endParaRPr>
          </a:p>
        </p:txBody>
      </p:sp>
      <p:cxnSp>
        <p:nvCxnSpPr>
          <p:cNvPr id="22" name="Connettore diritto 21">
            <a:extLst>
              <a:ext uri="{FF2B5EF4-FFF2-40B4-BE49-F238E27FC236}">
                <a16:creationId xmlns:a16="http://schemas.microsoft.com/office/drawing/2014/main" id="{2C5FF155-A407-FFCB-1DE3-75D627D2BA1A}"/>
              </a:ext>
            </a:extLst>
          </p:cNvPr>
          <p:cNvCxnSpPr>
            <a:cxnSpLocks/>
          </p:cNvCxnSpPr>
          <p:nvPr/>
        </p:nvCxnSpPr>
        <p:spPr>
          <a:xfrm>
            <a:off x="12331700" y="5257800"/>
            <a:ext cx="487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nettore diritto 28">
            <a:extLst>
              <a:ext uri="{FF2B5EF4-FFF2-40B4-BE49-F238E27FC236}">
                <a16:creationId xmlns:a16="http://schemas.microsoft.com/office/drawing/2014/main" id="{2C5FF155-A407-FFCB-1DE3-75D627D2BA1A}"/>
              </a:ext>
            </a:extLst>
          </p:cNvPr>
          <p:cNvCxnSpPr>
            <a:cxnSpLocks/>
          </p:cNvCxnSpPr>
          <p:nvPr/>
        </p:nvCxnSpPr>
        <p:spPr>
          <a:xfrm>
            <a:off x="12331700" y="4267200"/>
            <a:ext cx="487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5">
            <a:extLst>
              <a:ext uri="{FF2B5EF4-FFF2-40B4-BE49-F238E27FC236}">
                <a16:creationId xmlns:a16="http://schemas.microsoft.com/office/drawing/2014/main" id="{DF41884E-955E-4746-C74B-79588DB9FC99}"/>
              </a:ext>
            </a:extLst>
          </p:cNvPr>
          <p:cNvSpPr txBox="1">
            <a:spLocks/>
          </p:cNvSpPr>
          <p:nvPr/>
        </p:nvSpPr>
        <p:spPr>
          <a:xfrm>
            <a:off x="15840000" y="9000000"/>
            <a:ext cx="614400" cy="432000"/>
          </a:xfrm>
          <a:prstGeom prst="rect">
            <a:avLst/>
          </a:prstGeom>
          <a:solidFill>
            <a:schemeClr val="bg1"/>
          </a:solidFill>
          <a:ln>
            <a:solidFill>
              <a:schemeClr val="tx1"/>
            </a:solidFill>
          </a:ln>
        </p:spPr>
        <p:txBody>
          <a:bodyPr rtlCol="0" anchor="ctr" anchorCtr="0">
            <a:noAutofit/>
          </a:bodyPr>
          <a:lstStyle>
            <a:defPPr>
              <a:defRPr kern="0"/>
            </a:defPPr>
          </a:lstStyle>
          <a:p>
            <a:pPr algn="ctr" rtl="0"/>
            <a:r>
              <a:rPr lang="it-IT" sz="1991" dirty="0">
                <a:solidFill>
                  <a:schemeClr val="tx1"/>
                </a:solidFill>
                <a:latin typeface="+mn-lt"/>
              </a:rPr>
              <a:t>23</a:t>
            </a:r>
          </a:p>
        </p:txBody>
      </p:sp>
    </p:spTree>
    <p:extLst>
      <p:ext uri="{BB962C8B-B14F-4D97-AF65-F5344CB8AC3E}">
        <p14:creationId xmlns:p14="http://schemas.microsoft.com/office/powerpoint/2010/main" val="278348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2" name="Segnaposto numero diapositiva 5">
            <a:extLst>
              <a:ext uri="{FF2B5EF4-FFF2-40B4-BE49-F238E27FC236}">
                <a16:creationId xmlns:a16="http://schemas.microsoft.com/office/drawing/2014/main" id="{1C554D9F-1895-486E-BFBA-905BB2D29E08}"/>
              </a:ext>
            </a:extLst>
          </p:cNvPr>
          <p:cNvSpPr>
            <a:spLocks noGrp="1"/>
          </p:cNvSpPr>
          <p:nvPr>
            <p:ph type="sldNum" sz="quarter" idx="33"/>
          </p:nvPr>
        </p:nvSpPr>
        <p:spPr>
          <a:xfrm>
            <a:off x="15840000" y="9000000"/>
            <a:ext cx="614400" cy="432000"/>
          </a:xfrm>
          <a:ln>
            <a:solidFill>
              <a:schemeClr val="tx1"/>
            </a:solidFill>
          </a:ln>
        </p:spPr>
        <p:txBody>
          <a:bodyPr rtlCol="0" anchor="ctr" anchorCtr="0">
            <a:noAutofit/>
          </a:bodyPr>
          <a:lstStyle/>
          <a:p>
            <a:pPr algn="ctr" rtl="0"/>
            <a:r>
              <a:rPr lang="it-IT" sz="1991" dirty="0">
                <a:solidFill>
                  <a:schemeClr val="tx1"/>
                </a:solidFill>
              </a:rPr>
              <a:t>24</a:t>
            </a:r>
          </a:p>
        </p:txBody>
      </p:sp>
      <p:sp>
        <p:nvSpPr>
          <p:cNvPr id="36" name="Rettangolo 35"/>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Immagine 11"/>
          <p:cNvPicPr>
            <a:picLocks/>
          </p:cNvPicPr>
          <p:nvPr/>
        </p:nvPicPr>
        <p:blipFill>
          <a:blip r:embed="rId3"/>
          <a:stretch>
            <a:fillRect/>
          </a:stretch>
        </p:blipFill>
        <p:spPr>
          <a:xfrm>
            <a:off x="13111200" y="180000"/>
            <a:ext cx="3816000" cy="1368000"/>
          </a:xfrm>
          <a:prstGeom prst="rect">
            <a:avLst/>
          </a:prstGeom>
        </p:spPr>
      </p:pic>
      <p:graphicFrame>
        <p:nvGraphicFramePr>
          <p:cNvPr id="35" name="Diagramma 34"/>
          <p:cNvGraphicFramePr/>
          <p:nvPr>
            <p:extLst>
              <p:ext uri="{D42A27DB-BD31-4B8C-83A1-F6EECF244321}">
                <p14:modId xmlns:p14="http://schemas.microsoft.com/office/powerpoint/2010/main" val="2012757816"/>
              </p:ext>
            </p:extLst>
          </p:nvPr>
        </p:nvGraphicFramePr>
        <p:xfrm>
          <a:off x="6682292" y="2263941"/>
          <a:ext cx="9157708" cy="65973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ttangolo 2">
            <a:extLst>
              <a:ext uri="{FF2B5EF4-FFF2-40B4-BE49-F238E27FC236}">
                <a16:creationId xmlns:a16="http://schemas.microsoft.com/office/drawing/2014/main" id="{5C8CB613-CDCA-0987-075B-1F71FA2B425C}"/>
              </a:ext>
            </a:extLst>
          </p:cNvPr>
          <p:cNvSpPr/>
          <p:nvPr/>
        </p:nvSpPr>
        <p:spPr>
          <a:xfrm>
            <a:off x="540000" y="2340000"/>
            <a:ext cx="5832000" cy="6812506"/>
          </a:xfrm>
          <a:prstGeom prst="rect">
            <a:avLst/>
          </a:prstGeom>
          <a:solidFill>
            <a:srgbClr val="C00000"/>
          </a:solidFill>
          <a:ln>
            <a:noFill/>
          </a:ln>
        </p:spPr>
        <p:txBody>
          <a:bodyPr wrap="square" lIns="360000" rIns="360000">
            <a:spAutoFit/>
          </a:bodyPr>
          <a:lstStyle/>
          <a:p>
            <a:pPr marL="12700" marR="0" lvl="0" algn="ctr" defTabSz="914400" rtl="0" eaLnBrk="1" fontAlgn="auto" latinLnBrk="0" hangingPunct="1">
              <a:lnSpc>
                <a:spcPts val="2480"/>
              </a:lnSpc>
              <a:spcBef>
                <a:spcPts val="0"/>
              </a:spcBef>
              <a:spcAft>
                <a:spcPts val="0"/>
              </a:spcAft>
              <a:buClrTx/>
              <a:buSzTx/>
              <a:tabLst/>
              <a:defRPr/>
            </a:pPr>
            <a:endParaRPr lang="en-GB" sz="2000" b="1" u="sng" dirty="0">
              <a:solidFill>
                <a:schemeClr val="bg1"/>
              </a:solidFill>
              <a:latin typeface="+mn-lt"/>
              <a:cs typeface="Gramma-Book"/>
            </a:endParaRPr>
          </a:p>
          <a:p>
            <a:pPr marL="12700" marR="0" lvl="0" algn="ctr" defTabSz="914400" rtl="0" eaLnBrk="1" fontAlgn="auto" latinLnBrk="0" hangingPunct="1">
              <a:lnSpc>
                <a:spcPts val="2480"/>
              </a:lnSpc>
              <a:spcBef>
                <a:spcPts val="0"/>
              </a:spcBef>
              <a:spcAft>
                <a:spcPts val="0"/>
              </a:spcAft>
              <a:buClrTx/>
              <a:buSzTx/>
              <a:tabLst/>
              <a:defRPr/>
            </a:pPr>
            <a:r>
              <a:rPr lang="en-GB" sz="2400" b="1" u="sng" dirty="0">
                <a:solidFill>
                  <a:schemeClr val="bg1"/>
                </a:solidFill>
                <a:latin typeface="+mn-lt"/>
                <a:cs typeface="Gramma-Book"/>
              </a:rPr>
              <a:t>KEY PERFORMANCE INDICATORS</a:t>
            </a:r>
          </a:p>
          <a:p>
            <a:pPr marL="12700" marR="0" lvl="0" algn="just" defTabSz="914400" rtl="0" eaLnBrk="1" fontAlgn="auto" latinLnBrk="0" hangingPunct="1">
              <a:lnSpc>
                <a:spcPts val="2480"/>
              </a:lnSpc>
              <a:spcBef>
                <a:spcPts val="0"/>
              </a:spcBef>
              <a:spcAft>
                <a:spcPts val="0"/>
              </a:spcAft>
              <a:buClrTx/>
              <a:buSzTx/>
              <a:tabLst/>
              <a:defRPr/>
            </a:pPr>
            <a:endParaRPr lang="en-GB" sz="2000" dirty="0">
              <a:solidFill>
                <a:schemeClr val="bg1"/>
              </a:solidFill>
              <a:latin typeface="+mn-lt"/>
              <a:cs typeface="Gramma-Book"/>
            </a:endParaRPr>
          </a:p>
          <a:p>
            <a:pPr marL="12700" algn="just" rtl="0">
              <a:lnSpc>
                <a:spcPts val="2480"/>
              </a:lnSpc>
            </a:pPr>
            <a:r>
              <a:rPr lang="en-US" sz="2000" dirty="0">
                <a:solidFill>
                  <a:schemeClr val="bg1"/>
                </a:solidFill>
                <a:latin typeface="+mn-lt"/>
                <a:cs typeface="Gramma-Book"/>
              </a:rPr>
              <a:t>2023 has represented the best year in terms of production and in terms of turnover in the whole B&amp;C group history. </a:t>
            </a:r>
          </a:p>
          <a:p>
            <a:pPr marL="12700" algn="just" rtl="0">
              <a:lnSpc>
                <a:spcPts val="2480"/>
              </a:lnSpc>
            </a:pPr>
            <a:r>
              <a:rPr lang="en-US" sz="2000" dirty="0">
                <a:solidFill>
                  <a:schemeClr val="bg1"/>
                </a:solidFill>
                <a:latin typeface="+mn-lt"/>
                <a:cs typeface="Gramma-Book"/>
              </a:rPr>
              <a:t>Number of goods produced (and sold) during the period are greater by 6.5% in respect to 2022 YTD.</a:t>
            </a:r>
          </a:p>
          <a:p>
            <a:pPr marL="12700" algn="just" rtl="0">
              <a:lnSpc>
                <a:spcPts val="2480"/>
              </a:lnSpc>
            </a:pPr>
            <a:endParaRPr lang="en-US" sz="2000" dirty="0">
              <a:solidFill>
                <a:schemeClr val="bg1"/>
              </a:solidFill>
              <a:latin typeface="+mn-lt"/>
              <a:cs typeface="Gramma-Book"/>
            </a:endParaRPr>
          </a:p>
          <a:p>
            <a:pPr marL="12700" algn="just" rtl="0">
              <a:lnSpc>
                <a:spcPts val="2480"/>
              </a:lnSpc>
            </a:pPr>
            <a:r>
              <a:rPr lang="en-US" sz="2000" dirty="0">
                <a:solidFill>
                  <a:schemeClr val="bg1"/>
                </a:solidFill>
                <a:latin typeface="+mn-lt"/>
                <a:cs typeface="Gramma-Book"/>
              </a:rPr>
              <a:t>Group EBITDA margin has slightly decreased (-1.4%) in 2023 YTD with respect to 2022 YTD, because it has been affected by € 1.016M of non-recurring costs related to M&amp;A operations. Adjusted EBITDA margin (without non-recurring costs) hasn’t changed during the same period.</a:t>
            </a:r>
          </a:p>
          <a:p>
            <a:pPr marL="12700" algn="just" rtl="0">
              <a:lnSpc>
                <a:spcPts val="2480"/>
              </a:lnSpc>
            </a:pPr>
            <a:endParaRPr lang="en-US" sz="2000" dirty="0">
              <a:solidFill>
                <a:schemeClr val="bg1"/>
              </a:solidFill>
              <a:latin typeface="+mn-lt"/>
              <a:cs typeface="Gramma-Book"/>
            </a:endParaRPr>
          </a:p>
          <a:p>
            <a:pPr marL="12700" algn="just" rtl="0">
              <a:lnSpc>
                <a:spcPts val="2480"/>
              </a:lnSpc>
            </a:pPr>
            <a:r>
              <a:rPr lang="en-US" sz="2000" dirty="0">
                <a:solidFill>
                  <a:schemeClr val="bg1"/>
                </a:solidFill>
                <a:latin typeface="+mn-lt"/>
                <a:cs typeface="Gramma-Book"/>
              </a:rPr>
              <a:t>Group marginality is growing as well despite different problems to be managed (supply chain consistency, freight costs, energy costs).</a:t>
            </a:r>
          </a:p>
          <a:p>
            <a:pPr marL="12700" algn="just" rtl="0">
              <a:lnSpc>
                <a:spcPts val="2480"/>
              </a:lnSpc>
            </a:pPr>
            <a:endParaRPr lang="en-US" sz="2000" dirty="0">
              <a:solidFill>
                <a:schemeClr val="bg1"/>
              </a:solidFill>
              <a:latin typeface="+mn-lt"/>
              <a:cs typeface="Gramma-Book"/>
            </a:endParaRPr>
          </a:p>
        </p:txBody>
      </p:sp>
      <p:sp>
        <p:nvSpPr>
          <p:cNvPr id="6" name="Titolo 1">
            <a:extLst>
              <a:ext uri="{FF2B5EF4-FFF2-40B4-BE49-F238E27FC236}">
                <a16:creationId xmlns:a16="http://schemas.microsoft.com/office/drawing/2014/main" id="{51B50F26-0FB1-AC12-2F3F-4674767A5F4E}"/>
              </a:ext>
            </a:extLst>
          </p:cNvPr>
          <p:cNvSpPr txBox="1">
            <a:spLocks/>
          </p:cNvSpPr>
          <p:nvPr/>
        </p:nvSpPr>
        <p:spPr>
          <a:xfrm>
            <a:off x="540000" y="540000"/>
            <a:ext cx="15360000" cy="576000"/>
          </a:xfrm>
          <a:prstGeom prst="rect">
            <a:avLst/>
          </a:prstGeom>
        </p:spPr>
        <p:txBody>
          <a:bodyPr wrap="square" lIns="0" tIns="0" rIns="0" bIns="0" rtlCol="0">
            <a:normAutofit/>
          </a:bodyPr>
          <a:lstStyle>
            <a:lvl1pPr>
              <a:defRPr sz="10600" b="0" i="0">
                <a:solidFill>
                  <a:schemeClr val="tx1">
                    <a:lumMod val="75000"/>
                    <a:lumOff val="25000"/>
                  </a:schemeClr>
                </a:solidFill>
                <a:latin typeface="Gramma-Book"/>
                <a:ea typeface="+mj-ea"/>
                <a:cs typeface="Gramma-Book"/>
              </a:defRPr>
            </a:lvl1pPr>
          </a:lstStyle>
          <a:p>
            <a:r>
              <a:rPr lang="it-IT" sz="3200" u="sng" dirty="0">
                <a:solidFill>
                  <a:schemeClr val="bg1"/>
                </a:solidFill>
                <a:latin typeface="+mn-lt"/>
                <a:cs typeface="Arial" panose="020B0604020202020204" pitchFamily="34" charset="0"/>
              </a:rPr>
              <a:t>FINANCIALS</a:t>
            </a:r>
          </a:p>
        </p:txBody>
      </p:sp>
    </p:spTree>
    <p:extLst>
      <p:ext uri="{BB962C8B-B14F-4D97-AF65-F5344CB8AC3E}">
        <p14:creationId xmlns:p14="http://schemas.microsoft.com/office/powerpoint/2010/main" val="3678353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9242900" y="2226604"/>
            <a:ext cx="5908200" cy="5986791"/>
          </a:xfrm>
          <a:prstGeom prst="rect">
            <a:avLst/>
          </a:prstGeom>
        </p:spPr>
      </p:pic>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19" name="Rettangolo 18"/>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Immagine 3">
            <a:extLst>
              <a:ext uri="{FF2B5EF4-FFF2-40B4-BE49-F238E27FC236}">
                <a16:creationId xmlns:a16="http://schemas.microsoft.com/office/drawing/2014/main" id="{8129FB61-D52B-5447-7CF2-257F9E9B39AC}"/>
              </a:ext>
            </a:extLst>
          </p:cNvPr>
          <p:cNvPicPr>
            <a:picLocks/>
          </p:cNvPicPr>
          <p:nvPr/>
        </p:nvPicPr>
        <p:blipFill>
          <a:blip r:embed="rId4"/>
          <a:stretch>
            <a:fillRect/>
          </a:stretch>
        </p:blipFill>
        <p:spPr>
          <a:xfrm>
            <a:off x="13111200" y="180000"/>
            <a:ext cx="3816000" cy="1368000"/>
          </a:xfrm>
          <a:prstGeom prst="rect">
            <a:avLst/>
          </a:prstGeom>
        </p:spPr>
      </p:pic>
      <p:sp>
        <p:nvSpPr>
          <p:cNvPr id="6" name="Rettangolo 5">
            <a:extLst>
              <a:ext uri="{FF2B5EF4-FFF2-40B4-BE49-F238E27FC236}">
                <a16:creationId xmlns:a16="http://schemas.microsoft.com/office/drawing/2014/main" id="{74BF2A6E-D432-52BE-B0CF-A5B2C537C7C7}"/>
              </a:ext>
            </a:extLst>
          </p:cNvPr>
          <p:cNvSpPr/>
          <p:nvPr/>
        </p:nvSpPr>
        <p:spPr>
          <a:xfrm>
            <a:off x="540000" y="2340000"/>
            <a:ext cx="5832000" cy="4568302"/>
          </a:xfrm>
          <a:prstGeom prst="rect">
            <a:avLst/>
          </a:prstGeom>
          <a:solidFill>
            <a:srgbClr val="C00000"/>
          </a:solidFill>
          <a:ln>
            <a:noFill/>
          </a:ln>
        </p:spPr>
        <p:txBody>
          <a:bodyPr wrap="square" lIns="360000" rIns="360000">
            <a:spAutoFit/>
          </a:bodyPr>
          <a:lstStyle/>
          <a:p>
            <a:pPr marL="12700" marR="0" lvl="0" algn="ctr" defTabSz="914400" rtl="0" eaLnBrk="1" fontAlgn="auto" latinLnBrk="0" hangingPunct="1">
              <a:lnSpc>
                <a:spcPts val="2480"/>
              </a:lnSpc>
              <a:spcBef>
                <a:spcPts val="0"/>
              </a:spcBef>
              <a:spcAft>
                <a:spcPts val="0"/>
              </a:spcAft>
              <a:buClrTx/>
              <a:buSzTx/>
              <a:tabLst/>
              <a:defRPr/>
            </a:pPr>
            <a:endParaRPr lang="en-GB" sz="2000" b="1" u="sng" dirty="0">
              <a:solidFill>
                <a:schemeClr val="bg1"/>
              </a:solidFill>
              <a:latin typeface="+mn-lt"/>
              <a:cs typeface="Gramma-Book"/>
            </a:endParaRPr>
          </a:p>
          <a:p>
            <a:pPr marL="12700" marR="0" lvl="0" algn="ctr" defTabSz="914400" rtl="0" eaLnBrk="1" fontAlgn="auto" latinLnBrk="0" hangingPunct="1">
              <a:lnSpc>
                <a:spcPts val="2480"/>
              </a:lnSpc>
              <a:spcBef>
                <a:spcPts val="0"/>
              </a:spcBef>
              <a:spcAft>
                <a:spcPts val="0"/>
              </a:spcAft>
              <a:buClrTx/>
              <a:buSzTx/>
              <a:tabLst/>
              <a:defRPr/>
            </a:pPr>
            <a:r>
              <a:rPr lang="en-GB" sz="2400" b="1" u="sng" dirty="0">
                <a:solidFill>
                  <a:schemeClr val="bg1"/>
                </a:solidFill>
                <a:latin typeface="+mn-lt"/>
                <a:cs typeface="Gramma-Book"/>
              </a:rPr>
              <a:t>GROWTH PROSPECTIVES</a:t>
            </a:r>
          </a:p>
          <a:p>
            <a:pPr marL="12700" marR="0" lvl="0" algn="just" defTabSz="914400" rtl="0" eaLnBrk="1" fontAlgn="auto" latinLnBrk="0" hangingPunct="1">
              <a:lnSpc>
                <a:spcPts val="2480"/>
              </a:lnSpc>
              <a:spcBef>
                <a:spcPts val="0"/>
              </a:spcBef>
              <a:spcAft>
                <a:spcPts val="0"/>
              </a:spcAft>
              <a:buClrTx/>
              <a:buSzTx/>
              <a:tabLst/>
              <a:defRPr/>
            </a:pPr>
            <a:endParaRPr lang="en-GB" sz="2000" dirty="0">
              <a:solidFill>
                <a:schemeClr val="bg1"/>
              </a:solidFill>
              <a:latin typeface="+mn-lt"/>
              <a:cs typeface="Gramma-Book"/>
            </a:endParaRPr>
          </a:p>
          <a:p>
            <a:pPr marL="12700" algn="just" rtl="0">
              <a:lnSpc>
                <a:spcPts val="2480"/>
              </a:lnSpc>
            </a:pPr>
            <a:r>
              <a:rPr lang="en-US" sz="2000" dirty="0">
                <a:solidFill>
                  <a:schemeClr val="bg1"/>
                </a:solidFill>
                <a:latin typeface="+mn-lt"/>
                <a:cs typeface="Gramma-Book"/>
              </a:rPr>
              <a:t>B&amp;C enjoyed unceasing growth with a record level of orders already confirmed for the end of current year.</a:t>
            </a:r>
          </a:p>
          <a:p>
            <a:pPr marL="12700" algn="just" rtl="0">
              <a:lnSpc>
                <a:spcPts val="2480"/>
              </a:lnSpc>
            </a:pPr>
            <a:r>
              <a:rPr lang="en-US" sz="2000" dirty="0">
                <a:solidFill>
                  <a:schemeClr val="bg1"/>
                </a:solidFill>
                <a:latin typeface="+mn-lt"/>
                <a:cs typeface="Gramma-Book"/>
              </a:rPr>
              <a:t>The view for 2024, is positive, and additional growth is expected to be boosted by Eminence brand sales.</a:t>
            </a:r>
          </a:p>
          <a:p>
            <a:pPr marL="12700" algn="just" rtl="0">
              <a:lnSpc>
                <a:spcPts val="2480"/>
              </a:lnSpc>
            </a:pPr>
            <a:r>
              <a:rPr lang="en-US" sz="2000" dirty="0">
                <a:solidFill>
                  <a:schemeClr val="bg1"/>
                </a:solidFill>
                <a:latin typeface="+mn-lt"/>
                <a:cs typeface="Gramma-Book"/>
              </a:rPr>
              <a:t>In order to fuel such additional growth, B&amp;C is looking for new opportunities in term of facilities as well as for new suppliers for the most important components.</a:t>
            </a:r>
          </a:p>
          <a:p>
            <a:pPr marL="12700" algn="just" rtl="0">
              <a:lnSpc>
                <a:spcPts val="2480"/>
              </a:lnSpc>
            </a:pPr>
            <a:endParaRPr lang="it-IT" sz="2000" dirty="0">
              <a:solidFill>
                <a:schemeClr val="bg1"/>
              </a:solidFill>
              <a:latin typeface="+mn-lt"/>
              <a:cs typeface="Gramma-Book"/>
            </a:endParaRPr>
          </a:p>
        </p:txBody>
      </p:sp>
      <p:sp>
        <p:nvSpPr>
          <p:cNvPr id="7" name="Segnaposto numero diapositiva 5">
            <a:extLst>
              <a:ext uri="{FF2B5EF4-FFF2-40B4-BE49-F238E27FC236}">
                <a16:creationId xmlns:a16="http://schemas.microsoft.com/office/drawing/2014/main" id="{C4303356-D3F6-17D3-3250-1C845559D283}"/>
              </a:ext>
            </a:extLst>
          </p:cNvPr>
          <p:cNvSpPr>
            <a:spLocks noGrp="1"/>
          </p:cNvSpPr>
          <p:nvPr>
            <p:ph type="sldNum" sz="quarter" idx="33"/>
          </p:nvPr>
        </p:nvSpPr>
        <p:spPr>
          <a:xfrm>
            <a:off x="15840000" y="9000000"/>
            <a:ext cx="614400" cy="432000"/>
          </a:xfrm>
          <a:ln>
            <a:solidFill>
              <a:schemeClr val="tx1"/>
            </a:solidFill>
          </a:ln>
        </p:spPr>
        <p:txBody>
          <a:bodyPr rtlCol="0" anchor="ctr" anchorCtr="0">
            <a:noAutofit/>
          </a:bodyPr>
          <a:lstStyle/>
          <a:p>
            <a:pPr algn="ctr" rtl="0"/>
            <a:r>
              <a:rPr lang="it-IT" sz="1991" dirty="0">
                <a:solidFill>
                  <a:schemeClr val="tx1"/>
                </a:solidFill>
              </a:rPr>
              <a:t>25</a:t>
            </a:r>
          </a:p>
        </p:txBody>
      </p:sp>
      <p:sp>
        <p:nvSpPr>
          <p:cNvPr id="8" name="Titolo 1">
            <a:extLst>
              <a:ext uri="{FF2B5EF4-FFF2-40B4-BE49-F238E27FC236}">
                <a16:creationId xmlns:a16="http://schemas.microsoft.com/office/drawing/2014/main" id="{C7F9D453-9A4A-BE45-5E04-DF57B7F5B77A}"/>
              </a:ext>
            </a:extLst>
          </p:cNvPr>
          <p:cNvSpPr txBox="1">
            <a:spLocks/>
          </p:cNvSpPr>
          <p:nvPr/>
        </p:nvSpPr>
        <p:spPr>
          <a:xfrm>
            <a:off x="540000" y="540000"/>
            <a:ext cx="15360000" cy="576000"/>
          </a:xfrm>
          <a:prstGeom prst="rect">
            <a:avLst/>
          </a:prstGeom>
        </p:spPr>
        <p:txBody>
          <a:bodyPr wrap="square" lIns="0" tIns="0" rIns="0" bIns="0" rtlCol="0">
            <a:normAutofit/>
          </a:bodyPr>
          <a:lstStyle>
            <a:lvl1pPr>
              <a:defRPr sz="10600" b="0" i="0">
                <a:solidFill>
                  <a:schemeClr val="tx1">
                    <a:lumMod val="75000"/>
                    <a:lumOff val="25000"/>
                  </a:schemeClr>
                </a:solidFill>
                <a:latin typeface="Gramma-Book"/>
                <a:ea typeface="+mj-ea"/>
                <a:cs typeface="Gramma-Book"/>
              </a:defRPr>
            </a:lvl1pPr>
          </a:lstStyle>
          <a:p>
            <a:r>
              <a:rPr lang="it-IT" sz="3200" u="sng" dirty="0">
                <a:solidFill>
                  <a:schemeClr val="bg1"/>
                </a:solidFill>
                <a:latin typeface="+mn-lt"/>
                <a:cs typeface="Arial" panose="020B0604020202020204" pitchFamily="34" charset="0"/>
              </a:rPr>
              <a:t>FINANCIALS</a:t>
            </a:r>
          </a:p>
        </p:txBody>
      </p:sp>
    </p:spTree>
    <p:extLst>
      <p:ext uri="{BB962C8B-B14F-4D97-AF65-F5344CB8AC3E}">
        <p14:creationId xmlns:p14="http://schemas.microsoft.com/office/powerpoint/2010/main" val="2266375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 name="Titolo 1">
            <a:extLst>
              <a:ext uri="{FF2B5EF4-FFF2-40B4-BE49-F238E27FC236}">
                <a16:creationId xmlns:a16="http://schemas.microsoft.com/office/drawing/2014/main" id="{3560F281-4FF6-4617-A809-AC9C15ECF18A}"/>
              </a:ext>
            </a:extLst>
          </p:cNvPr>
          <p:cNvSpPr>
            <a:spLocks noGrp="1"/>
          </p:cNvSpPr>
          <p:nvPr>
            <p:ph type="title"/>
          </p:nvPr>
        </p:nvSpPr>
        <p:spPr>
          <a:xfrm>
            <a:off x="540000" y="540000"/>
            <a:ext cx="15372000" cy="576000"/>
          </a:xfrm>
        </p:spPr>
        <p:txBody>
          <a:bodyPr rtlCol="0">
            <a:normAutofit/>
          </a:bodyPr>
          <a:lstStyle/>
          <a:p>
            <a:r>
              <a:rPr lang="it-IT" sz="3200" u="sng" dirty="0">
                <a:solidFill>
                  <a:schemeClr val="bg1"/>
                </a:solidFill>
                <a:latin typeface="+mn-lt"/>
                <a:cs typeface="Arial" panose="020B0604020202020204" pitchFamily="34" charset="0"/>
              </a:rPr>
              <a:t>REVENUES - GEOGRAPHICAL BREAKDOWN</a:t>
            </a:r>
            <a:endParaRPr lang="it-IT" sz="1400" u="sng" dirty="0">
              <a:solidFill>
                <a:schemeClr val="bg1"/>
              </a:solidFill>
              <a:latin typeface="+mn-lt"/>
              <a:cs typeface="Arial" panose="020B0604020202020204" pitchFamily="34" charset="0"/>
            </a:endParaRPr>
          </a:p>
        </p:txBody>
      </p:sp>
      <p:sp>
        <p:nvSpPr>
          <p:cNvPr id="19" name="Rettangolo 18"/>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oogle Shape;899;p48"/>
          <p:cNvPicPr preferRelativeResize="0"/>
          <p:nvPr/>
        </p:nvPicPr>
        <p:blipFill rotWithShape="1">
          <a:blip r:embed="rId3">
            <a:alphaModFix/>
          </a:blip>
          <a:srcRect/>
          <a:stretch/>
        </p:blipFill>
        <p:spPr>
          <a:xfrm>
            <a:off x="1966177" y="2971800"/>
            <a:ext cx="12573000" cy="5791200"/>
          </a:xfrm>
          <a:prstGeom prst="rect">
            <a:avLst/>
          </a:prstGeom>
          <a:noFill/>
          <a:ln>
            <a:noFill/>
          </a:ln>
        </p:spPr>
      </p:pic>
      <p:pic>
        <p:nvPicPr>
          <p:cNvPr id="3" name="Immagine 2">
            <a:extLst>
              <a:ext uri="{FF2B5EF4-FFF2-40B4-BE49-F238E27FC236}">
                <a16:creationId xmlns:a16="http://schemas.microsoft.com/office/drawing/2014/main" id="{0008D38F-E919-C86C-D52E-AB789F4BF1EE}"/>
              </a:ext>
            </a:extLst>
          </p:cNvPr>
          <p:cNvPicPr>
            <a:picLocks/>
          </p:cNvPicPr>
          <p:nvPr/>
        </p:nvPicPr>
        <p:blipFill>
          <a:blip r:embed="rId4"/>
          <a:stretch>
            <a:fillRect/>
          </a:stretch>
        </p:blipFill>
        <p:spPr>
          <a:xfrm>
            <a:off x="13111200" y="180000"/>
            <a:ext cx="3816000" cy="1368000"/>
          </a:xfrm>
          <a:prstGeom prst="rect">
            <a:avLst/>
          </a:prstGeom>
        </p:spPr>
      </p:pic>
      <p:sp>
        <p:nvSpPr>
          <p:cNvPr id="6" name="Segnaposto numero diapositiva 5">
            <a:extLst>
              <a:ext uri="{FF2B5EF4-FFF2-40B4-BE49-F238E27FC236}">
                <a16:creationId xmlns:a16="http://schemas.microsoft.com/office/drawing/2014/main" id="{F7F852B6-CF5E-ADDE-6F82-52573AED1B20}"/>
              </a:ext>
            </a:extLst>
          </p:cNvPr>
          <p:cNvSpPr>
            <a:spLocks noGrp="1"/>
          </p:cNvSpPr>
          <p:nvPr>
            <p:ph type="sldNum" sz="quarter" idx="33"/>
          </p:nvPr>
        </p:nvSpPr>
        <p:spPr>
          <a:xfrm>
            <a:off x="15840000" y="9000000"/>
            <a:ext cx="614400" cy="432000"/>
          </a:xfrm>
          <a:ln>
            <a:solidFill>
              <a:schemeClr val="tx1"/>
            </a:solidFill>
          </a:ln>
        </p:spPr>
        <p:txBody>
          <a:bodyPr rtlCol="0" anchor="ctr" anchorCtr="0">
            <a:noAutofit/>
          </a:bodyPr>
          <a:lstStyle/>
          <a:p>
            <a:pPr algn="ctr" rtl="0"/>
            <a:r>
              <a:rPr lang="it-IT" sz="1991" dirty="0">
                <a:solidFill>
                  <a:schemeClr val="tx1"/>
                </a:solidFill>
              </a:rPr>
              <a:t>26</a:t>
            </a:r>
          </a:p>
        </p:txBody>
      </p:sp>
      <p:sp>
        <p:nvSpPr>
          <p:cNvPr id="8" name="Goccia 7">
            <a:extLst>
              <a:ext uri="{FF2B5EF4-FFF2-40B4-BE49-F238E27FC236}">
                <a16:creationId xmlns:a16="http://schemas.microsoft.com/office/drawing/2014/main" id="{5726022A-D37E-E611-1879-1062A23FBBD6}"/>
              </a:ext>
            </a:extLst>
          </p:cNvPr>
          <p:cNvSpPr/>
          <p:nvPr/>
        </p:nvSpPr>
        <p:spPr>
          <a:xfrm rot="8173238">
            <a:off x="4616048" y="3996252"/>
            <a:ext cx="900000" cy="900000"/>
          </a:xfrm>
          <a:prstGeom prst="teardrop">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it-IT" sz="1100" dirty="0">
              <a:solidFill>
                <a:schemeClr val="tx1"/>
              </a:solidFill>
            </a:endParaRPr>
          </a:p>
        </p:txBody>
      </p:sp>
      <p:sp>
        <p:nvSpPr>
          <p:cNvPr id="9" name="Rettangolo 8">
            <a:extLst>
              <a:ext uri="{FF2B5EF4-FFF2-40B4-BE49-F238E27FC236}">
                <a16:creationId xmlns:a16="http://schemas.microsoft.com/office/drawing/2014/main" id="{1A8A750E-3217-0B70-7C8D-29131EA7858B}"/>
              </a:ext>
            </a:extLst>
          </p:cNvPr>
          <p:cNvSpPr/>
          <p:nvPr/>
        </p:nvSpPr>
        <p:spPr>
          <a:xfrm>
            <a:off x="4652019" y="4094582"/>
            <a:ext cx="828058" cy="804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rPr>
              <a:t>NORTH AMERICA</a:t>
            </a:r>
          </a:p>
          <a:p>
            <a:pPr algn="ctr"/>
            <a:r>
              <a:rPr lang="it-IT" sz="1200" dirty="0">
                <a:solidFill>
                  <a:schemeClr val="tx1"/>
                </a:solidFill>
              </a:rPr>
              <a:t>19%</a:t>
            </a:r>
            <a:endParaRPr lang="en-GB" sz="1200" dirty="0">
              <a:solidFill>
                <a:schemeClr val="tx1"/>
              </a:solidFill>
            </a:endParaRPr>
          </a:p>
        </p:txBody>
      </p:sp>
      <p:sp>
        <p:nvSpPr>
          <p:cNvPr id="10" name="Goccia 9">
            <a:extLst>
              <a:ext uri="{FF2B5EF4-FFF2-40B4-BE49-F238E27FC236}">
                <a16:creationId xmlns:a16="http://schemas.microsoft.com/office/drawing/2014/main" id="{1DAA3ECF-5603-31D2-67E5-C2BA2709C942}"/>
              </a:ext>
            </a:extLst>
          </p:cNvPr>
          <p:cNvSpPr/>
          <p:nvPr/>
        </p:nvSpPr>
        <p:spPr>
          <a:xfrm rot="8173238">
            <a:off x="5682848" y="6000348"/>
            <a:ext cx="900000" cy="900000"/>
          </a:xfrm>
          <a:prstGeom prst="teardrop">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it-IT" sz="1100" dirty="0">
              <a:solidFill>
                <a:schemeClr val="tx1"/>
              </a:solidFill>
            </a:endParaRPr>
          </a:p>
        </p:txBody>
      </p:sp>
      <p:sp>
        <p:nvSpPr>
          <p:cNvPr id="21" name="Rettangolo 20">
            <a:extLst>
              <a:ext uri="{FF2B5EF4-FFF2-40B4-BE49-F238E27FC236}">
                <a16:creationId xmlns:a16="http://schemas.microsoft.com/office/drawing/2014/main" id="{96FE6A81-7450-6F9A-D329-7388027A7AF5}"/>
              </a:ext>
            </a:extLst>
          </p:cNvPr>
          <p:cNvSpPr/>
          <p:nvPr/>
        </p:nvSpPr>
        <p:spPr>
          <a:xfrm>
            <a:off x="5738780" y="6128171"/>
            <a:ext cx="828058" cy="804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rPr>
              <a:t>LATIN AMERICA</a:t>
            </a:r>
          </a:p>
          <a:p>
            <a:pPr algn="ctr"/>
            <a:r>
              <a:rPr lang="it-IT" sz="1200" dirty="0">
                <a:solidFill>
                  <a:schemeClr val="tx1"/>
                </a:solidFill>
              </a:rPr>
              <a:t>9%</a:t>
            </a:r>
            <a:endParaRPr lang="en-GB" sz="1200" dirty="0">
              <a:solidFill>
                <a:schemeClr val="tx1"/>
              </a:solidFill>
            </a:endParaRPr>
          </a:p>
        </p:txBody>
      </p:sp>
      <p:sp>
        <p:nvSpPr>
          <p:cNvPr id="22" name="Goccia 21">
            <a:extLst>
              <a:ext uri="{FF2B5EF4-FFF2-40B4-BE49-F238E27FC236}">
                <a16:creationId xmlns:a16="http://schemas.microsoft.com/office/drawing/2014/main" id="{74CA3970-8B53-0FFD-597C-6E63A32DED85}"/>
              </a:ext>
            </a:extLst>
          </p:cNvPr>
          <p:cNvSpPr/>
          <p:nvPr/>
        </p:nvSpPr>
        <p:spPr>
          <a:xfrm rot="8166858">
            <a:off x="9072060" y="4828484"/>
            <a:ext cx="900000" cy="900000"/>
          </a:xfrm>
          <a:prstGeom prst="teardrop">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it-IT" sz="1100" dirty="0">
              <a:solidFill>
                <a:schemeClr val="tx1"/>
              </a:solidFill>
            </a:endParaRPr>
          </a:p>
        </p:txBody>
      </p:sp>
      <p:sp>
        <p:nvSpPr>
          <p:cNvPr id="23" name="Rettangolo 22">
            <a:extLst>
              <a:ext uri="{FF2B5EF4-FFF2-40B4-BE49-F238E27FC236}">
                <a16:creationId xmlns:a16="http://schemas.microsoft.com/office/drawing/2014/main" id="{A458B438-4A88-B3FC-193B-1637AA44D125}"/>
              </a:ext>
            </a:extLst>
          </p:cNvPr>
          <p:cNvSpPr/>
          <p:nvPr/>
        </p:nvSpPr>
        <p:spPr>
          <a:xfrm>
            <a:off x="9156791" y="4876800"/>
            <a:ext cx="709865" cy="742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rPr>
              <a:t>MIDDLE EAST</a:t>
            </a:r>
          </a:p>
          <a:p>
            <a:pPr algn="ctr"/>
            <a:r>
              <a:rPr lang="it-IT" sz="1200" dirty="0">
                <a:solidFill>
                  <a:schemeClr val="tx1"/>
                </a:solidFill>
              </a:rPr>
              <a:t>1%</a:t>
            </a:r>
            <a:endParaRPr lang="en-GB" sz="1200" dirty="0">
              <a:solidFill>
                <a:schemeClr val="tx1"/>
              </a:solidFill>
            </a:endParaRPr>
          </a:p>
        </p:txBody>
      </p:sp>
      <p:sp>
        <p:nvSpPr>
          <p:cNvPr id="24" name="Goccia 23">
            <a:extLst>
              <a:ext uri="{FF2B5EF4-FFF2-40B4-BE49-F238E27FC236}">
                <a16:creationId xmlns:a16="http://schemas.microsoft.com/office/drawing/2014/main" id="{8E8B1759-CF03-C6E0-33EF-2778371DC0AB}"/>
              </a:ext>
            </a:extLst>
          </p:cNvPr>
          <p:cNvSpPr/>
          <p:nvPr/>
        </p:nvSpPr>
        <p:spPr>
          <a:xfrm rot="8173238">
            <a:off x="8398236" y="3764449"/>
            <a:ext cx="900000" cy="900000"/>
          </a:xfrm>
          <a:prstGeom prst="teardrop">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it-IT" sz="1100" dirty="0">
              <a:solidFill>
                <a:schemeClr val="tx1"/>
              </a:solidFill>
            </a:endParaRPr>
          </a:p>
        </p:txBody>
      </p:sp>
      <p:sp>
        <p:nvSpPr>
          <p:cNvPr id="25" name="Rettangolo 24">
            <a:extLst>
              <a:ext uri="{FF2B5EF4-FFF2-40B4-BE49-F238E27FC236}">
                <a16:creationId xmlns:a16="http://schemas.microsoft.com/office/drawing/2014/main" id="{A45393EC-4FB0-36A0-7941-7F96DD9A17BD}"/>
              </a:ext>
            </a:extLst>
          </p:cNvPr>
          <p:cNvSpPr/>
          <p:nvPr/>
        </p:nvSpPr>
        <p:spPr>
          <a:xfrm>
            <a:off x="8434207" y="3865156"/>
            <a:ext cx="828058" cy="804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rPr>
              <a:t>EUROPE</a:t>
            </a:r>
          </a:p>
          <a:p>
            <a:pPr algn="ctr"/>
            <a:r>
              <a:rPr lang="it-IT" sz="1400" dirty="0">
                <a:solidFill>
                  <a:schemeClr val="tx1"/>
                </a:solidFill>
              </a:rPr>
              <a:t>47%</a:t>
            </a:r>
            <a:endParaRPr lang="en-GB" sz="1400" dirty="0">
              <a:solidFill>
                <a:schemeClr val="tx1"/>
              </a:solidFill>
            </a:endParaRPr>
          </a:p>
        </p:txBody>
      </p:sp>
      <p:sp>
        <p:nvSpPr>
          <p:cNvPr id="26" name="Goccia 25">
            <a:extLst>
              <a:ext uri="{FF2B5EF4-FFF2-40B4-BE49-F238E27FC236}">
                <a16:creationId xmlns:a16="http://schemas.microsoft.com/office/drawing/2014/main" id="{C244E298-1F5B-8A9D-B225-2BE5F581BD6B}"/>
              </a:ext>
            </a:extLst>
          </p:cNvPr>
          <p:cNvSpPr/>
          <p:nvPr/>
        </p:nvSpPr>
        <p:spPr>
          <a:xfrm rot="8038537">
            <a:off x="7887032" y="4439812"/>
            <a:ext cx="720000" cy="720000"/>
          </a:xfrm>
          <a:prstGeom prst="teardrop">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it-IT" sz="1100" dirty="0">
              <a:solidFill>
                <a:schemeClr val="tx1"/>
              </a:solidFill>
            </a:endParaRPr>
          </a:p>
        </p:txBody>
      </p:sp>
      <p:sp>
        <p:nvSpPr>
          <p:cNvPr id="27" name="Rettangolo 26">
            <a:extLst>
              <a:ext uri="{FF2B5EF4-FFF2-40B4-BE49-F238E27FC236}">
                <a16:creationId xmlns:a16="http://schemas.microsoft.com/office/drawing/2014/main" id="{19D364F1-3C5B-65A6-D74C-2A871CFDB2CD}"/>
              </a:ext>
            </a:extLst>
          </p:cNvPr>
          <p:cNvSpPr/>
          <p:nvPr/>
        </p:nvSpPr>
        <p:spPr>
          <a:xfrm>
            <a:off x="7857571" y="4451077"/>
            <a:ext cx="757832" cy="738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rPr>
              <a:t>ITALY</a:t>
            </a:r>
          </a:p>
          <a:p>
            <a:pPr algn="ctr"/>
            <a:r>
              <a:rPr lang="it-IT" sz="1200" dirty="0">
                <a:solidFill>
                  <a:schemeClr val="tx1"/>
                </a:solidFill>
              </a:rPr>
              <a:t>6%</a:t>
            </a:r>
            <a:endParaRPr lang="en-GB" sz="1200" dirty="0">
              <a:solidFill>
                <a:schemeClr val="tx1"/>
              </a:solidFill>
            </a:endParaRPr>
          </a:p>
        </p:txBody>
      </p:sp>
      <p:sp>
        <p:nvSpPr>
          <p:cNvPr id="32" name="Goccia 31">
            <a:extLst>
              <a:ext uri="{FF2B5EF4-FFF2-40B4-BE49-F238E27FC236}">
                <a16:creationId xmlns:a16="http://schemas.microsoft.com/office/drawing/2014/main" id="{D1581481-4C93-B0DB-A0BF-2B19E08CA5BB}"/>
              </a:ext>
            </a:extLst>
          </p:cNvPr>
          <p:cNvSpPr/>
          <p:nvPr/>
        </p:nvSpPr>
        <p:spPr>
          <a:xfrm rot="8173238">
            <a:off x="11550247" y="4428007"/>
            <a:ext cx="900000" cy="900000"/>
          </a:xfrm>
          <a:prstGeom prst="teardrop">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it-IT" sz="1100" dirty="0">
              <a:solidFill>
                <a:schemeClr val="tx1"/>
              </a:solidFill>
            </a:endParaRPr>
          </a:p>
        </p:txBody>
      </p:sp>
      <p:sp>
        <p:nvSpPr>
          <p:cNvPr id="33" name="Rettangolo 32">
            <a:extLst>
              <a:ext uri="{FF2B5EF4-FFF2-40B4-BE49-F238E27FC236}">
                <a16:creationId xmlns:a16="http://schemas.microsoft.com/office/drawing/2014/main" id="{B380BB09-8E52-24FD-1D88-6DF5A27967AA}"/>
              </a:ext>
            </a:extLst>
          </p:cNvPr>
          <p:cNvSpPr/>
          <p:nvPr/>
        </p:nvSpPr>
        <p:spPr>
          <a:xfrm>
            <a:off x="11582815" y="4469910"/>
            <a:ext cx="828058" cy="804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rPr>
              <a:t>ASIA </a:t>
            </a:r>
          </a:p>
          <a:p>
            <a:pPr algn="ctr"/>
            <a:r>
              <a:rPr lang="it-IT" sz="1200" dirty="0">
                <a:solidFill>
                  <a:schemeClr val="tx1"/>
                </a:solidFill>
              </a:rPr>
              <a:t>PACIFIC</a:t>
            </a:r>
          </a:p>
          <a:p>
            <a:pPr algn="ctr"/>
            <a:r>
              <a:rPr lang="it-IT" sz="1200" dirty="0">
                <a:solidFill>
                  <a:schemeClr val="tx1"/>
                </a:solidFill>
              </a:rPr>
              <a:t>18%</a:t>
            </a:r>
            <a:endParaRPr lang="en-GB" sz="1200" dirty="0">
              <a:solidFill>
                <a:schemeClr val="tx1"/>
              </a:solidFill>
            </a:endParaRPr>
          </a:p>
        </p:txBody>
      </p:sp>
    </p:spTree>
    <p:extLst>
      <p:ext uri="{BB962C8B-B14F-4D97-AF65-F5344CB8AC3E}">
        <p14:creationId xmlns:p14="http://schemas.microsoft.com/office/powerpoint/2010/main" val="2148521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 name="Titolo 1">
            <a:extLst>
              <a:ext uri="{FF2B5EF4-FFF2-40B4-BE49-F238E27FC236}">
                <a16:creationId xmlns:a16="http://schemas.microsoft.com/office/drawing/2014/main" id="{3560F281-4FF6-4617-A809-AC9C15ECF18A}"/>
              </a:ext>
            </a:extLst>
          </p:cNvPr>
          <p:cNvSpPr>
            <a:spLocks noGrp="1"/>
          </p:cNvSpPr>
          <p:nvPr>
            <p:ph type="title"/>
          </p:nvPr>
        </p:nvSpPr>
        <p:spPr>
          <a:xfrm>
            <a:off x="540000" y="540000"/>
            <a:ext cx="15372000" cy="576000"/>
          </a:xfrm>
        </p:spPr>
        <p:txBody>
          <a:bodyPr rtlCol="0">
            <a:normAutofit/>
          </a:bodyPr>
          <a:lstStyle/>
          <a:p>
            <a:r>
              <a:rPr lang="it-IT" sz="3200" u="sng" dirty="0">
                <a:solidFill>
                  <a:schemeClr val="bg1"/>
                </a:solidFill>
                <a:latin typeface="+mn-lt"/>
                <a:cs typeface="Arial" panose="020B0604020202020204" pitchFamily="34" charset="0"/>
              </a:rPr>
              <a:t>TOP-LINE EVOLUTION</a:t>
            </a:r>
            <a:endParaRPr lang="it-IT" sz="1400" u="sng" dirty="0">
              <a:solidFill>
                <a:schemeClr val="bg1"/>
              </a:solidFill>
              <a:latin typeface="+mn-lt"/>
              <a:cs typeface="Arial" panose="020B0604020202020204" pitchFamily="34" charset="0"/>
            </a:endParaRPr>
          </a:p>
        </p:txBody>
      </p:sp>
      <p:sp>
        <p:nvSpPr>
          <p:cNvPr id="19" name="Rettangolo 18"/>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3" name="Grafico 22"/>
          <p:cNvGraphicFramePr/>
          <p:nvPr>
            <p:extLst>
              <p:ext uri="{D42A27DB-BD31-4B8C-83A1-F6EECF244321}">
                <p14:modId xmlns:p14="http://schemas.microsoft.com/office/powerpoint/2010/main" val="3705227706"/>
              </p:ext>
            </p:extLst>
          </p:nvPr>
        </p:nvGraphicFramePr>
        <p:xfrm>
          <a:off x="6414812" y="2340000"/>
          <a:ext cx="10641287" cy="57600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Immagine 4">
            <a:extLst>
              <a:ext uri="{FF2B5EF4-FFF2-40B4-BE49-F238E27FC236}">
                <a16:creationId xmlns:a16="http://schemas.microsoft.com/office/drawing/2014/main" id="{917247B7-D034-3137-78D1-634FC41A8EC5}"/>
              </a:ext>
            </a:extLst>
          </p:cNvPr>
          <p:cNvPicPr>
            <a:picLocks/>
          </p:cNvPicPr>
          <p:nvPr/>
        </p:nvPicPr>
        <p:blipFill>
          <a:blip r:embed="rId4"/>
          <a:stretch>
            <a:fillRect/>
          </a:stretch>
        </p:blipFill>
        <p:spPr>
          <a:xfrm>
            <a:off x="13111200" y="180000"/>
            <a:ext cx="3816000" cy="1368000"/>
          </a:xfrm>
          <a:prstGeom prst="rect">
            <a:avLst/>
          </a:prstGeom>
        </p:spPr>
      </p:pic>
      <p:sp>
        <p:nvSpPr>
          <p:cNvPr id="6" name="Rettangolo 5">
            <a:extLst>
              <a:ext uri="{FF2B5EF4-FFF2-40B4-BE49-F238E27FC236}">
                <a16:creationId xmlns:a16="http://schemas.microsoft.com/office/drawing/2014/main" id="{5D585C9B-021D-1755-C80A-44FECBBBEB2E}"/>
              </a:ext>
            </a:extLst>
          </p:cNvPr>
          <p:cNvSpPr/>
          <p:nvPr/>
        </p:nvSpPr>
        <p:spPr>
          <a:xfrm>
            <a:off x="540000" y="2339999"/>
            <a:ext cx="5832000" cy="5209503"/>
          </a:xfrm>
          <a:prstGeom prst="rect">
            <a:avLst/>
          </a:prstGeom>
          <a:solidFill>
            <a:srgbClr val="C00000"/>
          </a:solidFill>
          <a:ln>
            <a:noFill/>
          </a:ln>
        </p:spPr>
        <p:txBody>
          <a:bodyPr wrap="square" lIns="360000" rIns="360000">
            <a:spAutoFit/>
          </a:bodyPr>
          <a:lstStyle/>
          <a:p>
            <a:pPr marL="12700" marR="0" lvl="0" algn="ctr" defTabSz="914400" rtl="0" eaLnBrk="1" fontAlgn="auto" latinLnBrk="0" hangingPunct="1">
              <a:lnSpc>
                <a:spcPts val="2480"/>
              </a:lnSpc>
              <a:spcBef>
                <a:spcPts val="0"/>
              </a:spcBef>
              <a:spcAft>
                <a:spcPts val="0"/>
              </a:spcAft>
              <a:buClrTx/>
              <a:buSzTx/>
              <a:tabLst/>
              <a:defRPr/>
            </a:pPr>
            <a:endParaRPr lang="en-GB" sz="2000" b="1" u="sng" dirty="0">
              <a:solidFill>
                <a:schemeClr val="bg1"/>
              </a:solidFill>
              <a:latin typeface="+mn-lt"/>
              <a:cs typeface="Gramma-Book"/>
            </a:endParaRPr>
          </a:p>
          <a:p>
            <a:pPr marL="12700" marR="0" lvl="0" algn="ctr" defTabSz="914400" rtl="0" eaLnBrk="1" fontAlgn="auto" latinLnBrk="0" hangingPunct="1">
              <a:lnSpc>
                <a:spcPts val="2480"/>
              </a:lnSpc>
              <a:spcBef>
                <a:spcPts val="0"/>
              </a:spcBef>
              <a:spcAft>
                <a:spcPts val="0"/>
              </a:spcAft>
              <a:buClrTx/>
              <a:buSzTx/>
              <a:tabLst/>
              <a:defRPr/>
            </a:pPr>
            <a:r>
              <a:rPr lang="en-GB" sz="2400" b="1" u="sng" dirty="0">
                <a:solidFill>
                  <a:schemeClr val="bg1"/>
                </a:solidFill>
                <a:latin typeface="+mn-lt"/>
                <a:cs typeface="Gramma-Book"/>
              </a:rPr>
              <a:t>GROWTH PROSPECTIVES</a:t>
            </a:r>
          </a:p>
          <a:p>
            <a:pPr marL="12700" marR="0" lvl="0" algn="just" defTabSz="914400" rtl="0" eaLnBrk="1" fontAlgn="auto" latinLnBrk="0" hangingPunct="1">
              <a:lnSpc>
                <a:spcPts val="2480"/>
              </a:lnSpc>
              <a:spcBef>
                <a:spcPts val="0"/>
              </a:spcBef>
              <a:spcAft>
                <a:spcPts val="0"/>
              </a:spcAft>
              <a:buClrTx/>
              <a:buSzTx/>
              <a:tabLst/>
              <a:defRPr/>
            </a:pPr>
            <a:endParaRPr lang="en-GB" sz="2000" dirty="0">
              <a:solidFill>
                <a:schemeClr val="bg1"/>
              </a:solidFill>
              <a:latin typeface="+mn-lt"/>
              <a:cs typeface="Gramma-Book"/>
            </a:endParaRPr>
          </a:p>
          <a:p>
            <a:pPr marL="12700" algn="just">
              <a:lnSpc>
                <a:spcPts val="2480"/>
              </a:lnSpc>
            </a:pPr>
            <a:r>
              <a:rPr lang="it-IT" sz="2000" dirty="0">
                <a:solidFill>
                  <a:schemeClr val="bg1"/>
                </a:solidFill>
                <a:latin typeface="+mn-lt"/>
                <a:cs typeface="Gramma-Book"/>
              </a:rPr>
              <a:t>In 2023, the Group </a:t>
            </a:r>
            <a:r>
              <a:rPr lang="it-IT" sz="2000" dirty="0" err="1">
                <a:solidFill>
                  <a:schemeClr val="bg1"/>
                </a:solidFill>
                <a:latin typeface="+mn-lt"/>
                <a:cs typeface="Gramma-Book"/>
              </a:rPr>
              <a:t>has</a:t>
            </a:r>
            <a:r>
              <a:rPr lang="it-IT" sz="2000" dirty="0">
                <a:solidFill>
                  <a:schemeClr val="bg1"/>
                </a:solidFill>
                <a:latin typeface="+mn-lt"/>
                <a:cs typeface="Gramma-Book"/>
              </a:rPr>
              <a:t> </a:t>
            </a:r>
            <a:r>
              <a:rPr lang="it-IT" sz="2000" dirty="0" err="1">
                <a:solidFill>
                  <a:schemeClr val="bg1"/>
                </a:solidFill>
                <a:latin typeface="+mn-lt"/>
                <a:cs typeface="Gramma-Book"/>
              </a:rPr>
              <a:t>shown</a:t>
            </a:r>
            <a:r>
              <a:rPr lang="it-IT" sz="2000" dirty="0">
                <a:solidFill>
                  <a:schemeClr val="bg1"/>
                </a:solidFill>
                <a:latin typeface="+mn-lt"/>
                <a:cs typeface="Gramma-Book"/>
              </a:rPr>
              <a:t> record revenues for the second </a:t>
            </a:r>
            <a:r>
              <a:rPr lang="it-IT" sz="2000" dirty="0" err="1">
                <a:solidFill>
                  <a:schemeClr val="bg1"/>
                </a:solidFill>
                <a:latin typeface="+mn-lt"/>
                <a:cs typeface="Gramma-Book"/>
              </a:rPr>
              <a:t>year</a:t>
            </a:r>
            <a:r>
              <a:rPr lang="it-IT" sz="2000" dirty="0">
                <a:solidFill>
                  <a:schemeClr val="bg1"/>
                </a:solidFill>
                <a:latin typeface="+mn-lt"/>
                <a:cs typeface="Gramma-Book"/>
              </a:rPr>
              <a:t> in a </a:t>
            </a:r>
            <a:r>
              <a:rPr lang="it-IT" sz="2000" dirty="0" err="1">
                <a:solidFill>
                  <a:schemeClr val="bg1"/>
                </a:solidFill>
                <a:latin typeface="+mn-lt"/>
                <a:cs typeface="Gramma-Book"/>
              </a:rPr>
              <a:t>row</a:t>
            </a:r>
            <a:r>
              <a:rPr lang="it-IT" sz="2000" dirty="0">
                <a:solidFill>
                  <a:schemeClr val="bg1"/>
                </a:solidFill>
                <a:latin typeface="+mn-lt"/>
                <a:cs typeface="Gramma-Book"/>
              </a:rPr>
              <a:t>. The turnover for </a:t>
            </a:r>
            <a:r>
              <a:rPr lang="it-IT" sz="2000" dirty="0" err="1">
                <a:solidFill>
                  <a:schemeClr val="bg1"/>
                </a:solidFill>
                <a:latin typeface="+mn-lt"/>
                <a:cs typeface="Gramma-Book"/>
              </a:rPr>
              <a:t>year</a:t>
            </a:r>
            <a:r>
              <a:rPr lang="it-IT" sz="2000" dirty="0">
                <a:solidFill>
                  <a:schemeClr val="bg1"/>
                </a:solidFill>
                <a:latin typeface="+mn-lt"/>
                <a:cs typeface="Gramma-Book"/>
              </a:rPr>
              <a:t> 2023 </a:t>
            </a:r>
            <a:r>
              <a:rPr lang="it-IT" sz="2000" dirty="0" err="1">
                <a:solidFill>
                  <a:schemeClr val="bg1"/>
                </a:solidFill>
                <a:latin typeface="+mn-lt"/>
                <a:cs typeface="Gramma-Book"/>
              </a:rPr>
              <a:t>has</a:t>
            </a:r>
            <a:r>
              <a:rPr lang="it-IT" sz="2000" dirty="0">
                <a:solidFill>
                  <a:schemeClr val="bg1"/>
                </a:solidFill>
                <a:latin typeface="+mn-lt"/>
                <a:cs typeface="Gramma-Book"/>
              </a:rPr>
              <a:t> </a:t>
            </a:r>
            <a:r>
              <a:rPr lang="it-IT" sz="2000" dirty="0" err="1">
                <a:solidFill>
                  <a:schemeClr val="bg1"/>
                </a:solidFill>
                <a:latin typeface="+mn-lt"/>
                <a:cs typeface="Gramma-Book"/>
              </a:rPr>
              <a:t>been</a:t>
            </a:r>
            <a:r>
              <a:rPr lang="it-IT" sz="2000" dirty="0">
                <a:solidFill>
                  <a:schemeClr val="bg1"/>
                </a:solidFill>
                <a:latin typeface="+mn-lt"/>
                <a:cs typeface="Gramma-Book"/>
              </a:rPr>
              <a:t> € 94M. </a:t>
            </a:r>
          </a:p>
          <a:p>
            <a:pPr marL="12700" algn="just">
              <a:lnSpc>
                <a:spcPts val="2480"/>
              </a:lnSpc>
            </a:pPr>
            <a:endParaRPr lang="it-IT" sz="2000" dirty="0">
              <a:solidFill>
                <a:schemeClr val="bg1"/>
              </a:solidFill>
              <a:latin typeface="+mn-lt"/>
              <a:cs typeface="Gramma-Book"/>
            </a:endParaRPr>
          </a:p>
          <a:p>
            <a:pPr marL="12700" algn="just">
              <a:lnSpc>
                <a:spcPts val="2480"/>
              </a:lnSpc>
            </a:pPr>
            <a:r>
              <a:rPr lang="it-IT" sz="2000" dirty="0" err="1">
                <a:solidFill>
                  <a:schemeClr val="bg1"/>
                </a:solidFill>
                <a:latin typeface="+mn-lt"/>
                <a:cs typeface="Gramma-Book"/>
              </a:rPr>
              <a:t>Eminence</a:t>
            </a:r>
            <a:r>
              <a:rPr lang="it-IT" sz="2000" dirty="0">
                <a:solidFill>
                  <a:schemeClr val="bg1"/>
                </a:solidFill>
                <a:latin typeface="+mn-lt"/>
                <a:cs typeface="Gramma-Book"/>
              </a:rPr>
              <a:t> </a:t>
            </a:r>
            <a:r>
              <a:rPr lang="it-IT" sz="2000" dirty="0" err="1">
                <a:solidFill>
                  <a:schemeClr val="bg1"/>
                </a:solidFill>
                <a:latin typeface="+mn-lt"/>
                <a:cs typeface="Gramma-Book"/>
              </a:rPr>
              <a:t>contribution</a:t>
            </a:r>
            <a:r>
              <a:rPr lang="it-IT" sz="2000" dirty="0">
                <a:solidFill>
                  <a:schemeClr val="bg1"/>
                </a:solidFill>
                <a:latin typeface="+mn-lt"/>
                <a:cs typeface="Gramma-Book"/>
              </a:rPr>
              <a:t> to the </a:t>
            </a:r>
            <a:r>
              <a:rPr lang="it-IT" sz="2000" dirty="0" err="1">
                <a:solidFill>
                  <a:schemeClr val="bg1"/>
                </a:solidFill>
                <a:latin typeface="+mn-lt"/>
                <a:cs typeface="Gramma-Book"/>
              </a:rPr>
              <a:t>final</a:t>
            </a:r>
            <a:r>
              <a:rPr lang="it-IT" sz="2000" dirty="0">
                <a:solidFill>
                  <a:schemeClr val="bg1"/>
                </a:solidFill>
                <a:latin typeface="+mn-lt"/>
                <a:cs typeface="Gramma-Book"/>
              </a:rPr>
              <a:t> figure </a:t>
            </a:r>
            <a:r>
              <a:rPr lang="it-IT" sz="2000" dirty="0" err="1">
                <a:solidFill>
                  <a:schemeClr val="bg1"/>
                </a:solidFill>
                <a:latin typeface="+mn-lt"/>
                <a:cs typeface="Gramma-Book"/>
              </a:rPr>
              <a:t>amounts</a:t>
            </a:r>
            <a:r>
              <a:rPr lang="it-IT" sz="2000" dirty="0">
                <a:solidFill>
                  <a:schemeClr val="bg1"/>
                </a:solidFill>
                <a:latin typeface="+mn-lt"/>
                <a:cs typeface="Gramma-Book"/>
              </a:rPr>
              <a:t> to € 2.3M (</a:t>
            </a:r>
            <a:r>
              <a:rPr lang="it-IT" sz="2000" dirty="0" err="1">
                <a:solidFill>
                  <a:schemeClr val="bg1"/>
                </a:solidFill>
                <a:latin typeface="+mn-lt"/>
                <a:cs typeface="Gramma-Book"/>
              </a:rPr>
              <a:t>stemming</a:t>
            </a:r>
            <a:r>
              <a:rPr lang="it-IT" sz="2000" dirty="0">
                <a:solidFill>
                  <a:schemeClr val="bg1"/>
                </a:solidFill>
                <a:latin typeface="+mn-lt"/>
                <a:cs typeface="Gramma-Book"/>
              </a:rPr>
              <a:t> from </a:t>
            </a:r>
            <a:r>
              <a:rPr lang="it-IT" sz="2000" dirty="0" err="1">
                <a:solidFill>
                  <a:schemeClr val="bg1"/>
                </a:solidFill>
                <a:latin typeface="+mn-lt"/>
                <a:cs typeface="Gramma-Book"/>
              </a:rPr>
              <a:t>September</a:t>
            </a:r>
            <a:r>
              <a:rPr lang="it-IT" sz="2000" dirty="0">
                <a:solidFill>
                  <a:schemeClr val="bg1"/>
                </a:solidFill>
                <a:latin typeface="+mn-lt"/>
                <a:cs typeface="Gramma-Book"/>
              </a:rPr>
              <a:t> 2023 to </a:t>
            </a:r>
            <a:r>
              <a:rPr lang="it-IT" sz="2000" dirty="0" err="1">
                <a:solidFill>
                  <a:schemeClr val="bg1"/>
                </a:solidFill>
                <a:latin typeface="+mn-lt"/>
                <a:cs typeface="Gramma-Book"/>
              </a:rPr>
              <a:t>December</a:t>
            </a:r>
            <a:r>
              <a:rPr lang="it-IT" sz="2000" dirty="0">
                <a:solidFill>
                  <a:schemeClr val="bg1"/>
                </a:solidFill>
                <a:latin typeface="+mn-lt"/>
                <a:cs typeface="Gramma-Book"/>
              </a:rPr>
              <a:t> 2023 revenues).</a:t>
            </a:r>
          </a:p>
          <a:p>
            <a:pPr marL="12700" algn="just">
              <a:lnSpc>
                <a:spcPts val="2480"/>
              </a:lnSpc>
            </a:pPr>
            <a:endParaRPr lang="it-IT" sz="2000" dirty="0">
              <a:solidFill>
                <a:schemeClr val="bg1"/>
              </a:solidFill>
              <a:latin typeface="+mn-lt"/>
              <a:cs typeface="Gramma-Book"/>
            </a:endParaRPr>
          </a:p>
          <a:p>
            <a:pPr marL="12700" algn="just">
              <a:lnSpc>
                <a:spcPts val="2480"/>
              </a:lnSpc>
            </a:pPr>
            <a:r>
              <a:rPr lang="it-IT" sz="2000" dirty="0">
                <a:solidFill>
                  <a:schemeClr val="bg1"/>
                </a:solidFill>
                <a:latin typeface="+mn-lt"/>
                <a:cs typeface="Gramma-Book"/>
              </a:rPr>
              <a:t>The budgeting </a:t>
            </a:r>
            <a:r>
              <a:rPr lang="it-IT" sz="2000" dirty="0" err="1">
                <a:solidFill>
                  <a:schemeClr val="bg1"/>
                </a:solidFill>
                <a:latin typeface="+mn-lt"/>
                <a:cs typeface="Gramma-Book"/>
              </a:rPr>
              <a:t>process</a:t>
            </a:r>
            <a:r>
              <a:rPr lang="it-IT" sz="2000" dirty="0">
                <a:solidFill>
                  <a:schemeClr val="bg1"/>
                </a:solidFill>
                <a:latin typeface="+mn-lt"/>
                <a:cs typeface="Gramma-Book"/>
              </a:rPr>
              <a:t> for 2024 shows </a:t>
            </a:r>
            <a:r>
              <a:rPr lang="it-IT" sz="2000" dirty="0" err="1">
                <a:solidFill>
                  <a:schemeClr val="bg1"/>
                </a:solidFill>
                <a:latin typeface="+mn-lt"/>
                <a:cs typeface="Gramma-Book"/>
              </a:rPr>
              <a:t>us</a:t>
            </a:r>
            <a:r>
              <a:rPr lang="it-IT" sz="2000" dirty="0">
                <a:solidFill>
                  <a:schemeClr val="bg1"/>
                </a:solidFill>
                <a:latin typeface="+mn-lt"/>
                <a:cs typeface="Gramma-Book"/>
              </a:rPr>
              <a:t> </a:t>
            </a:r>
            <a:r>
              <a:rPr lang="it-IT" sz="2000" dirty="0" err="1">
                <a:solidFill>
                  <a:schemeClr val="bg1"/>
                </a:solidFill>
                <a:latin typeface="+mn-lt"/>
                <a:cs typeface="Gramma-Book"/>
              </a:rPr>
              <a:t>that</a:t>
            </a:r>
            <a:r>
              <a:rPr lang="it-IT" sz="2000" dirty="0">
                <a:solidFill>
                  <a:schemeClr val="bg1"/>
                </a:solidFill>
                <a:latin typeface="+mn-lt"/>
                <a:cs typeface="Gramma-Book"/>
              </a:rPr>
              <a:t> the </a:t>
            </a:r>
            <a:r>
              <a:rPr lang="it-IT" sz="2000" dirty="0" err="1">
                <a:solidFill>
                  <a:schemeClr val="bg1"/>
                </a:solidFill>
                <a:latin typeface="+mn-lt"/>
                <a:cs typeface="Gramma-Book"/>
              </a:rPr>
              <a:t>prospect</a:t>
            </a:r>
            <a:r>
              <a:rPr lang="it-IT" sz="2000" dirty="0">
                <a:solidFill>
                  <a:schemeClr val="bg1"/>
                </a:solidFill>
                <a:latin typeface="+mn-lt"/>
                <a:cs typeface="Gramma-Book"/>
              </a:rPr>
              <a:t> </a:t>
            </a:r>
            <a:r>
              <a:rPr lang="it-IT" sz="2000" dirty="0" err="1">
                <a:solidFill>
                  <a:schemeClr val="bg1"/>
                </a:solidFill>
                <a:latin typeface="+mn-lt"/>
                <a:cs typeface="Gramma-Book"/>
              </a:rPr>
              <a:t>is</a:t>
            </a:r>
            <a:r>
              <a:rPr lang="it-IT" sz="2000" dirty="0">
                <a:solidFill>
                  <a:schemeClr val="bg1"/>
                </a:solidFill>
                <a:latin typeface="+mn-lt"/>
                <a:cs typeface="Gramma-Book"/>
              </a:rPr>
              <a:t> for a 13% </a:t>
            </a:r>
            <a:r>
              <a:rPr lang="it-IT" sz="2000" dirty="0" err="1">
                <a:solidFill>
                  <a:schemeClr val="bg1"/>
                </a:solidFill>
                <a:latin typeface="+mn-lt"/>
                <a:cs typeface="Gramma-Book"/>
              </a:rPr>
              <a:t>growth</a:t>
            </a:r>
            <a:r>
              <a:rPr lang="it-IT" sz="2000" dirty="0">
                <a:solidFill>
                  <a:schemeClr val="bg1"/>
                </a:solidFill>
                <a:latin typeface="+mn-lt"/>
                <a:cs typeface="Gramma-Book"/>
              </a:rPr>
              <a:t> in revenues, </a:t>
            </a:r>
            <a:r>
              <a:rPr lang="it-IT" sz="2000" dirty="0" err="1">
                <a:solidFill>
                  <a:schemeClr val="bg1"/>
                </a:solidFill>
                <a:latin typeface="+mn-lt"/>
                <a:cs typeface="Gramma-Book"/>
              </a:rPr>
              <a:t>driven</a:t>
            </a:r>
            <a:r>
              <a:rPr lang="it-IT" sz="2000" dirty="0">
                <a:solidFill>
                  <a:schemeClr val="bg1"/>
                </a:solidFill>
                <a:latin typeface="+mn-lt"/>
                <a:cs typeface="Gramma-Book"/>
              </a:rPr>
              <a:t> by the </a:t>
            </a:r>
            <a:r>
              <a:rPr lang="it-IT" sz="2000" dirty="0" err="1">
                <a:solidFill>
                  <a:schemeClr val="bg1"/>
                </a:solidFill>
                <a:latin typeface="+mn-lt"/>
                <a:cs typeface="Gramma-Book"/>
              </a:rPr>
              <a:t>contribution</a:t>
            </a:r>
            <a:r>
              <a:rPr lang="it-IT" sz="2000" dirty="0">
                <a:solidFill>
                  <a:schemeClr val="bg1"/>
                </a:solidFill>
                <a:latin typeface="+mn-lt"/>
                <a:cs typeface="Gramma-Book"/>
              </a:rPr>
              <a:t> of </a:t>
            </a:r>
            <a:r>
              <a:rPr lang="it-IT" sz="2000" dirty="0" err="1">
                <a:solidFill>
                  <a:schemeClr val="bg1"/>
                </a:solidFill>
                <a:latin typeface="+mn-lt"/>
                <a:cs typeface="Gramma-Book"/>
              </a:rPr>
              <a:t>Eminence</a:t>
            </a:r>
            <a:r>
              <a:rPr lang="it-IT" sz="2000" dirty="0">
                <a:solidFill>
                  <a:schemeClr val="bg1"/>
                </a:solidFill>
                <a:latin typeface="+mn-lt"/>
                <a:cs typeface="Gramma-Book"/>
              </a:rPr>
              <a:t> and B&amp;C China.</a:t>
            </a:r>
          </a:p>
          <a:p>
            <a:pPr marL="12700" marR="0" lvl="0" algn="just" defTabSz="914400" rtl="0" eaLnBrk="1" fontAlgn="auto" latinLnBrk="0" hangingPunct="1">
              <a:lnSpc>
                <a:spcPts val="2480"/>
              </a:lnSpc>
              <a:spcBef>
                <a:spcPts val="0"/>
              </a:spcBef>
              <a:spcAft>
                <a:spcPts val="0"/>
              </a:spcAft>
              <a:buClrTx/>
              <a:buSzTx/>
              <a:tabLst/>
              <a:defRPr/>
            </a:pPr>
            <a:endParaRPr lang="it-IT" sz="2000" dirty="0">
              <a:solidFill>
                <a:schemeClr val="bg1"/>
              </a:solidFill>
              <a:latin typeface="+mn-lt"/>
              <a:cs typeface="Gramma-Book"/>
            </a:endParaRPr>
          </a:p>
        </p:txBody>
      </p:sp>
      <p:sp>
        <p:nvSpPr>
          <p:cNvPr id="7" name="Segnaposto numero diapositiva 5">
            <a:extLst>
              <a:ext uri="{FF2B5EF4-FFF2-40B4-BE49-F238E27FC236}">
                <a16:creationId xmlns:a16="http://schemas.microsoft.com/office/drawing/2014/main" id="{4F5C5D7E-FF3B-14CE-E7A3-439C8E20A4CC}"/>
              </a:ext>
            </a:extLst>
          </p:cNvPr>
          <p:cNvSpPr>
            <a:spLocks noGrp="1"/>
          </p:cNvSpPr>
          <p:nvPr>
            <p:ph type="sldNum" sz="quarter" idx="33"/>
          </p:nvPr>
        </p:nvSpPr>
        <p:spPr>
          <a:xfrm>
            <a:off x="15840000" y="9000000"/>
            <a:ext cx="614400" cy="432000"/>
          </a:xfrm>
          <a:ln>
            <a:solidFill>
              <a:schemeClr val="tx1"/>
            </a:solidFill>
          </a:ln>
        </p:spPr>
        <p:txBody>
          <a:bodyPr rtlCol="0" anchor="ctr" anchorCtr="0">
            <a:noAutofit/>
          </a:bodyPr>
          <a:lstStyle/>
          <a:p>
            <a:pPr algn="ctr" rtl="0"/>
            <a:r>
              <a:rPr lang="it-IT" sz="1991" dirty="0">
                <a:solidFill>
                  <a:schemeClr val="tx1"/>
                </a:solidFill>
              </a:rPr>
              <a:t>27</a:t>
            </a:r>
          </a:p>
        </p:txBody>
      </p:sp>
    </p:spTree>
    <p:extLst>
      <p:ext uri="{BB962C8B-B14F-4D97-AF65-F5344CB8AC3E}">
        <p14:creationId xmlns:p14="http://schemas.microsoft.com/office/powerpoint/2010/main" val="1763853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4772945D-CA91-4CFE-8EB7-941C7618C994}"/>
              </a:ext>
            </a:extLst>
          </p:cNvPr>
          <p:cNvSpPr>
            <a:spLocks noGrp="1"/>
          </p:cNvSpPr>
          <p:nvPr>
            <p:ph type="subTitle" idx="1"/>
          </p:nvPr>
        </p:nvSpPr>
        <p:spPr>
          <a:xfrm>
            <a:off x="10824554" y="6239139"/>
            <a:ext cx="5692378" cy="459678"/>
          </a:xfrm>
        </p:spPr>
        <p:txBody>
          <a:bodyPr rtlCol="0"/>
          <a:lstStyle/>
          <a:p>
            <a:pPr algn="r" rtl="0"/>
            <a:r>
              <a:rPr lang="it-IT" dirty="0"/>
              <a:t> </a:t>
            </a:r>
          </a:p>
        </p:txBody>
      </p:sp>
      <p:sp>
        <p:nvSpPr>
          <p:cNvPr id="15" name="Figura a mano libera 5" descr="Blocco in evidenza">
            <a:extLst>
              <a:ext uri="{FF2B5EF4-FFF2-40B4-BE49-F238E27FC236}">
                <a16:creationId xmlns:a16="http://schemas.microsoft.com/office/drawing/2014/main" id="{7746F873-A4ED-4E4C-BB89-CA0FBB9E9582}"/>
              </a:ext>
              <a:ext uri="{C183D7F6-B498-43B3-948B-1728B52AA6E4}">
                <adec:decorative xmlns:adec="http://schemas.microsoft.com/office/drawing/2017/decorative" val="1"/>
              </a:ext>
            </a:extLst>
          </p:cNvPr>
          <p:cNvSpPr>
            <a:spLocks noChangeAspect="1"/>
          </p:cNvSpPr>
          <p:nvPr/>
        </p:nvSpPr>
        <p:spPr bwMode="auto">
          <a:xfrm>
            <a:off x="653699" y="7280023"/>
            <a:ext cx="1068132" cy="937337"/>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130048" tIns="65024" rIns="130048" bIns="65024" numCol="1" rtlCol="0" anchor="t" anchorCtr="0" compatLnSpc="1">
            <a:prstTxWarp prst="textNoShape">
              <a:avLst/>
            </a:prstTxWarp>
          </a:bodyPr>
          <a:lstStyle/>
          <a:p>
            <a:pPr rtl="0"/>
            <a:endParaRPr lang="it-IT"/>
          </a:p>
        </p:txBody>
      </p:sp>
      <p:pic>
        <p:nvPicPr>
          <p:cNvPr id="6" name="Segnaposto immagine 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206" r="8206"/>
          <a:stretch>
            <a:fillRect/>
          </a:stretch>
        </p:blipFill>
        <p:spPr/>
      </p:pic>
      <p:sp>
        <p:nvSpPr>
          <p:cNvPr id="2" name="CasellaDiTesto 1">
            <a:extLst>
              <a:ext uri="{FF2B5EF4-FFF2-40B4-BE49-F238E27FC236}">
                <a16:creationId xmlns:a16="http://schemas.microsoft.com/office/drawing/2014/main" id="{5A4D414C-B999-A6A6-66B0-64F6B07B3386}"/>
              </a:ext>
            </a:extLst>
          </p:cNvPr>
          <p:cNvSpPr txBox="1"/>
          <p:nvPr/>
        </p:nvSpPr>
        <p:spPr>
          <a:xfrm>
            <a:off x="10185266" y="818346"/>
            <a:ext cx="6516888" cy="1531958"/>
          </a:xfrm>
          <a:prstGeom prst="rect">
            <a:avLst/>
          </a:prstGeom>
          <a:noFill/>
        </p:spPr>
        <p:txBody>
          <a:bodyPr wrap="square" lIns="130048" tIns="65024" rIns="130048" bIns="65024"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551" b="1" dirty="0">
                <a:cs typeface="Calibri"/>
              </a:rPr>
              <a:t>COMPANY OVERVIEW AND MARKET REFERENCE</a:t>
            </a:r>
          </a:p>
        </p:txBody>
      </p:sp>
      <p:sp>
        <p:nvSpPr>
          <p:cNvPr id="8" name="Segnaposto numero diapositiva 5">
            <a:extLst>
              <a:ext uri="{FF2B5EF4-FFF2-40B4-BE49-F238E27FC236}">
                <a16:creationId xmlns:a16="http://schemas.microsoft.com/office/drawing/2014/main" id="{1C554D9F-1895-486E-BFBA-905BB2D29E08}"/>
              </a:ext>
            </a:extLst>
          </p:cNvPr>
          <p:cNvSpPr>
            <a:spLocks noGrp="1"/>
          </p:cNvSpPr>
          <p:nvPr>
            <p:ph type="sldNum" sz="quarter" idx="4294967295"/>
          </p:nvPr>
        </p:nvSpPr>
        <p:spPr>
          <a:xfrm>
            <a:off x="15840000" y="9000000"/>
            <a:ext cx="614400" cy="432000"/>
          </a:xfrm>
          <a:prstGeom prst="rect">
            <a:avLst/>
          </a:prstGeom>
          <a:ln>
            <a:solidFill>
              <a:schemeClr val="tx1"/>
            </a:solidFill>
          </a:ln>
        </p:spPr>
        <p:txBody>
          <a:bodyPr rtlCol="0" anchor="ctr" anchorCtr="0">
            <a:noAutofit/>
          </a:bodyPr>
          <a:lstStyle/>
          <a:p>
            <a:pPr algn="ctr" rtl="0"/>
            <a:r>
              <a:rPr lang="it-IT" sz="1991" dirty="0">
                <a:solidFill>
                  <a:schemeClr val="tx1"/>
                </a:solidFill>
              </a:rPr>
              <a:t>1</a:t>
            </a:r>
          </a:p>
        </p:txBody>
      </p:sp>
      <p:pic>
        <p:nvPicPr>
          <p:cNvPr id="9" name="Immagine 8"/>
          <p:cNvPicPr>
            <a:picLocks/>
          </p:cNvPicPr>
          <p:nvPr/>
        </p:nvPicPr>
        <p:blipFill>
          <a:blip r:embed="rId4"/>
          <a:stretch>
            <a:fillRect/>
          </a:stretch>
        </p:blipFill>
        <p:spPr>
          <a:xfrm>
            <a:off x="10800000" y="3240000"/>
            <a:ext cx="5702300" cy="1940323"/>
          </a:xfrm>
          <a:prstGeom prst="rect">
            <a:avLst/>
          </a:prstGeom>
        </p:spPr>
      </p:pic>
    </p:spTree>
    <p:extLst>
      <p:ext uri="{BB962C8B-B14F-4D97-AF65-F5344CB8AC3E}">
        <p14:creationId xmlns:p14="http://schemas.microsoft.com/office/powerpoint/2010/main" val="584791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 name="Titolo 1">
            <a:extLst>
              <a:ext uri="{FF2B5EF4-FFF2-40B4-BE49-F238E27FC236}">
                <a16:creationId xmlns:a16="http://schemas.microsoft.com/office/drawing/2014/main" id="{3560F281-4FF6-4617-A809-AC9C15ECF18A}"/>
              </a:ext>
            </a:extLst>
          </p:cNvPr>
          <p:cNvSpPr>
            <a:spLocks noGrp="1"/>
          </p:cNvSpPr>
          <p:nvPr>
            <p:ph type="title"/>
          </p:nvPr>
        </p:nvSpPr>
        <p:spPr>
          <a:xfrm>
            <a:off x="540000" y="540000"/>
            <a:ext cx="15372000" cy="576000"/>
          </a:xfrm>
        </p:spPr>
        <p:txBody>
          <a:bodyPr rtlCol="0">
            <a:normAutofit/>
          </a:bodyPr>
          <a:lstStyle/>
          <a:p>
            <a:r>
              <a:rPr lang="it-IT" sz="3200" u="sng" dirty="0">
                <a:solidFill>
                  <a:schemeClr val="bg1"/>
                </a:solidFill>
                <a:latin typeface="+mn-lt"/>
                <a:cs typeface="Arial" panose="020B0604020202020204" pitchFamily="34" charset="0"/>
              </a:rPr>
              <a:t>P&amp;L CONSOLIDATED</a:t>
            </a:r>
            <a:endParaRPr lang="it-IT" sz="1400" u="sng" dirty="0">
              <a:solidFill>
                <a:schemeClr val="bg1"/>
              </a:solidFill>
              <a:latin typeface="+mn-lt"/>
              <a:cs typeface="Arial" panose="020B0604020202020204" pitchFamily="34" charset="0"/>
            </a:endParaRPr>
          </a:p>
        </p:txBody>
      </p:sp>
      <p:sp>
        <p:nvSpPr>
          <p:cNvPr id="19" name="Rettangolo 18"/>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2" name="Grafico 11">
            <a:extLst>
              <a:ext uri="{FF2B5EF4-FFF2-40B4-BE49-F238E27FC236}">
                <a16:creationId xmlns:a16="http://schemas.microsoft.com/office/drawing/2014/main" id="{0C449014-67FA-902A-FC22-7F618CCA73A0}"/>
              </a:ext>
            </a:extLst>
          </p:cNvPr>
          <p:cNvGraphicFramePr/>
          <p:nvPr>
            <p:extLst>
              <p:ext uri="{D42A27DB-BD31-4B8C-83A1-F6EECF244321}">
                <p14:modId xmlns:p14="http://schemas.microsoft.com/office/powerpoint/2010/main" val="741422416"/>
              </p:ext>
            </p:extLst>
          </p:nvPr>
        </p:nvGraphicFramePr>
        <p:xfrm>
          <a:off x="6540500" y="2340000"/>
          <a:ext cx="10668000" cy="5760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CasellaDiTesto 1"/>
          <p:cNvSpPr txBox="1"/>
          <p:nvPr/>
        </p:nvSpPr>
        <p:spPr>
          <a:xfrm>
            <a:off x="7683499" y="6019800"/>
            <a:ext cx="571001" cy="23791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1200" dirty="0"/>
              <a:t>38,6%</a:t>
            </a:r>
          </a:p>
        </p:txBody>
      </p:sp>
      <p:sp>
        <p:nvSpPr>
          <p:cNvPr id="14" name="CasellaDiTesto 1"/>
          <p:cNvSpPr txBox="1"/>
          <p:nvPr/>
        </p:nvSpPr>
        <p:spPr>
          <a:xfrm>
            <a:off x="7955484" y="6424972"/>
            <a:ext cx="574600" cy="22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1200" dirty="0"/>
              <a:t>22,3%</a:t>
            </a:r>
          </a:p>
        </p:txBody>
      </p:sp>
      <p:sp>
        <p:nvSpPr>
          <p:cNvPr id="15" name="CasellaDiTesto 1"/>
          <p:cNvSpPr txBox="1"/>
          <p:nvPr/>
        </p:nvSpPr>
        <p:spPr>
          <a:xfrm>
            <a:off x="8254501" y="6647069"/>
            <a:ext cx="567989" cy="22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1200" dirty="0"/>
              <a:t>18,3%</a:t>
            </a:r>
          </a:p>
        </p:txBody>
      </p:sp>
      <p:sp>
        <p:nvSpPr>
          <p:cNvPr id="16" name="CasellaDiTesto 1"/>
          <p:cNvSpPr txBox="1"/>
          <p:nvPr/>
        </p:nvSpPr>
        <p:spPr>
          <a:xfrm>
            <a:off x="8519445" y="6858000"/>
            <a:ext cx="606089" cy="2123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1200" dirty="0"/>
              <a:t>15,4%</a:t>
            </a:r>
          </a:p>
        </p:txBody>
      </p:sp>
      <p:sp>
        <p:nvSpPr>
          <p:cNvPr id="17" name="CasellaDiTesto 1"/>
          <p:cNvSpPr txBox="1"/>
          <p:nvPr/>
        </p:nvSpPr>
        <p:spPr>
          <a:xfrm>
            <a:off x="9588500" y="6620083"/>
            <a:ext cx="571001" cy="23791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1200" dirty="0"/>
              <a:t>32,6%</a:t>
            </a:r>
          </a:p>
        </p:txBody>
      </p:sp>
      <p:sp>
        <p:nvSpPr>
          <p:cNvPr id="18" name="CasellaDiTesto 1"/>
          <p:cNvSpPr txBox="1"/>
          <p:nvPr/>
        </p:nvSpPr>
        <p:spPr>
          <a:xfrm>
            <a:off x="9935704" y="6893024"/>
            <a:ext cx="574600" cy="22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1200" dirty="0"/>
              <a:t>16,0%</a:t>
            </a:r>
          </a:p>
        </p:txBody>
      </p:sp>
      <p:sp>
        <p:nvSpPr>
          <p:cNvPr id="20" name="CasellaDiTesto 1"/>
          <p:cNvSpPr txBox="1"/>
          <p:nvPr/>
        </p:nvSpPr>
        <p:spPr>
          <a:xfrm>
            <a:off x="10198101" y="7086600"/>
            <a:ext cx="533400" cy="1524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1200" dirty="0"/>
              <a:t>9,0%</a:t>
            </a:r>
          </a:p>
        </p:txBody>
      </p:sp>
      <p:sp>
        <p:nvSpPr>
          <p:cNvPr id="23" name="CasellaDiTesto 1"/>
          <p:cNvSpPr txBox="1"/>
          <p:nvPr/>
        </p:nvSpPr>
        <p:spPr>
          <a:xfrm>
            <a:off x="10579100" y="7239000"/>
            <a:ext cx="533400" cy="22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1200" dirty="0"/>
              <a:t>5,2%</a:t>
            </a:r>
          </a:p>
        </p:txBody>
      </p:sp>
      <p:sp>
        <p:nvSpPr>
          <p:cNvPr id="29" name="CasellaDiTesto 1"/>
          <p:cNvSpPr txBox="1"/>
          <p:nvPr/>
        </p:nvSpPr>
        <p:spPr>
          <a:xfrm>
            <a:off x="11598272" y="6391483"/>
            <a:ext cx="571001" cy="23791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1200" dirty="0"/>
              <a:t>35,5%</a:t>
            </a:r>
          </a:p>
        </p:txBody>
      </p:sp>
      <p:sp>
        <p:nvSpPr>
          <p:cNvPr id="30" name="CasellaDiTesto 1"/>
          <p:cNvSpPr txBox="1"/>
          <p:nvPr/>
        </p:nvSpPr>
        <p:spPr>
          <a:xfrm>
            <a:off x="11911762" y="6781800"/>
            <a:ext cx="574600" cy="22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1200" dirty="0"/>
              <a:t>19,0%</a:t>
            </a:r>
          </a:p>
        </p:txBody>
      </p:sp>
      <p:sp>
        <p:nvSpPr>
          <p:cNvPr id="31" name="CasellaDiTesto 1"/>
          <p:cNvSpPr txBox="1"/>
          <p:nvPr/>
        </p:nvSpPr>
        <p:spPr>
          <a:xfrm>
            <a:off x="12255500" y="6934200"/>
            <a:ext cx="567989" cy="22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1200" dirty="0"/>
              <a:t>14,5%</a:t>
            </a:r>
          </a:p>
        </p:txBody>
      </p:sp>
      <p:sp>
        <p:nvSpPr>
          <p:cNvPr id="32" name="CasellaDiTesto 1"/>
          <p:cNvSpPr txBox="1"/>
          <p:nvPr/>
        </p:nvSpPr>
        <p:spPr>
          <a:xfrm>
            <a:off x="12640011" y="7010400"/>
            <a:ext cx="606089" cy="2123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1200" dirty="0"/>
              <a:t>11,3%</a:t>
            </a:r>
          </a:p>
        </p:txBody>
      </p:sp>
      <p:sp>
        <p:nvSpPr>
          <p:cNvPr id="33" name="CasellaDiTesto 1"/>
          <p:cNvSpPr txBox="1"/>
          <p:nvPr/>
        </p:nvSpPr>
        <p:spPr>
          <a:xfrm>
            <a:off x="13642652" y="5719003"/>
            <a:ext cx="571001" cy="23791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1200" dirty="0"/>
              <a:t>36,4%</a:t>
            </a:r>
          </a:p>
        </p:txBody>
      </p:sp>
      <p:sp>
        <p:nvSpPr>
          <p:cNvPr id="34" name="CasellaDiTesto 1"/>
          <p:cNvSpPr txBox="1"/>
          <p:nvPr/>
        </p:nvSpPr>
        <p:spPr>
          <a:xfrm>
            <a:off x="13966900" y="6096000"/>
            <a:ext cx="574600" cy="22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1200" dirty="0"/>
              <a:t>24,7%</a:t>
            </a:r>
          </a:p>
        </p:txBody>
      </p:sp>
      <p:sp>
        <p:nvSpPr>
          <p:cNvPr id="35" name="CasellaDiTesto 1"/>
          <p:cNvSpPr txBox="1"/>
          <p:nvPr/>
        </p:nvSpPr>
        <p:spPr>
          <a:xfrm>
            <a:off x="14278311" y="6248400"/>
            <a:ext cx="567989" cy="22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1200" dirty="0"/>
              <a:t>22,1%</a:t>
            </a:r>
          </a:p>
        </p:txBody>
      </p:sp>
      <p:sp>
        <p:nvSpPr>
          <p:cNvPr id="36" name="CasellaDiTesto 1"/>
          <p:cNvSpPr txBox="1"/>
          <p:nvPr/>
        </p:nvSpPr>
        <p:spPr>
          <a:xfrm>
            <a:off x="14545011" y="6629400"/>
            <a:ext cx="606089" cy="2123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1200" dirty="0"/>
              <a:t>14,9%</a:t>
            </a:r>
          </a:p>
        </p:txBody>
      </p:sp>
      <p:sp>
        <p:nvSpPr>
          <p:cNvPr id="37" name="CasellaDiTesto 1"/>
          <p:cNvSpPr txBox="1"/>
          <p:nvPr/>
        </p:nvSpPr>
        <p:spPr>
          <a:xfrm>
            <a:off x="15664861" y="5488868"/>
            <a:ext cx="571001" cy="23791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1200" dirty="0"/>
              <a:t>36,9%</a:t>
            </a:r>
          </a:p>
        </p:txBody>
      </p:sp>
      <p:sp>
        <p:nvSpPr>
          <p:cNvPr id="38" name="CasellaDiTesto 1"/>
          <p:cNvSpPr txBox="1"/>
          <p:nvPr/>
        </p:nvSpPr>
        <p:spPr>
          <a:xfrm>
            <a:off x="15950362" y="6172944"/>
            <a:ext cx="574600" cy="22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1200" dirty="0"/>
              <a:t>23,2%</a:t>
            </a:r>
          </a:p>
        </p:txBody>
      </p:sp>
      <p:sp>
        <p:nvSpPr>
          <p:cNvPr id="39" name="CasellaDiTesto 1"/>
          <p:cNvSpPr txBox="1"/>
          <p:nvPr/>
        </p:nvSpPr>
        <p:spPr>
          <a:xfrm>
            <a:off x="16306948" y="6352964"/>
            <a:ext cx="567989" cy="22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1200" dirty="0"/>
              <a:t>20,8%</a:t>
            </a:r>
          </a:p>
        </p:txBody>
      </p:sp>
      <p:sp>
        <p:nvSpPr>
          <p:cNvPr id="40" name="CasellaDiTesto 1"/>
          <p:cNvSpPr txBox="1"/>
          <p:nvPr/>
        </p:nvSpPr>
        <p:spPr>
          <a:xfrm>
            <a:off x="16678611" y="6629400"/>
            <a:ext cx="606089" cy="2123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it-IT" sz="1200" dirty="0"/>
              <a:t>14,8%</a:t>
            </a:r>
          </a:p>
        </p:txBody>
      </p:sp>
      <p:pic>
        <p:nvPicPr>
          <p:cNvPr id="4" name="Immagine 3">
            <a:extLst>
              <a:ext uri="{FF2B5EF4-FFF2-40B4-BE49-F238E27FC236}">
                <a16:creationId xmlns:a16="http://schemas.microsoft.com/office/drawing/2014/main" id="{7C78A35E-9225-C5F5-E468-91F47659A927}"/>
              </a:ext>
            </a:extLst>
          </p:cNvPr>
          <p:cNvPicPr>
            <a:picLocks/>
          </p:cNvPicPr>
          <p:nvPr/>
        </p:nvPicPr>
        <p:blipFill>
          <a:blip r:embed="rId4"/>
          <a:stretch>
            <a:fillRect/>
          </a:stretch>
        </p:blipFill>
        <p:spPr>
          <a:xfrm>
            <a:off x="13111200" y="180000"/>
            <a:ext cx="3816000" cy="1368000"/>
          </a:xfrm>
          <a:prstGeom prst="rect">
            <a:avLst/>
          </a:prstGeom>
        </p:spPr>
      </p:pic>
      <p:sp>
        <p:nvSpPr>
          <p:cNvPr id="5" name="Rettangolo 4">
            <a:extLst>
              <a:ext uri="{FF2B5EF4-FFF2-40B4-BE49-F238E27FC236}">
                <a16:creationId xmlns:a16="http://schemas.microsoft.com/office/drawing/2014/main" id="{C29C9365-EB8A-9262-D5D8-EBFA6B581FC5}"/>
              </a:ext>
            </a:extLst>
          </p:cNvPr>
          <p:cNvSpPr/>
          <p:nvPr/>
        </p:nvSpPr>
        <p:spPr>
          <a:xfrm>
            <a:off x="540000" y="2339998"/>
            <a:ext cx="5832000" cy="4888902"/>
          </a:xfrm>
          <a:prstGeom prst="rect">
            <a:avLst/>
          </a:prstGeom>
          <a:solidFill>
            <a:srgbClr val="C00000"/>
          </a:solidFill>
          <a:ln>
            <a:noFill/>
          </a:ln>
        </p:spPr>
        <p:txBody>
          <a:bodyPr wrap="square" lIns="360000" rIns="360000">
            <a:spAutoFit/>
          </a:bodyPr>
          <a:lstStyle/>
          <a:p>
            <a:pPr marL="12700" marR="0" lvl="0" algn="ctr" defTabSz="914400" rtl="0" eaLnBrk="1" fontAlgn="auto" latinLnBrk="0" hangingPunct="1">
              <a:lnSpc>
                <a:spcPts val="2480"/>
              </a:lnSpc>
              <a:spcBef>
                <a:spcPts val="0"/>
              </a:spcBef>
              <a:spcAft>
                <a:spcPts val="0"/>
              </a:spcAft>
              <a:buClrTx/>
              <a:buSzTx/>
              <a:tabLst/>
              <a:defRPr/>
            </a:pPr>
            <a:endParaRPr lang="en-GB" sz="2000" b="1" u="sng" dirty="0">
              <a:solidFill>
                <a:schemeClr val="bg1"/>
              </a:solidFill>
              <a:latin typeface="+mn-lt"/>
              <a:cs typeface="Gramma-Book"/>
            </a:endParaRPr>
          </a:p>
          <a:p>
            <a:pPr marL="12700" marR="0" lvl="0" algn="ctr" defTabSz="914400" rtl="0" eaLnBrk="1" fontAlgn="auto" latinLnBrk="0" hangingPunct="1">
              <a:lnSpc>
                <a:spcPts val="2480"/>
              </a:lnSpc>
              <a:spcBef>
                <a:spcPts val="0"/>
              </a:spcBef>
              <a:spcAft>
                <a:spcPts val="0"/>
              </a:spcAft>
              <a:buClrTx/>
              <a:buSzTx/>
              <a:tabLst/>
              <a:defRPr/>
            </a:pPr>
            <a:r>
              <a:rPr lang="en-GB" sz="2400" b="1" u="sng" dirty="0">
                <a:solidFill>
                  <a:schemeClr val="bg1"/>
                </a:solidFill>
                <a:latin typeface="+mn-lt"/>
                <a:cs typeface="Gramma-Book"/>
              </a:rPr>
              <a:t>P&amp;L ANALYSIS</a:t>
            </a:r>
          </a:p>
          <a:p>
            <a:pPr marL="12700" marR="0" lvl="0" algn="just" defTabSz="914400" rtl="0" eaLnBrk="1" fontAlgn="auto" latinLnBrk="0" hangingPunct="1">
              <a:lnSpc>
                <a:spcPts val="2480"/>
              </a:lnSpc>
              <a:spcBef>
                <a:spcPts val="0"/>
              </a:spcBef>
              <a:spcAft>
                <a:spcPts val="0"/>
              </a:spcAft>
              <a:buClrTx/>
              <a:buSzTx/>
              <a:tabLst/>
              <a:defRPr/>
            </a:pPr>
            <a:endParaRPr lang="en-GB" sz="2000" dirty="0">
              <a:solidFill>
                <a:schemeClr val="bg1"/>
              </a:solidFill>
              <a:latin typeface="+mn-lt"/>
              <a:cs typeface="Gramma-Book"/>
            </a:endParaRPr>
          </a:p>
          <a:p>
            <a:pPr marL="12700" algn="just">
              <a:lnSpc>
                <a:spcPts val="2480"/>
              </a:lnSpc>
            </a:pPr>
            <a:r>
              <a:rPr lang="it-IT" sz="2000" i="1" u="sng" dirty="0">
                <a:solidFill>
                  <a:schemeClr val="bg1"/>
                </a:solidFill>
                <a:latin typeface="+mn-lt"/>
                <a:cs typeface="Gramma-Book"/>
              </a:rPr>
              <a:t>Gross </a:t>
            </a:r>
            <a:r>
              <a:rPr lang="it-IT" sz="2000" i="1" u="sng" dirty="0" err="1">
                <a:solidFill>
                  <a:schemeClr val="bg1"/>
                </a:solidFill>
                <a:latin typeface="+mn-lt"/>
                <a:cs typeface="Gramma-Book"/>
              </a:rPr>
              <a:t>Margin</a:t>
            </a:r>
            <a:r>
              <a:rPr lang="it-IT" sz="2000" dirty="0">
                <a:solidFill>
                  <a:schemeClr val="bg1"/>
                </a:solidFill>
                <a:latin typeface="+mn-lt"/>
                <a:cs typeface="Gramma-Book"/>
              </a:rPr>
              <a:t> </a:t>
            </a:r>
            <a:r>
              <a:rPr lang="it-IT" sz="2000" dirty="0" err="1">
                <a:solidFill>
                  <a:schemeClr val="bg1"/>
                </a:solidFill>
                <a:latin typeface="+mn-lt"/>
                <a:cs typeface="Gramma-Book"/>
              </a:rPr>
              <a:t>showed</a:t>
            </a:r>
            <a:r>
              <a:rPr lang="it-IT" sz="2000" dirty="0">
                <a:solidFill>
                  <a:schemeClr val="bg1"/>
                </a:solidFill>
                <a:latin typeface="+mn-lt"/>
                <a:cs typeface="Gramma-Book"/>
              </a:rPr>
              <a:t> a </a:t>
            </a:r>
            <a:r>
              <a:rPr lang="it-IT" sz="2000" dirty="0" err="1">
                <a:solidFill>
                  <a:schemeClr val="bg1"/>
                </a:solidFill>
                <a:latin typeface="+mn-lt"/>
                <a:cs typeface="Gramma-Book"/>
              </a:rPr>
              <a:t>slight</a:t>
            </a:r>
            <a:r>
              <a:rPr lang="it-IT" sz="2000" dirty="0">
                <a:solidFill>
                  <a:schemeClr val="bg1"/>
                </a:solidFill>
                <a:latin typeface="+mn-lt"/>
                <a:cs typeface="Gramma-Book"/>
              </a:rPr>
              <a:t> </a:t>
            </a:r>
            <a:r>
              <a:rPr lang="it-IT" sz="2000" dirty="0" err="1">
                <a:solidFill>
                  <a:schemeClr val="bg1"/>
                </a:solidFill>
                <a:latin typeface="+mn-lt"/>
                <a:cs typeface="Gramma-Book"/>
              </a:rPr>
              <a:t>improvement</a:t>
            </a:r>
            <a:r>
              <a:rPr lang="it-IT" sz="2000" dirty="0">
                <a:solidFill>
                  <a:schemeClr val="bg1"/>
                </a:solidFill>
                <a:latin typeface="+mn-lt"/>
                <a:cs typeface="Gramma-Book"/>
              </a:rPr>
              <a:t> (+0.5%) due to a </a:t>
            </a:r>
            <a:r>
              <a:rPr lang="it-IT" sz="2000" dirty="0" err="1">
                <a:solidFill>
                  <a:schemeClr val="bg1"/>
                </a:solidFill>
                <a:latin typeface="+mn-lt"/>
                <a:cs typeface="Gramma-Book"/>
              </a:rPr>
              <a:t>greater</a:t>
            </a:r>
            <a:r>
              <a:rPr lang="it-IT" sz="2000" dirty="0">
                <a:solidFill>
                  <a:schemeClr val="bg1"/>
                </a:solidFill>
                <a:latin typeface="+mn-lt"/>
                <a:cs typeface="Gramma-Book"/>
              </a:rPr>
              <a:t> </a:t>
            </a:r>
            <a:r>
              <a:rPr lang="it-IT" sz="2000" dirty="0" err="1">
                <a:solidFill>
                  <a:schemeClr val="bg1"/>
                </a:solidFill>
                <a:latin typeface="+mn-lt"/>
                <a:cs typeface="Gramma-Book"/>
              </a:rPr>
              <a:t>effenciency</a:t>
            </a:r>
            <a:r>
              <a:rPr lang="it-IT" sz="2000" dirty="0">
                <a:solidFill>
                  <a:schemeClr val="bg1"/>
                </a:solidFill>
                <a:latin typeface="+mn-lt"/>
                <a:cs typeface="Gramma-Book"/>
              </a:rPr>
              <a:t> of the </a:t>
            </a:r>
            <a:r>
              <a:rPr lang="it-IT" sz="2000" dirty="0" err="1">
                <a:solidFill>
                  <a:schemeClr val="bg1"/>
                </a:solidFill>
                <a:latin typeface="+mn-lt"/>
                <a:cs typeface="Gramma-Book"/>
              </a:rPr>
              <a:t>operating</a:t>
            </a:r>
            <a:r>
              <a:rPr lang="it-IT" sz="2000" dirty="0">
                <a:solidFill>
                  <a:schemeClr val="bg1"/>
                </a:solidFill>
                <a:latin typeface="+mn-lt"/>
                <a:cs typeface="Gramma-Book"/>
              </a:rPr>
              <a:t> </a:t>
            </a:r>
            <a:r>
              <a:rPr lang="it-IT" sz="2000" dirty="0" err="1">
                <a:solidFill>
                  <a:schemeClr val="bg1"/>
                </a:solidFill>
                <a:latin typeface="+mn-lt"/>
                <a:cs typeface="Gramma-Book"/>
              </a:rPr>
              <a:t>structure</a:t>
            </a:r>
            <a:r>
              <a:rPr lang="it-IT" sz="2000" dirty="0">
                <a:solidFill>
                  <a:schemeClr val="bg1"/>
                </a:solidFill>
                <a:latin typeface="+mn-lt"/>
                <a:cs typeface="Gramma-Book"/>
              </a:rPr>
              <a:t> </a:t>
            </a:r>
            <a:r>
              <a:rPr lang="it-IT" sz="2000" dirty="0" err="1">
                <a:solidFill>
                  <a:schemeClr val="bg1"/>
                </a:solidFill>
                <a:latin typeface="+mn-lt"/>
                <a:cs typeface="Gramma-Book"/>
              </a:rPr>
              <a:t>together</a:t>
            </a:r>
            <a:r>
              <a:rPr lang="it-IT" sz="2000" dirty="0">
                <a:solidFill>
                  <a:schemeClr val="bg1"/>
                </a:solidFill>
                <a:latin typeface="+mn-lt"/>
                <a:cs typeface="Gramma-Book"/>
              </a:rPr>
              <a:t> with the </a:t>
            </a:r>
            <a:r>
              <a:rPr lang="it-IT" sz="2000" dirty="0" err="1">
                <a:solidFill>
                  <a:schemeClr val="bg1"/>
                </a:solidFill>
                <a:latin typeface="+mn-lt"/>
                <a:cs typeface="Gramma-Book"/>
              </a:rPr>
              <a:t>downsize</a:t>
            </a:r>
            <a:r>
              <a:rPr lang="it-IT" sz="2000" dirty="0">
                <a:solidFill>
                  <a:schemeClr val="bg1"/>
                </a:solidFill>
                <a:latin typeface="+mn-lt"/>
                <a:cs typeface="Gramma-Book"/>
              </a:rPr>
              <a:t> of </a:t>
            </a:r>
            <a:r>
              <a:rPr lang="it-IT" sz="2000" dirty="0" err="1">
                <a:solidFill>
                  <a:schemeClr val="bg1"/>
                </a:solidFill>
                <a:latin typeface="+mn-lt"/>
                <a:cs typeface="Gramma-Book"/>
              </a:rPr>
              <a:t>transportation</a:t>
            </a:r>
            <a:r>
              <a:rPr lang="it-IT" sz="2000" dirty="0">
                <a:solidFill>
                  <a:schemeClr val="bg1"/>
                </a:solidFill>
                <a:latin typeface="+mn-lt"/>
                <a:cs typeface="Gramma-Book"/>
              </a:rPr>
              <a:t> costs.</a:t>
            </a:r>
          </a:p>
          <a:p>
            <a:pPr marL="12700" algn="just">
              <a:lnSpc>
                <a:spcPts val="2480"/>
              </a:lnSpc>
            </a:pPr>
            <a:endParaRPr lang="it-IT" sz="2000" dirty="0">
              <a:solidFill>
                <a:schemeClr val="bg1"/>
              </a:solidFill>
              <a:latin typeface="+mn-lt"/>
              <a:cs typeface="Gramma-Book"/>
            </a:endParaRPr>
          </a:p>
          <a:p>
            <a:pPr marL="12700" algn="just">
              <a:lnSpc>
                <a:spcPts val="2480"/>
              </a:lnSpc>
            </a:pPr>
            <a:r>
              <a:rPr lang="it-IT" sz="2000" i="1" u="sng" dirty="0">
                <a:solidFill>
                  <a:schemeClr val="bg1"/>
                </a:solidFill>
                <a:latin typeface="+mn-lt"/>
                <a:cs typeface="Gramma-Book"/>
              </a:rPr>
              <a:t>Ebitda</a:t>
            </a:r>
            <a:r>
              <a:rPr lang="it-IT" sz="2000" dirty="0">
                <a:solidFill>
                  <a:schemeClr val="bg1"/>
                </a:solidFill>
                <a:latin typeface="+mn-lt"/>
                <a:cs typeface="Gramma-Book"/>
              </a:rPr>
              <a:t> </a:t>
            </a:r>
            <a:r>
              <a:rPr lang="it-IT" sz="2000" dirty="0" err="1">
                <a:solidFill>
                  <a:schemeClr val="bg1"/>
                </a:solidFill>
                <a:latin typeface="+mn-lt"/>
                <a:cs typeface="Gramma-Book"/>
              </a:rPr>
              <a:t>was</a:t>
            </a:r>
            <a:r>
              <a:rPr lang="it-IT" sz="2000" dirty="0">
                <a:solidFill>
                  <a:schemeClr val="bg1"/>
                </a:solidFill>
                <a:latin typeface="+mn-lt"/>
                <a:cs typeface="Gramma-Book"/>
              </a:rPr>
              <a:t> </a:t>
            </a:r>
            <a:r>
              <a:rPr lang="it-IT" sz="2000" dirty="0" err="1">
                <a:solidFill>
                  <a:schemeClr val="bg1"/>
                </a:solidFill>
                <a:latin typeface="+mn-lt"/>
                <a:cs typeface="Gramma-Book"/>
              </a:rPr>
              <a:t>impacted</a:t>
            </a:r>
            <a:r>
              <a:rPr lang="it-IT" sz="2000" dirty="0">
                <a:solidFill>
                  <a:schemeClr val="bg1"/>
                </a:solidFill>
                <a:latin typeface="+mn-lt"/>
                <a:cs typeface="Gramma-Book"/>
              </a:rPr>
              <a:t> by the </a:t>
            </a:r>
            <a:r>
              <a:rPr lang="it-IT" sz="2000" dirty="0" err="1">
                <a:solidFill>
                  <a:schemeClr val="bg1"/>
                </a:solidFill>
                <a:latin typeface="+mn-lt"/>
                <a:cs typeface="Gramma-Book"/>
              </a:rPr>
              <a:t>acquisition</a:t>
            </a:r>
            <a:r>
              <a:rPr lang="it-IT" sz="2000" dirty="0">
                <a:solidFill>
                  <a:schemeClr val="bg1"/>
                </a:solidFill>
                <a:latin typeface="+mn-lt"/>
                <a:cs typeface="Gramma-Book"/>
              </a:rPr>
              <a:t> of </a:t>
            </a:r>
            <a:r>
              <a:rPr lang="it-IT" sz="2000" dirty="0" err="1">
                <a:solidFill>
                  <a:schemeClr val="bg1"/>
                </a:solidFill>
                <a:latin typeface="+mn-lt"/>
                <a:cs typeface="Gramma-Book"/>
              </a:rPr>
              <a:t>Eminence</a:t>
            </a:r>
            <a:r>
              <a:rPr lang="it-IT" sz="2000" dirty="0">
                <a:solidFill>
                  <a:schemeClr val="bg1"/>
                </a:solidFill>
                <a:latin typeface="+mn-lt"/>
                <a:cs typeface="Gramma-Book"/>
              </a:rPr>
              <a:t> for € 1.016M, so Ebitda </a:t>
            </a:r>
            <a:r>
              <a:rPr lang="it-IT" sz="2000" dirty="0" err="1">
                <a:solidFill>
                  <a:schemeClr val="bg1"/>
                </a:solidFill>
                <a:latin typeface="+mn-lt"/>
                <a:cs typeface="Gramma-Book"/>
              </a:rPr>
              <a:t>Adj</a:t>
            </a:r>
            <a:r>
              <a:rPr lang="it-IT" sz="2000" dirty="0">
                <a:solidFill>
                  <a:schemeClr val="bg1"/>
                </a:solidFill>
                <a:latin typeface="+mn-lt"/>
                <a:cs typeface="Gramma-Book"/>
              </a:rPr>
              <a:t> </a:t>
            </a:r>
            <a:r>
              <a:rPr lang="it-IT" sz="2000" dirty="0" err="1">
                <a:solidFill>
                  <a:schemeClr val="bg1"/>
                </a:solidFill>
                <a:latin typeface="+mn-lt"/>
                <a:cs typeface="Gramma-Book"/>
              </a:rPr>
              <a:t>recorded</a:t>
            </a:r>
            <a:r>
              <a:rPr lang="it-IT" sz="2000" dirty="0">
                <a:solidFill>
                  <a:schemeClr val="bg1"/>
                </a:solidFill>
                <a:latin typeface="+mn-lt"/>
                <a:cs typeface="Gramma-Book"/>
              </a:rPr>
              <a:t> a figure of 24.3%.</a:t>
            </a:r>
          </a:p>
          <a:p>
            <a:pPr marL="12700" algn="just">
              <a:lnSpc>
                <a:spcPts val="2480"/>
              </a:lnSpc>
            </a:pPr>
            <a:endParaRPr lang="it-IT" sz="2000" dirty="0">
              <a:solidFill>
                <a:schemeClr val="bg1"/>
              </a:solidFill>
              <a:latin typeface="+mn-lt"/>
              <a:cs typeface="Gramma-Book"/>
            </a:endParaRPr>
          </a:p>
          <a:p>
            <a:pPr marL="12700" algn="just">
              <a:lnSpc>
                <a:spcPts val="2480"/>
              </a:lnSpc>
            </a:pPr>
            <a:r>
              <a:rPr lang="it-IT" sz="2000" dirty="0" err="1">
                <a:solidFill>
                  <a:schemeClr val="bg1"/>
                </a:solidFill>
                <a:latin typeface="+mn-lt"/>
                <a:cs typeface="Gramma-Book"/>
              </a:rPr>
              <a:t>However</a:t>
            </a:r>
            <a:r>
              <a:rPr lang="it-IT" sz="2000" dirty="0">
                <a:solidFill>
                  <a:schemeClr val="bg1"/>
                </a:solidFill>
                <a:latin typeface="+mn-lt"/>
                <a:cs typeface="Gramma-Book"/>
              </a:rPr>
              <a:t>, net </a:t>
            </a:r>
            <a:r>
              <a:rPr lang="it-IT" sz="2000" dirty="0" err="1">
                <a:solidFill>
                  <a:schemeClr val="bg1"/>
                </a:solidFill>
                <a:latin typeface="+mn-lt"/>
                <a:cs typeface="Gramma-Book"/>
              </a:rPr>
              <a:t>result</a:t>
            </a:r>
            <a:r>
              <a:rPr lang="it-IT" sz="2000" dirty="0">
                <a:solidFill>
                  <a:schemeClr val="bg1"/>
                </a:solidFill>
                <a:latin typeface="+mn-lt"/>
                <a:cs typeface="Gramma-Book"/>
              </a:rPr>
              <a:t> </a:t>
            </a:r>
            <a:r>
              <a:rPr lang="it-IT" sz="2000" dirty="0" err="1">
                <a:solidFill>
                  <a:schemeClr val="bg1"/>
                </a:solidFill>
                <a:latin typeface="+mn-lt"/>
                <a:cs typeface="Gramma-Book"/>
              </a:rPr>
              <a:t>remained</a:t>
            </a:r>
            <a:r>
              <a:rPr lang="it-IT" sz="2000" dirty="0">
                <a:solidFill>
                  <a:schemeClr val="bg1"/>
                </a:solidFill>
                <a:latin typeface="+mn-lt"/>
                <a:cs typeface="Gramma-Book"/>
              </a:rPr>
              <a:t> </a:t>
            </a:r>
            <a:r>
              <a:rPr lang="it-IT" sz="2000" dirty="0" err="1">
                <a:solidFill>
                  <a:schemeClr val="bg1"/>
                </a:solidFill>
                <a:latin typeface="+mn-lt"/>
                <a:cs typeface="Gramma-Book"/>
              </a:rPr>
              <a:t>fairly</a:t>
            </a:r>
            <a:r>
              <a:rPr lang="it-IT" sz="2000" dirty="0">
                <a:solidFill>
                  <a:schemeClr val="bg1"/>
                </a:solidFill>
                <a:latin typeface="+mn-lt"/>
                <a:cs typeface="Gramma-Book"/>
              </a:rPr>
              <a:t> </a:t>
            </a:r>
            <a:r>
              <a:rPr lang="it-IT" sz="2000" dirty="0" err="1">
                <a:solidFill>
                  <a:schemeClr val="bg1"/>
                </a:solidFill>
                <a:latin typeface="+mn-lt"/>
                <a:cs typeface="Gramma-Book"/>
              </a:rPr>
              <a:t>stable</a:t>
            </a:r>
            <a:r>
              <a:rPr lang="it-IT" sz="2000" dirty="0">
                <a:solidFill>
                  <a:schemeClr val="bg1"/>
                </a:solidFill>
                <a:latin typeface="+mn-lt"/>
                <a:cs typeface="Gramma-Book"/>
              </a:rPr>
              <a:t> </a:t>
            </a:r>
            <a:r>
              <a:rPr lang="it-IT" sz="2000" dirty="0" err="1">
                <a:solidFill>
                  <a:schemeClr val="bg1"/>
                </a:solidFill>
                <a:latin typeface="+mn-lt"/>
                <a:cs typeface="Gramma-Book"/>
              </a:rPr>
              <a:t>at</a:t>
            </a:r>
            <a:r>
              <a:rPr lang="it-IT" sz="2000" dirty="0">
                <a:solidFill>
                  <a:schemeClr val="bg1"/>
                </a:solidFill>
                <a:latin typeface="+mn-lt"/>
                <a:cs typeface="Gramma-Book"/>
              </a:rPr>
              <a:t> 14.8%.</a:t>
            </a:r>
          </a:p>
          <a:p>
            <a:pPr marL="12700" marR="0" lvl="0" algn="just" defTabSz="914400" rtl="0" eaLnBrk="1" fontAlgn="auto" latinLnBrk="0" hangingPunct="1">
              <a:lnSpc>
                <a:spcPts val="2480"/>
              </a:lnSpc>
              <a:spcBef>
                <a:spcPts val="0"/>
              </a:spcBef>
              <a:spcAft>
                <a:spcPts val="0"/>
              </a:spcAft>
              <a:buClrTx/>
              <a:buSzTx/>
              <a:tabLst/>
              <a:defRPr/>
            </a:pPr>
            <a:endParaRPr lang="it-IT" sz="2000" dirty="0">
              <a:solidFill>
                <a:schemeClr val="bg1"/>
              </a:solidFill>
              <a:latin typeface="+mn-lt"/>
              <a:cs typeface="Gramma-Book"/>
            </a:endParaRPr>
          </a:p>
        </p:txBody>
      </p:sp>
      <p:sp>
        <p:nvSpPr>
          <p:cNvPr id="6" name="Segnaposto numero diapositiva 5">
            <a:extLst>
              <a:ext uri="{FF2B5EF4-FFF2-40B4-BE49-F238E27FC236}">
                <a16:creationId xmlns:a16="http://schemas.microsoft.com/office/drawing/2014/main" id="{D487BAED-CE38-CA87-FAD0-11E2CBB289E7}"/>
              </a:ext>
            </a:extLst>
          </p:cNvPr>
          <p:cNvSpPr>
            <a:spLocks noGrp="1"/>
          </p:cNvSpPr>
          <p:nvPr>
            <p:ph type="sldNum" sz="quarter" idx="33"/>
          </p:nvPr>
        </p:nvSpPr>
        <p:spPr>
          <a:xfrm>
            <a:off x="15840000" y="9000000"/>
            <a:ext cx="614400" cy="432000"/>
          </a:xfrm>
          <a:ln>
            <a:solidFill>
              <a:schemeClr val="tx1"/>
            </a:solidFill>
          </a:ln>
        </p:spPr>
        <p:txBody>
          <a:bodyPr rtlCol="0" anchor="ctr" anchorCtr="0">
            <a:noAutofit/>
          </a:bodyPr>
          <a:lstStyle/>
          <a:p>
            <a:pPr algn="ctr" rtl="0"/>
            <a:r>
              <a:rPr lang="it-IT" sz="1991" dirty="0">
                <a:solidFill>
                  <a:schemeClr val="tx1"/>
                </a:solidFill>
              </a:rPr>
              <a:t>28</a:t>
            </a:r>
          </a:p>
        </p:txBody>
      </p:sp>
    </p:spTree>
    <p:extLst>
      <p:ext uri="{BB962C8B-B14F-4D97-AF65-F5344CB8AC3E}">
        <p14:creationId xmlns:p14="http://schemas.microsoft.com/office/powerpoint/2010/main" val="693375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afico 11"/>
          <p:cNvGraphicFramePr/>
          <p:nvPr>
            <p:extLst>
              <p:ext uri="{D42A27DB-BD31-4B8C-83A1-F6EECF244321}">
                <p14:modId xmlns:p14="http://schemas.microsoft.com/office/powerpoint/2010/main" val="2352545402"/>
              </p:ext>
            </p:extLst>
          </p:nvPr>
        </p:nvGraphicFramePr>
        <p:xfrm>
          <a:off x="6444000" y="2344905"/>
          <a:ext cx="10590910" cy="5743670"/>
        </p:xfrm>
        <a:graphic>
          <a:graphicData uri="http://schemas.openxmlformats.org/drawingml/2006/chart">
            <c:chart xmlns:c="http://schemas.openxmlformats.org/drawingml/2006/chart" xmlns:r="http://schemas.openxmlformats.org/officeDocument/2006/relationships" r:id="rId3"/>
          </a:graphicData>
        </a:graphic>
      </p:graphicFrame>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 name="Titolo 1">
            <a:extLst>
              <a:ext uri="{FF2B5EF4-FFF2-40B4-BE49-F238E27FC236}">
                <a16:creationId xmlns:a16="http://schemas.microsoft.com/office/drawing/2014/main" id="{3560F281-4FF6-4617-A809-AC9C15ECF18A}"/>
              </a:ext>
            </a:extLst>
          </p:cNvPr>
          <p:cNvSpPr>
            <a:spLocks noGrp="1"/>
          </p:cNvSpPr>
          <p:nvPr>
            <p:ph type="title"/>
          </p:nvPr>
        </p:nvSpPr>
        <p:spPr>
          <a:xfrm>
            <a:off x="540000" y="540000"/>
            <a:ext cx="15372000" cy="576000"/>
          </a:xfrm>
        </p:spPr>
        <p:txBody>
          <a:bodyPr rtlCol="0">
            <a:normAutofit/>
          </a:bodyPr>
          <a:lstStyle/>
          <a:p>
            <a:r>
              <a:rPr lang="it-IT" sz="3200" u="sng" dirty="0">
                <a:solidFill>
                  <a:schemeClr val="bg1"/>
                </a:solidFill>
                <a:latin typeface="+mn-lt"/>
                <a:cs typeface="Arial" panose="020B0604020202020204" pitchFamily="34" charset="0"/>
              </a:rPr>
              <a:t>QUARTER ECONOMICS</a:t>
            </a:r>
            <a:endParaRPr lang="it-IT" sz="1400" u="sng" dirty="0">
              <a:solidFill>
                <a:schemeClr val="bg1"/>
              </a:solidFill>
              <a:latin typeface="+mn-lt"/>
              <a:cs typeface="Arial" panose="020B0604020202020204" pitchFamily="34" charset="0"/>
            </a:endParaRPr>
          </a:p>
        </p:txBody>
      </p:sp>
      <p:sp>
        <p:nvSpPr>
          <p:cNvPr id="19" name="Rettangolo 18"/>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Immagine 3">
            <a:extLst>
              <a:ext uri="{FF2B5EF4-FFF2-40B4-BE49-F238E27FC236}">
                <a16:creationId xmlns:a16="http://schemas.microsoft.com/office/drawing/2014/main" id="{BDDE089E-142C-EC46-9F9B-50E8D6D4428F}"/>
              </a:ext>
            </a:extLst>
          </p:cNvPr>
          <p:cNvPicPr>
            <a:picLocks/>
          </p:cNvPicPr>
          <p:nvPr/>
        </p:nvPicPr>
        <p:blipFill>
          <a:blip r:embed="rId4"/>
          <a:stretch>
            <a:fillRect/>
          </a:stretch>
        </p:blipFill>
        <p:spPr>
          <a:xfrm>
            <a:off x="13111200" y="180000"/>
            <a:ext cx="3816000" cy="1368000"/>
          </a:xfrm>
          <a:prstGeom prst="rect">
            <a:avLst/>
          </a:prstGeom>
        </p:spPr>
      </p:pic>
      <p:sp>
        <p:nvSpPr>
          <p:cNvPr id="5" name="Rettangolo 4">
            <a:extLst>
              <a:ext uri="{FF2B5EF4-FFF2-40B4-BE49-F238E27FC236}">
                <a16:creationId xmlns:a16="http://schemas.microsoft.com/office/drawing/2014/main" id="{F1D667B0-CA4A-77D9-5FE1-EDF326516E3D}"/>
              </a:ext>
            </a:extLst>
          </p:cNvPr>
          <p:cNvSpPr/>
          <p:nvPr/>
        </p:nvSpPr>
        <p:spPr>
          <a:xfrm>
            <a:off x="540000" y="2339997"/>
            <a:ext cx="5832000" cy="4247701"/>
          </a:xfrm>
          <a:prstGeom prst="rect">
            <a:avLst/>
          </a:prstGeom>
          <a:solidFill>
            <a:srgbClr val="C00000"/>
          </a:solidFill>
          <a:ln>
            <a:noFill/>
          </a:ln>
        </p:spPr>
        <p:txBody>
          <a:bodyPr wrap="square" lIns="360000" rIns="360000">
            <a:spAutoFit/>
          </a:bodyPr>
          <a:lstStyle/>
          <a:p>
            <a:pPr marL="12700" marR="0" lvl="0" algn="ctr" defTabSz="914400" rtl="0" eaLnBrk="1" fontAlgn="auto" latinLnBrk="0" hangingPunct="1">
              <a:lnSpc>
                <a:spcPts val="2480"/>
              </a:lnSpc>
              <a:spcBef>
                <a:spcPts val="0"/>
              </a:spcBef>
              <a:spcAft>
                <a:spcPts val="0"/>
              </a:spcAft>
              <a:buClrTx/>
              <a:buSzTx/>
              <a:tabLst/>
              <a:defRPr/>
            </a:pPr>
            <a:endParaRPr lang="en-GB" sz="2000" b="1" u="sng" dirty="0">
              <a:solidFill>
                <a:schemeClr val="bg1"/>
              </a:solidFill>
              <a:latin typeface="+mn-lt"/>
              <a:cs typeface="Gramma-Book"/>
            </a:endParaRPr>
          </a:p>
          <a:p>
            <a:pPr marL="12700" marR="0" lvl="0" algn="ctr" defTabSz="914400" rtl="0" eaLnBrk="1" fontAlgn="auto" latinLnBrk="0" hangingPunct="1">
              <a:lnSpc>
                <a:spcPts val="2480"/>
              </a:lnSpc>
              <a:spcBef>
                <a:spcPts val="0"/>
              </a:spcBef>
              <a:spcAft>
                <a:spcPts val="0"/>
              </a:spcAft>
              <a:buClrTx/>
              <a:buSzTx/>
              <a:tabLst/>
              <a:defRPr/>
            </a:pPr>
            <a:r>
              <a:rPr lang="en-GB" sz="2400" b="1" u="sng" dirty="0">
                <a:solidFill>
                  <a:schemeClr val="bg1"/>
                </a:solidFill>
                <a:latin typeface="+mn-lt"/>
                <a:cs typeface="Gramma-Book"/>
              </a:rPr>
              <a:t>QUARTER ECONOMICS</a:t>
            </a:r>
          </a:p>
          <a:p>
            <a:pPr marL="12700" marR="0" lvl="0" algn="just" defTabSz="914400" rtl="0" eaLnBrk="1" fontAlgn="auto" latinLnBrk="0" hangingPunct="1">
              <a:lnSpc>
                <a:spcPts val="2480"/>
              </a:lnSpc>
              <a:spcBef>
                <a:spcPts val="0"/>
              </a:spcBef>
              <a:spcAft>
                <a:spcPts val="0"/>
              </a:spcAft>
              <a:buClrTx/>
              <a:buSzTx/>
              <a:tabLst/>
              <a:defRPr/>
            </a:pPr>
            <a:endParaRPr lang="en-GB" sz="2000" dirty="0">
              <a:solidFill>
                <a:schemeClr val="bg1"/>
              </a:solidFill>
              <a:latin typeface="+mn-lt"/>
              <a:cs typeface="Gramma-Book"/>
            </a:endParaRPr>
          </a:p>
          <a:p>
            <a:pPr marL="12700" algn="just">
              <a:lnSpc>
                <a:spcPts val="2480"/>
              </a:lnSpc>
            </a:pPr>
            <a:r>
              <a:rPr lang="en-GB" sz="2000" dirty="0">
                <a:solidFill>
                  <a:schemeClr val="bg1"/>
                </a:solidFill>
                <a:latin typeface="+mn-lt"/>
                <a:cs typeface="Gramma-Book"/>
              </a:rPr>
              <a:t>2023 has shown quarters similar to the best ever recorded in B&amp;C Group history.</a:t>
            </a:r>
          </a:p>
          <a:p>
            <a:pPr marL="12700" algn="just">
              <a:lnSpc>
                <a:spcPts val="2480"/>
              </a:lnSpc>
            </a:pPr>
            <a:endParaRPr lang="en-GB" sz="2000" dirty="0">
              <a:solidFill>
                <a:schemeClr val="bg1"/>
              </a:solidFill>
              <a:latin typeface="+mn-lt"/>
              <a:cs typeface="Gramma-Book"/>
            </a:endParaRPr>
          </a:p>
          <a:p>
            <a:pPr marL="12700" algn="just">
              <a:lnSpc>
                <a:spcPts val="2480"/>
              </a:lnSpc>
            </a:pPr>
            <a:r>
              <a:rPr lang="en-GB" sz="2000" dirty="0">
                <a:solidFill>
                  <a:schemeClr val="bg1"/>
                </a:solidFill>
                <a:latin typeface="+mn-lt"/>
                <a:cs typeface="Gramma-Book"/>
              </a:rPr>
              <a:t>Last quarter of 2023 has followed the same trend thanks to the additional work force implemented by B&amp;C during the year.  </a:t>
            </a:r>
          </a:p>
          <a:p>
            <a:pPr marL="12700" algn="just">
              <a:lnSpc>
                <a:spcPts val="2480"/>
              </a:lnSpc>
            </a:pPr>
            <a:endParaRPr lang="en-GB" sz="2000" dirty="0">
              <a:solidFill>
                <a:schemeClr val="bg1"/>
              </a:solidFill>
              <a:latin typeface="+mn-lt"/>
              <a:cs typeface="Gramma-Book"/>
            </a:endParaRPr>
          </a:p>
          <a:p>
            <a:pPr marL="12700" algn="just">
              <a:lnSpc>
                <a:spcPts val="2480"/>
              </a:lnSpc>
            </a:pPr>
            <a:r>
              <a:rPr lang="en-GB" sz="2000" dirty="0">
                <a:solidFill>
                  <a:schemeClr val="bg1"/>
                </a:solidFill>
                <a:latin typeface="+mn-lt"/>
                <a:cs typeface="Gramma-Book"/>
              </a:rPr>
              <a:t>On top of that we have to considered the new revenue from Eminence acquisition.</a:t>
            </a:r>
          </a:p>
          <a:p>
            <a:pPr marL="12700" algn="just">
              <a:lnSpc>
                <a:spcPts val="2480"/>
              </a:lnSpc>
            </a:pPr>
            <a:endParaRPr lang="it-IT" sz="2000" dirty="0">
              <a:solidFill>
                <a:schemeClr val="bg1"/>
              </a:solidFill>
              <a:latin typeface="+mn-lt"/>
              <a:cs typeface="Gramma-Book"/>
            </a:endParaRPr>
          </a:p>
        </p:txBody>
      </p:sp>
      <p:sp>
        <p:nvSpPr>
          <p:cNvPr id="6" name="Segnaposto numero diapositiva 5">
            <a:extLst>
              <a:ext uri="{FF2B5EF4-FFF2-40B4-BE49-F238E27FC236}">
                <a16:creationId xmlns:a16="http://schemas.microsoft.com/office/drawing/2014/main" id="{5E4C62AB-EAE2-783F-F603-5FE85322F4F5}"/>
              </a:ext>
            </a:extLst>
          </p:cNvPr>
          <p:cNvSpPr>
            <a:spLocks noGrp="1"/>
          </p:cNvSpPr>
          <p:nvPr>
            <p:ph type="sldNum" sz="quarter" idx="33"/>
          </p:nvPr>
        </p:nvSpPr>
        <p:spPr>
          <a:xfrm>
            <a:off x="15840000" y="9000000"/>
            <a:ext cx="614400" cy="432000"/>
          </a:xfrm>
          <a:ln>
            <a:solidFill>
              <a:schemeClr val="tx1"/>
            </a:solidFill>
          </a:ln>
        </p:spPr>
        <p:txBody>
          <a:bodyPr rtlCol="0" anchor="ctr" anchorCtr="0">
            <a:noAutofit/>
          </a:bodyPr>
          <a:lstStyle/>
          <a:p>
            <a:pPr algn="ctr" rtl="0"/>
            <a:r>
              <a:rPr lang="it-IT" sz="1991" dirty="0">
                <a:solidFill>
                  <a:schemeClr val="tx1"/>
                </a:solidFill>
              </a:rPr>
              <a:t>29</a:t>
            </a:r>
          </a:p>
        </p:txBody>
      </p:sp>
    </p:spTree>
    <p:extLst>
      <p:ext uri="{BB962C8B-B14F-4D97-AF65-F5344CB8AC3E}">
        <p14:creationId xmlns:p14="http://schemas.microsoft.com/office/powerpoint/2010/main" val="1342320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afico 9">
            <a:extLst>
              <a:ext uri="{FF2B5EF4-FFF2-40B4-BE49-F238E27FC236}">
                <a16:creationId xmlns:a16="http://schemas.microsoft.com/office/drawing/2014/main" id="{EA35A7EA-EE59-B56D-FDAC-6A03DDF291EA}"/>
              </a:ext>
            </a:extLst>
          </p:cNvPr>
          <p:cNvGraphicFramePr>
            <a:graphicFrameLocks noChangeAspect="1"/>
          </p:cNvGraphicFramePr>
          <p:nvPr>
            <p:extLst>
              <p:ext uri="{D42A27DB-BD31-4B8C-83A1-F6EECF244321}">
                <p14:modId xmlns:p14="http://schemas.microsoft.com/office/powerpoint/2010/main" val="930644605"/>
              </p:ext>
            </p:extLst>
          </p:nvPr>
        </p:nvGraphicFramePr>
        <p:xfrm>
          <a:off x="1399954" y="5334814"/>
          <a:ext cx="7272000" cy="4186502"/>
        </p:xfrm>
        <a:graphic>
          <a:graphicData uri="http://schemas.openxmlformats.org/drawingml/2006/chart">
            <c:chart xmlns:c="http://schemas.openxmlformats.org/drawingml/2006/chart" xmlns:r="http://schemas.openxmlformats.org/officeDocument/2006/relationships" r:id="rId3"/>
          </a:graphicData>
        </a:graphic>
      </p:graphicFrame>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 name="Titolo 1">
            <a:extLst>
              <a:ext uri="{FF2B5EF4-FFF2-40B4-BE49-F238E27FC236}">
                <a16:creationId xmlns:a16="http://schemas.microsoft.com/office/drawing/2014/main" id="{3560F281-4FF6-4617-A809-AC9C15ECF18A}"/>
              </a:ext>
            </a:extLst>
          </p:cNvPr>
          <p:cNvSpPr>
            <a:spLocks noGrp="1"/>
          </p:cNvSpPr>
          <p:nvPr>
            <p:ph type="title"/>
          </p:nvPr>
        </p:nvSpPr>
        <p:spPr>
          <a:xfrm>
            <a:off x="540000" y="540000"/>
            <a:ext cx="15372000" cy="576000"/>
          </a:xfrm>
        </p:spPr>
        <p:txBody>
          <a:bodyPr rtlCol="0">
            <a:noAutofit/>
          </a:bodyPr>
          <a:lstStyle/>
          <a:p>
            <a:r>
              <a:rPr lang="it-IT" sz="3200" u="sng" dirty="0">
                <a:solidFill>
                  <a:schemeClr val="bg1"/>
                </a:solidFill>
                <a:latin typeface="+mn-lt"/>
                <a:cs typeface="Arial" panose="020B0604020202020204" pitchFamily="34" charset="0"/>
              </a:rPr>
              <a:t>CASH FLOW GENERATION &amp; DIVIDEND POLICY</a:t>
            </a:r>
            <a:endParaRPr lang="it-IT" sz="1400" u="sng" dirty="0">
              <a:solidFill>
                <a:schemeClr val="bg1"/>
              </a:solidFill>
              <a:latin typeface="+mn-lt"/>
              <a:cs typeface="Arial" panose="020B0604020202020204" pitchFamily="34" charset="0"/>
            </a:endParaRPr>
          </a:p>
        </p:txBody>
      </p:sp>
      <p:sp>
        <p:nvSpPr>
          <p:cNvPr id="19" name="Rettangolo 18"/>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4" name="Grafico 13"/>
          <p:cNvGraphicFramePr>
            <a:graphicFrameLocks noChangeAspect="1"/>
          </p:cNvGraphicFramePr>
          <p:nvPr>
            <p:extLst>
              <p:ext uri="{D42A27DB-BD31-4B8C-83A1-F6EECF244321}">
                <p14:modId xmlns:p14="http://schemas.microsoft.com/office/powerpoint/2010/main" val="1465841761"/>
              </p:ext>
            </p:extLst>
          </p:nvPr>
        </p:nvGraphicFramePr>
        <p:xfrm>
          <a:off x="1130299" y="1528428"/>
          <a:ext cx="7541655" cy="3981158"/>
        </p:xfrm>
        <a:graphic>
          <a:graphicData uri="http://schemas.openxmlformats.org/drawingml/2006/chart">
            <c:chart xmlns:c="http://schemas.openxmlformats.org/drawingml/2006/chart" xmlns:r="http://schemas.openxmlformats.org/officeDocument/2006/relationships" r:id="rId4"/>
          </a:graphicData>
        </a:graphic>
      </p:graphicFrame>
      <p:sp>
        <p:nvSpPr>
          <p:cNvPr id="16" name="Google Shape;1019;p52"/>
          <p:cNvSpPr txBox="1"/>
          <p:nvPr/>
        </p:nvSpPr>
        <p:spPr>
          <a:xfrm>
            <a:off x="-2865" y="6251575"/>
            <a:ext cx="2520000" cy="404423"/>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RPr/>
            </a:defPPr>
            <a:lvl1pPr marL="0" indent="0" algn="ctr">
              <a:buNone/>
              <a:defRPr sz="1100">
                <a:ln w="0"/>
                <a:solidFill>
                  <a:srgbClr val="002060"/>
                </a:solidFill>
                <a:effectLst>
                  <a:outerShdw blurRad="38100" dist="25400" dir="5400000" algn="ctr" rotWithShape="0">
                    <a:srgbClr val="6E747A">
                      <a:alpha val="43000"/>
                    </a:srgbClr>
                  </a:outerShdw>
                </a:effectLst>
              </a:defRPr>
            </a:lvl1pPr>
          </a:lstStyle>
          <a:p>
            <a:r>
              <a:rPr lang="it" sz="1600" dirty="0">
                <a:solidFill>
                  <a:schemeClr val="tx1"/>
                </a:solidFill>
                <a:effectLst/>
                <a:latin typeface="+mn-lt"/>
              </a:rPr>
              <a:t>Cash Flow Conversion Ratio 2010 - 2023</a:t>
            </a:r>
            <a:endParaRPr sz="1600" dirty="0">
              <a:solidFill>
                <a:schemeClr val="tx1"/>
              </a:solidFill>
              <a:effectLst/>
              <a:latin typeface="+mn-lt"/>
            </a:endParaRPr>
          </a:p>
        </p:txBody>
      </p:sp>
      <p:sp>
        <p:nvSpPr>
          <p:cNvPr id="17" name="Google Shape;1020;p52"/>
          <p:cNvSpPr txBox="1"/>
          <p:nvPr/>
        </p:nvSpPr>
        <p:spPr>
          <a:xfrm>
            <a:off x="-2864" y="2289989"/>
            <a:ext cx="2520000" cy="440266"/>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RPr/>
            </a:defPPr>
            <a:lvl1pPr marL="0" indent="0" algn="ctr">
              <a:buNone/>
              <a:defRPr sz="1100">
                <a:ln w="0"/>
                <a:solidFill>
                  <a:srgbClr val="002060"/>
                </a:solidFill>
                <a:effectLst>
                  <a:outerShdw blurRad="38100" dist="25400" dir="5400000" algn="ctr" rotWithShape="0">
                    <a:srgbClr val="6E747A">
                      <a:alpha val="43000"/>
                    </a:srgbClr>
                  </a:outerShdw>
                </a:effectLst>
              </a:defRPr>
            </a:lvl1pPr>
          </a:lstStyle>
          <a:p>
            <a:r>
              <a:rPr lang="it" sz="1600" dirty="0">
                <a:solidFill>
                  <a:schemeClr val="tx1"/>
                </a:solidFill>
                <a:effectLst/>
                <a:latin typeface="+mn-lt"/>
              </a:rPr>
              <a:t>FCF produced per year (€M)   2010 - 2023</a:t>
            </a:r>
            <a:endParaRPr sz="1600" dirty="0">
              <a:solidFill>
                <a:schemeClr val="tx1"/>
              </a:solidFill>
              <a:effectLst/>
              <a:latin typeface="+mn-lt"/>
            </a:endParaRPr>
          </a:p>
        </p:txBody>
      </p:sp>
      <p:pic>
        <p:nvPicPr>
          <p:cNvPr id="4" name="Immagine 3">
            <a:extLst>
              <a:ext uri="{FF2B5EF4-FFF2-40B4-BE49-F238E27FC236}">
                <a16:creationId xmlns:a16="http://schemas.microsoft.com/office/drawing/2014/main" id="{3E459F9D-8F8C-F536-EF64-4D469426EBEB}"/>
              </a:ext>
            </a:extLst>
          </p:cNvPr>
          <p:cNvPicPr>
            <a:picLocks/>
          </p:cNvPicPr>
          <p:nvPr/>
        </p:nvPicPr>
        <p:blipFill>
          <a:blip r:embed="rId5"/>
          <a:stretch>
            <a:fillRect/>
          </a:stretch>
        </p:blipFill>
        <p:spPr>
          <a:xfrm>
            <a:off x="13111200" y="180000"/>
            <a:ext cx="3816000" cy="1368000"/>
          </a:xfrm>
          <a:prstGeom prst="rect">
            <a:avLst/>
          </a:prstGeom>
        </p:spPr>
      </p:pic>
      <p:sp>
        <p:nvSpPr>
          <p:cNvPr id="5" name="Segnaposto numero diapositiva 5">
            <a:extLst>
              <a:ext uri="{FF2B5EF4-FFF2-40B4-BE49-F238E27FC236}">
                <a16:creationId xmlns:a16="http://schemas.microsoft.com/office/drawing/2014/main" id="{DB019C65-4952-ACDC-CC26-95946F6F4747}"/>
              </a:ext>
            </a:extLst>
          </p:cNvPr>
          <p:cNvSpPr>
            <a:spLocks noGrp="1"/>
          </p:cNvSpPr>
          <p:nvPr>
            <p:ph type="sldNum" sz="quarter" idx="33"/>
          </p:nvPr>
        </p:nvSpPr>
        <p:spPr>
          <a:xfrm>
            <a:off x="15840000" y="9000000"/>
            <a:ext cx="614400" cy="432000"/>
          </a:xfrm>
          <a:ln>
            <a:solidFill>
              <a:schemeClr val="tx1"/>
            </a:solidFill>
          </a:ln>
        </p:spPr>
        <p:txBody>
          <a:bodyPr rtlCol="0" anchor="ctr" anchorCtr="0">
            <a:noAutofit/>
          </a:bodyPr>
          <a:lstStyle/>
          <a:p>
            <a:pPr algn="ctr" rtl="0"/>
            <a:r>
              <a:rPr lang="it-IT" sz="1991" dirty="0">
                <a:solidFill>
                  <a:schemeClr val="tx1"/>
                </a:solidFill>
              </a:rPr>
              <a:t>30</a:t>
            </a:r>
          </a:p>
        </p:txBody>
      </p:sp>
      <p:cxnSp>
        <p:nvCxnSpPr>
          <p:cNvPr id="6" name="Google Shape;975;p50">
            <a:extLst>
              <a:ext uri="{FF2B5EF4-FFF2-40B4-BE49-F238E27FC236}">
                <a16:creationId xmlns:a16="http://schemas.microsoft.com/office/drawing/2014/main" id="{F6C7AAAB-B608-4196-6D9C-796CEBE249DE}"/>
              </a:ext>
            </a:extLst>
          </p:cNvPr>
          <p:cNvCxnSpPr>
            <a:cxnSpLocks/>
          </p:cNvCxnSpPr>
          <p:nvPr/>
        </p:nvCxnSpPr>
        <p:spPr>
          <a:xfrm>
            <a:off x="1509304" y="9197280"/>
            <a:ext cx="7162650" cy="0"/>
          </a:xfrm>
          <a:prstGeom prst="straightConnector1">
            <a:avLst/>
          </a:prstGeom>
          <a:noFill/>
          <a:ln w="34925" cap="rnd" cmpd="sng">
            <a:solidFill>
              <a:srgbClr val="002060"/>
            </a:solidFill>
            <a:prstDash val="solid"/>
            <a:round/>
            <a:headEnd type="none" w="sm" len="sm"/>
            <a:tailEnd type="triangle" w="med" len="med"/>
          </a:ln>
        </p:spPr>
      </p:cxnSp>
      <p:sp>
        <p:nvSpPr>
          <p:cNvPr id="9" name="Rettangolo 8">
            <a:extLst>
              <a:ext uri="{FF2B5EF4-FFF2-40B4-BE49-F238E27FC236}">
                <a16:creationId xmlns:a16="http://schemas.microsoft.com/office/drawing/2014/main" id="{FFB92AF6-7BE0-111D-8E52-9C753BCEE8F4}"/>
              </a:ext>
            </a:extLst>
          </p:cNvPr>
          <p:cNvSpPr/>
          <p:nvPr/>
        </p:nvSpPr>
        <p:spPr>
          <a:xfrm>
            <a:off x="10080000" y="2340000"/>
            <a:ext cx="5832000" cy="6171305"/>
          </a:xfrm>
          <a:prstGeom prst="rect">
            <a:avLst/>
          </a:prstGeom>
          <a:solidFill>
            <a:srgbClr val="C00000"/>
          </a:solidFill>
          <a:ln>
            <a:noFill/>
          </a:ln>
        </p:spPr>
        <p:txBody>
          <a:bodyPr wrap="square" lIns="360000" rIns="360000">
            <a:spAutoFit/>
          </a:bodyPr>
          <a:lstStyle/>
          <a:p>
            <a:pPr marL="12700" marR="0" lvl="0" algn="ctr" defTabSz="914400" rtl="0" eaLnBrk="1" fontAlgn="auto" latinLnBrk="0" hangingPunct="1">
              <a:lnSpc>
                <a:spcPts val="2480"/>
              </a:lnSpc>
              <a:spcBef>
                <a:spcPts val="0"/>
              </a:spcBef>
              <a:spcAft>
                <a:spcPts val="0"/>
              </a:spcAft>
              <a:buClrTx/>
              <a:buSzTx/>
              <a:tabLst/>
              <a:defRPr/>
            </a:pPr>
            <a:endParaRPr lang="en-GB" sz="2000" b="1" u="sng" dirty="0">
              <a:solidFill>
                <a:schemeClr val="bg1"/>
              </a:solidFill>
              <a:latin typeface="+mn-lt"/>
              <a:cs typeface="Gramma-Book"/>
            </a:endParaRPr>
          </a:p>
          <a:p>
            <a:pPr marL="12700" marR="0" lvl="0" algn="ctr" defTabSz="914400" rtl="0" eaLnBrk="1" fontAlgn="auto" latinLnBrk="0" hangingPunct="1">
              <a:lnSpc>
                <a:spcPts val="2480"/>
              </a:lnSpc>
              <a:spcBef>
                <a:spcPts val="0"/>
              </a:spcBef>
              <a:spcAft>
                <a:spcPts val="0"/>
              </a:spcAft>
              <a:buClrTx/>
              <a:buSzTx/>
              <a:tabLst/>
              <a:defRPr/>
            </a:pPr>
            <a:r>
              <a:rPr lang="en-GB" sz="2400" b="1" u="sng" dirty="0">
                <a:solidFill>
                  <a:schemeClr val="bg1"/>
                </a:solidFill>
                <a:latin typeface="+mn-lt"/>
                <a:cs typeface="Gramma-Book"/>
              </a:rPr>
              <a:t>CASH FLOW GENERATION</a:t>
            </a:r>
          </a:p>
          <a:p>
            <a:pPr marL="12700" marR="0" lvl="0" algn="just" defTabSz="914400" rtl="0" eaLnBrk="1" fontAlgn="auto" latinLnBrk="0" hangingPunct="1">
              <a:lnSpc>
                <a:spcPts val="2480"/>
              </a:lnSpc>
              <a:spcBef>
                <a:spcPts val="0"/>
              </a:spcBef>
              <a:spcAft>
                <a:spcPts val="0"/>
              </a:spcAft>
              <a:buClrTx/>
              <a:buSzTx/>
              <a:tabLst/>
              <a:defRPr/>
            </a:pPr>
            <a:endParaRPr lang="en-GB" sz="2000" dirty="0">
              <a:solidFill>
                <a:schemeClr val="bg1"/>
              </a:solidFill>
              <a:latin typeface="+mn-lt"/>
              <a:cs typeface="Gramma-Book"/>
            </a:endParaRPr>
          </a:p>
          <a:p>
            <a:pPr marL="12700" algn="just">
              <a:lnSpc>
                <a:spcPts val="2480"/>
              </a:lnSpc>
            </a:pPr>
            <a:r>
              <a:rPr lang="en-US" sz="2000" dirty="0">
                <a:solidFill>
                  <a:schemeClr val="bg1"/>
                </a:solidFill>
                <a:latin typeface="+mn-lt"/>
                <a:cs typeface="Gramma-Book"/>
              </a:rPr>
              <a:t>In 2023 B&amp;C Group has recorded the best FCF result in its history, € 18.3M. </a:t>
            </a:r>
          </a:p>
          <a:p>
            <a:pPr marL="12700" algn="just">
              <a:lnSpc>
                <a:spcPts val="2480"/>
              </a:lnSpc>
            </a:pPr>
            <a:r>
              <a:rPr lang="en-US" sz="2000" dirty="0">
                <a:solidFill>
                  <a:schemeClr val="bg1"/>
                </a:solidFill>
                <a:latin typeface="+mn-lt"/>
                <a:cs typeface="Gramma-Book"/>
              </a:rPr>
              <a:t>This results represents the sign of a full-recovery after the pandemic (which affected 2020 and 2021, directly, and 2022) and highlights a very positive trend in the last 13 years (black-dotted line).</a:t>
            </a:r>
          </a:p>
          <a:p>
            <a:pPr marL="12700" algn="just">
              <a:lnSpc>
                <a:spcPts val="2480"/>
              </a:lnSpc>
            </a:pPr>
            <a:endParaRPr lang="it-IT" sz="2000" dirty="0">
              <a:solidFill>
                <a:schemeClr val="bg1"/>
              </a:solidFill>
              <a:latin typeface="+mn-lt"/>
              <a:cs typeface="Gramma-Book"/>
            </a:endParaRPr>
          </a:p>
          <a:p>
            <a:pPr marL="12700" algn="just">
              <a:lnSpc>
                <a:spcPts val="2480"/>
              </a:lnSpc>
            </a:pPr>
            <a:r>
              <a:rPr lang="en-US" sz="2000" dirty="0">
                <a:solidFill>
                  <a:schemeClr val="bg1"/>
                </a:solidFill>
                <a:latin typeface="+mn-lt"/>
                <a:cs typeface="Gramma-Book"/>
              </a:rPr>
              <a:t>The company's ability to produce consistent cash flows is reflected in the FCF/</a:t>
            </a:r>
            <a:r>
              <a:rPr lang="en-US" sz="2000" dirty="0" err="1">
                <a:solidFill>
                  <a:schemeClr val="bg1"/>
                </a:solidFill>
                <a:latin typeface="+mn-lt"/>
                <a:cs typeface="Gramma-Book"/>
              </a:rPr>
              <a:t>Ebitda</a:t>
            </a:r>
            <a:r>
              <a:rPr lang="en-US" sz="2000" dirty="0">
                <a:solidFill>
                  <a:schemeClr val="bg1"/>
                </a:solidFill>
                <a:latin typeface="+mn-lt"/>
                <a:cs typeface="Gramma-Book"/>
              </a:rPr>
              <a:t> conversion ratio, which shows the repeatability of the result over the years.</a:t>
            </a:r>
          </a:p>
          <a:p>
            <a:pPr marL="12700" algn="just">
              <a:lnSpc>
                <a:spcPts val="2480"/>
              </a:lnSpc>
            </a:pPr>
            <a:endParaRPr lang="it-IT" sz="2000" dirty="0">
              <a:solidFill>
                <a:schemeClr val="bg1"/>
              </a:solidFill>
              <a:latin typeface="+mn-lt"/>
              <a:cs typeface="Gramma-Book"/>
            </a:endParaRPr>
          </a:p>
          <a:p>
            <a:pPr marL="12700" algn="just">
              <a:lnSpc>
                <a:spcPts val="2480"/>
              </a:lnSpc>
            </a:pPr>
            <a:r>
              <a:rPr lang="en-US" sz="2000" dirty="0">
                <a:solidFill>
                  <a:schemeClr val="bg1"/>
                </a:solidFill>
                <a:latin typeface="+mn-lt"/>
                <a:cs typeface="Gramma-Book"/>
              </a:rPr>
              <a:t>B&amp;C keeps focusing on having a generous dividend ratio to shareholders. </a:t>
            </a:r>
          </a:p>
          <a:p>
            <a:pPr marL="12700" algn="just">
              <a:lnSpc>
                <a:spcPts val="2480"/>
              </a:lnSpc>
            </a:pPr>
            <a:endParaRPr lang="it-IT" sz="2000" dirty="0">
              <a:solidFill>
                <a:schemeClr val="bg1"/>
              </a:solidFill>
              <a:latin typeface="+mn-lt"/>
              <a:cs typeface="Gramma-Book"/>
            </a:endParaRPr>
          </a:p>
        </p:txBody>
      </p:sp>
      <p:cxnSp>
        <p:nvCxnSpPr>
          <p:cNvPr id="26" name="Google Shape;975;p50">
            <a:extLst>
              <a:ext uri="{FF2B5EF4-FFF2-40B4-BE49-F238E27FC236}">
                <a16:creationId xmlns:a16="http://schemas.microsoft.com/office/drawing/2014/main" id="{2E34817C-C81C-CD5F-8A7A-208568DA633E}"/>
              </a:ext>
            </a:extLst>
          </p:cNvPr>
          <p:cNvCxnSpPr>
            <a:cxnSpLocks/>
          </p:cNvCxnSpPr>
          <p:nvPr/>
        </p:nvCxnSpPr>
        <p:spPr>
          <a:xfrm>
            <a:off x="1509304" y="4912804"/>
            <a:ext cx="7162650" cy="0"/>
          </a:xfrm>
          <a:prstGeom prst="straightConnector1">
            <a:avLst/>
          </a:prstGeom>
          <a:noFill/>
          <a:ln w="34925" cap="rnd" cmpd="sng">
            <a:solidFill>
              <a:srgbClr val="002060"/>
            </a:solidFill>
            <a:prstDash val="solid"/>
            <a:round/>
            <a:headEnd type="none" w="sm" len="sm"/>
            <a:tailEnd type="triangle" w="med" len="med"/>
          </a:ln>
        </p:spPr>
      </p:cxnSp>
    </p:spTree>
    <p:extLst>
      <p:ext uri="{BB962C8B-B14F-4D97-AF65-F5344CB8AC3E}">
        <p14:creationId xmlns:p14="http://schemas.microsoft.com/office/powerpoint/2010/main" val="1563090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igura a mano libera 5" descr="Blocco in evidenza">
            <a:extLst>
              <a:ext uri="{FF2B5EF4-FFF2-40B4-BE49-F238E27FC236}">
                <a16:creationId xmlns:a16="http://schemas.microsoft.com/office/drawing/2014/main" id="{7746F873-A4ED-4E4C-BB89-CA0FBB9E9582}"/>
              </a:ext>
              <a:ext uri="{C183D7F6-B498-43B3-948B-1728B52AA6E4}">
                <adec:decorative xmlns:adec="http://schemas.microsoft.com/office/drawing/2017/decorative" val="1"/>
              </a:ext>
            </a:extLst>
          </p:cNvPr>
          <p:cNvSpPr>
            <a:spLocks noChangeAspect="1"/>
          </p:cNvSpPr>
          <p:nvPr/>
        </p:nvSpPr>
        <p:spPr bwMode="auto">
          <a:xfrm>
            <a:off x="653699" y="7280023"/>
            <a:ext cx="1068132" cy="937337"/>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130048" tIns="65024" rIns="130048" bIns="65024" numCol="1" rtlCol="0" anchor="t" anchorCtr="0" compatLnSpc="1">
            <a:prstTxWarp prst="textNoShape">
              <a:avLst/>
            </a:prstTxWarp>
          </a:bodyPr>
          <a:lstStyle/>
          <a:p>
            <a:pPr rtl="0"/>
            <a:endParaRPr lang="it-IT"/>
          </a:p>
        </p:txBody>
      </p:sp>
      <p:pic>
        <p:nvPicPr>
          <p:cNvPr id="6" name="Segnaposto immagine 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206" r="8206"/>
          <a:stretch>
            <a:fillRect/>
          </a:stretch>
        </p:blipFill>
        <p:spPr/>
      </p:pic>
      <p:sp>
        <p:nvSpPr>
          <p:cNvPr id="2" name="CasellaDiTesto 1">
            <a:extLst>
              <a:ext uri="{FF2B5EF4-FFF2-40B4-BE49-F238E27FC236}">
                <a16:creationId xmlns:a16="http://schemas.microsoft.com/office/drawing/2014/main" id="{5A4D414C-B999-A6A6-66B0-64F6B07B3386}"/>
              </a:ext>
            </a:extLst>
          </p:cNvPr>
          <p:cNvSpPr txBox="1"/>
          <p:nvPr/>
        </p:nvSpPr>
        <p:spPr>
          <a:xfrm>
            <a:off x="10185266" y="818346"/>
            <a:ext cx="6516888" cy="1531958"/>
          </a:xfrm>
          <a:prstGeom prst="rect">
            <a:avLst/>
          </a:prstGeom>
          <a:noFill/>
        </p:spPr>
        <p:txBody>
          <a:bodyPr wrap="square" lIns="130048" tIns="65024" rIns="130048" bIns="65024"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4551" b="1" dirty="0">
                <a:cs typeface="Calibri"/>
              </a:rPr>
              <a:t>EMINENCE</a:t>
            </a:r>
            <a:br>
              <a:rPr lang="it-IT" sz="4551" b="1" dirty="0">
                <a:cs typeface="Calibri"/>
              </a:rPr>
            </a:br>
            <a:r>
              <a:rPr lang="it-IT" sz="4551" b="1" dirty="0">
                <a:cs typeface="Calibri"/>
              </a:rPr>
              <a:t>B&amp;C CINA</a:t>
            </a:r>
            <a:endParaRPr lang="it-IT" sz="4551" b="1" dirty="0">
              <a:ea typeface="Calibri"/>
              <a:cs typeface="Calibri"/>
            </a:endParaRPr>
          </a:p>
        </p:txBody>
      </p:sp>
      <p:sp>
        <p:nvSpPr>
          <p:cNvPr id="8" name="Segnaposto numero diapositiva 5">
            <a:extLst>
              <a:ext uri="{FF2B5EF4-FFF2-40B4-BE49-F238E27FC236}">
                <a16:creationId xmlns:a16="http://schemas.microsoft.com/office/drawing/2014/main" id="{1C554D9F-1895-486E-BFBA-905BB2D29E08}"/>
              </a:ext>
            </a:extLst>
          </p:cNvPr>
          <p:cNvSpPr>
            <a:spLocks noGrp="1"/>
          </p:cNvSpPr>
          <p:nvPr>
            <p:ph type="sldNum" sz="quarter" idx="4294967295"/>
          </p:nvPr>
        </p:nvSpPr>
        <p:spPr>
          <a:xfrm>
            <a:off x="15840000" y="9000000"/>
            <a:ext cx="614400" cy="432000"/>
          </a:xfrm>
          <a:prstGeom prst="rect">
            <a:avLst/>
          </a:prstGeom>
          <a:ln>
            <a:solidFill>
              <a:schemeClr val="tx1"/>
            </a:solidFill>
          </a:ln>
        </p:spPr>
        <p:txBody>
          <a:bodyPr rtlCol="0" anchor="ctr" anchorCtr="0">
            <a:noAutofit/>
          </a:bodyPr>
          <a:lstStyle/>
          <a:p>
            <a:pPr algn="ctr" rtl="0"/>
            <a:r>
              <a:rPr lang="it-IT" sz="1991" dirty="0">
                <a:solidFill>
                  <a:schemeClr val="tx1"/>
                </a:solidFill>
              </a:rPr>
              <a:t>31</a:t>
            </a:r>
          </a:p>
        </p:txBody>
      </p:sp>
      <p:pic>
        <p:nvPicPr>
          <p:cNvPr id="9" name="Immagine 8"/>
          <p:cNvPicPr>
            <a:picLocks/>
          </p:cNvPicPr>
          <p:nvPr/>
        </p:nvPicPr>
        <p:blipFill>
          <a:blip r:embed="rId4"/>
          <a:stretch>
            <a:fillRect/>
          </a:stretch>
        </p:blipFill>
        <p:spPr>
          <a:xfrm>
            <a:off x="10800000" y="3240000"/>
            <a:ext cx="5702300" cy="1940323"/>
          </a:xfrm>
          <a:prstGeom prst="rect">
            <a:avLst/>
          </a:prstGeom>
        </p:spPr>
      </p:pic>
    </p:spTree>
    <p:extLst>
      <p:ext uri="{BB962C8B-B14F-4D97-AF65-F5344CB8AC3E}">
        <p14:creationId xmlns:p14="http://schemas.microsoft.com/office/powerpoint/2010/main" val="596439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801CAFA1-72E8-7580-C3EA-094B6AFAACC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 name="Titolo 1">
            <a:extLst>
              <a:ext uri="{FF2B5EF4-FFF2-40B4-BE49-F238E27FC236}">
                <a16:creationId xmlns:a16="http://schemas.microsoft.com/office/drawing/2014/main" id="{3560F281-4FF6-4617-A809-AC9C15ECF18A}"/>
              </a:ext>
            </a:extLst>
          </p:cNvPr>
          <p:cNvSpPr>
            <a:spLocks noGrp="1"/>
          </p:cNvSpPr>
          <p:nvPr>
            <p:ph type="title"/>
          </p:nvPr>
        </p:nvSpPr>
        <p:spPr>
          <a:xfrm>
            <a:off x="842719" y="1524000"/>
            <a:ext cx="7508491" cy="980905"/>
          </a:xfrm>
        </p:spPr>
        <p:txBody>
          <a:bodyPr vert="horz" wrap="square" lIns="130048" tIns="65024" rIns="130048" bIns="65024" rtlCol="0" anchor="ctr">
            <a:normAutofit/>
          </a:bodyPr>
          <a:lstStyle/>
          <a:p>
            <a:r>
              <a:rPr lang="en-US" sz="4400" u="sng" dirty="0">
                <a:solidFill>
                  <a:schemeClr val="tx1"/>
                </a:solidFill>
                <a:latin typeface="+mn-lt"/>
              </a:rPr>
              <a:t>Acquisition Recap</a:t>
            </a:r>
            <a:endParaRPr lang="en-US" sz="6000" u="sng" dirty="0">
              <a:solidFill>
                <a:schemeClr val="tx1"/>
              </a:solidFill>
              <a:latin typeface="+mn-lt"/>
            </a:endParaRPr>
          </a:p>
        </p:txBody>
      </p:sp>
      <p:sp>
        <p:nvSpPr>
          <p:cNvPr id="26" name="Segnaposto testo 2">
            <a:extLst>
              <a:ext uri="{FF2B5EF4-FFF2-40B4-BE49-F238E27FC236}">
                <a16:creationId xmlns:a16="http://schemas.microsoft.com/office/drawing/2014/main" id="{611DC577-0A95-47D0-95D9-5F8DA763D46B}"/>
              </a:ext>
            </a:extLst>
          </p:cNvPr>
          <p:cNvSpPr txBox="1">
            <a:spLocks/>
          </p:cNvSpPr>
          <p:nvPr/>
        </p:nvSpPr>
        <p:spPr>
          <a:xfrm>
            <a:off x="844367" y="2319163"/>
            <a:ext cx="7506583" cy="6743238"/>
          </a:xfrm>
          <a:prstGeom prst="rect">
            <a:avLst/>
          </a:prstGeom>
        </p:spPr>
        <p:txBody>
          <a:bodyPr vert="horz" lIns="130048" tIns="65024" rIns="130048" bIns="65024"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276" dirty="0">
                <a:solidFill>
                  <a:schemeClr val="tx1"/>
                </a:solidFill>
              </a:rPr>
              <a:t>As of 07/09/2023, B&amp;C Speakers S.p.A. acquires 100% of the share capital of Eminence Speaker LLC, based in Kentucky, U.S.A., from Eminence Holding LLC and, simultaneously, B&amp;C Speakers S.p.A. signs a binding commitment to purchase the assets of Eminence Dongguan Enterprise Co. Ltd (APA, Asset Purchase Agreement), a company based in Dongguan, China, entirely controlled by Eminence Holding LLC. </a:t>
            </a:r>
          </a:p>
          <a:p>
            <a:pPr algn="just"/>
            <a:r>
              <a:rPr lang="en-US" sz="2276" dirty="0">
                <a:solidFill>
                  <a:schemeClr val="tx1"/>
                </a:solidFill>
              </a:rPr>
              <a:t>  </a:t>
            </a:r>
          </a:p>
          <a:p>
            <a:pPr algn="just"/>
            <a:r>
              <a:rPr lang="en-US" sz="2276" dirty="0">
                <a:solidFill>
                  <a:schemeClr val="tx1"/>
                </a:solidFill>
              </a:rPr>
              <a:t>As of 01/12/2023 the </a:t>
            </a:r>
            <a:r>
              <a:rPr lang="en-US" sz="2276" dirty="0" err="1">
                <a:solidFill>
                  <a:schemeClr val="tx1"/>
                </a:solidFill>
              </a:rPr>
              <a:t>NewCo</a:t>
            </a:r>
            <a:r>
              <a:rPr lang="en-US" sz="2276" dirty="0">
                <a:solidFill>
                  <a:schemeClr val="tx1"/>
                </a:solidFill>
              </a:rPr>
              <a:t> called B&amp;C China acquired assets from Eminence Dongguan Enterprise Co. Ltd. These represents an operation aimed at acquiring the production factors that are considered strategic to consolidate and expand, through additional investments, the business volume achieved on the Asian market by the Eminence brand. </a:t>
            </a:r>
          </a:p>
          <a:p>
            <a:pPr algn="just"/>
            <a:endParaRPr lang="en-US" sz="2276" dirty="0">
              <a:solidFill>
                <a:schemeClr val="tx1"/>
              </a:solidFill>
            </a:endParaRPr>
          </a:p>
          <a:p>
            <a:pPr algn="just"/>
            <a:r>
              <a:rPr lang="en-US" sz="2276" dirty="0">
                <a:solidFill>
                  <a:schemeClr val="tx1"/>
                </a:solidFill>
              </a:rPr>
              <a:t>The consideration agreed for the two transactions described above is $ 4,495,000 and B&amp;C Speakers financed it by using its own financial resources.</a:t>
            </a:r>
          </a:p>
        </p:txBody>
      </p:sp>
      <p:sp>
        <p:nvSpPr>
          <p:cNvPr id="4" name="Rettangolo 3"/>
          <p:cNvSpPr/>
          <p:nvPr/>
        </p:nvSpPr>
        <p:spPr>
          <a:xfrm>
            <a:off x="842719" y="2438400"/>
            <a:ext cx="7508231" cy="6502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ttangolo 4"/>
          <p:cNvSpPr/>
          <p:nvPr/>
        </p:nvSpPr>
        <p:spPr>
          <a:xfrm>
            <a:off x="296746" y="2667000"/>
            <a:ext cx="318485" cy="105710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ttangolo 17"/>
          <p:cNvSpPr/>
          <p:nvPr/>
        </p:nvSpPr>
        <p:spPr>
          <a:xfrm>
            <a:off x="4234" y="2667000"/>
            <a:ext cx="65023" cy="105710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Immagine 9"/>
          <p:cNvPicPr>
            <a:picLocks noChangeAspect="1"/>
          </p:cNvPicPr>
          <p:nvPr/>
        </p:nvPicPr>
        <p:blipFill>
          <a:blip r:embed="rId3"/>
          <a:stretch>
            <a:fillRect/>
          </a:stretch>
        </p:blipFill>
        <p:spPr>
          <a:xfrm>
            <a:off x="9399292" y="1752600"/>
            <a:ext cx="6340390" cy="3289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magine 8">
            <a:extLst>
              <a:ext uri="{FF2B5EF4-FFF2-40B4-BE49-F238E27FC236}">
                <a16:creationId xmlns:a16="http://schemas.microsoft.com/office/drawing/2014/main" id="{62323284-9426-2760-6123-1D88F6609E6D}"/>
              </a:ext>
            </a:extLst>
          </p:cNvPr>
          <p:cNvPicPr>
            <a:picLocks noChangeAspect="1"/>
          </p:cNvPicPr>
          <p:nvPr/>
        </p:nvPicPr>
        <p:blipFill>
          <a:blip r:embed="rId4"/>
          <a:stretch>
            <a:fillRect/>
          </a:stretch>
        </p:blipFill>
        <p:spPr>
          <a:xfrm>
            <a:off x="9947612" y="2474159"/>
            <a:ext cx="5098733" cy="1771936"/>
          </a:xfrm>
          <a:prstGeom prst="rect">
            <a:avLst/>
          </a:prstGeom>
          <a:solidFill>
            <a:schemeClr val="bg1"/>
          </a:solidFill>
          <a:ln>
            <a:noFill/>
          </a:ln>
        </p:spPr>
      </p:pic>
      <p:pic>
        <p:nvPicPr>
          <p:cNvPr id="23" name="Immagine 22"/>
          <p:cNvPicPr>
            <a:picLocks noChangeAspect="1"/>
          </p:cNvPicPr>
          <p:nvPr/>
        </p:nvPicPr>
        <p:blipFill>
          <a:blip r:embed="rId3"/>
          <a:stretch>
            <a:fillRect/>
          </a:stretch>
        </p:blipFill>
        <p:spPr>
          <a:xfrm>
            <a:off x="9411539" y="5407604"/>
            <a:ext cx="6340390" cy="3289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4">
            <a:extLst>
              <a:ext uri="{FF2B5EF4-FFF2-40B4-BE49-F238E27FC236}">
                <a16:creationId xmlns:a16="http://schemas.microsoft.com/office/drawing/2014/main" id="{A78D9A16-514C-63D8-A93A-F0C86A5F6F24}"/>
              </a:ext>
            </a:extLst>
          </p:cNvPr>
          <p:cNvPicPr>
            <a:picLocks noChangeAspect="1"/>
          </p:cNvPicPr>
          <p:nvPr/>
        </p:nvPicPr>
        <p:blipFill rotWithShape="1">
          <a:blip r:embed="rId5"/>
          <a:stretch/>
        </p:blipFill>
        <p:spPr>
          <a:xfrm>
            <a:off x="10045700" y="5919606"/>
            <a:ext cx="5166371" cy="2203708"/>
          </a:xfrm>
          <a:prstGeom prst="rect">
            <a:avLst/>
          </a:prstGeom>
          <a:solidFill>
            <a:schemeClr val="bg1"/>
          </a:solidFill>
          <a:ln>
            <a:noFill/>
          </a:ln>
        </p:spPr>
      </p:pic>
      <p:pic>
        <p:nvPicPr>
          <p:cNvPr id="8" name="Immagine 7">
            <a:extLst>
              <a:ext uri="{FF2B5EF4-FFF2-40B4-BE49-F238E27FC236}">
                <a16:creationId xmlns:a16="http://schemas.microsoft.com/office/drawing/2014/main" id="{7467EAA6-D5ED-2325-4008-F767CE27682D}"/>
              </a:ext>
            </a:extLst>
          </p:cNvPr>
          <p:cNvPicPr>
            <a:picLocks/>
          </p:cNvPicPr>
          <p:nvPr/>
        </p:nvPicPr>
        <p:blipFill>
          <a:blip r:embed="rId6"/>
          <a:stretch>
            <a:fillRect/>
          </a:stretch>
        </p:blipFill>
        <p:spPr>
          <a:xfrm>
            <a:off x="13111200" y="180000"/>
            <a:ext cx="3816000" cy="1368000"/>
          </a:xfrm>
          <a:prstGeom prst="rect">
            <a:avLst/>
          </a:prstGeom>
          <a:ln>
            <a:noFill/>
          </a:ln>
        </p:spPr>
      </p:pic>
      <p:sp>
        <p:nvSpPr>
          <p:cNvPr id="12" name="Titolo 1">
            <a:extLst>
              <a:ext uri="{FF2B5EF4-FFF2-40B4-BE49-F238E27FC236}">
                <a16:creationId xmlns:a16="http://schemas.microsoft.com/office/drawing/2014/main" id="{8F5107F8-489C-2220-69E2-64B2DAC7D7E3}"/>
              </a:ext>
            </a:extLst>
          </p:cNvPr>
          <p:cNvSpPr txBox="1">
            <a:spLocks/>
          </p:cNvSpPr>
          <p:nvPr/>
        </p:nvSpPr>
        <p:spPr>
          <a:xfrm>
            <a:off x="540000" y="540000"/>
            <a:ext cx="15372000" cy="576000"/>
          </a:xfrm>
          <a:prstGeom prst="rect">
            <a:avLst/>
          </a:prstGeom>
        </p:spPr>
        <p:txBody>
          <a:bodyPr wrap="square" lIns="0" tIns="0" rIns="0" bIns="0" rtlCol="0">
            <a:normAutofit/>
          </a:bodyPr>
          <a:lstStyle>
            <a:lvl1pPr>
              <a:defRPr sz="10600" b="0" i="0">
                <a:solidFill>
                  <a:schemeClr val="tx1">
                    <a:lumMod val="75000"/>
                    <a:lumOff val="25000"/>
                  </a:schemeClr>
                </a:solidFill>
                <a:latin typeface="Gramma-Book"/>
                <a:ea typeface="+mj-ea"/>
                <a:cs typeface="Gramma-Book"/>
              </a:defRPr>
            </a:lvl1pPr>
          </a:lstStyle>
          <a:p>
            <a:r>
              <a:rPr lang="it-IT" sz="3200" u="sng" dirty="0">
                <a:solidFill>
                  <a:schemeClr val="bg1"/>
                </a:solidFill>
                <a:latin typeface="+mn-lt"/>
                <a:cs typeface="Arial" panose="020B0604020202020204" pitchFamily="34" charset="0"/>
              </a:rPr>
              <a:t>EMINENCE SPEAKERS</a:t>
            </a:r>
            <a:endParaRPr lang="it-IT" sz="1400" u="sng" dirty="0">
              <a:solidFill>
                <a:schemeClr val="bg1"/>
              </a:solidFill>
              <a:latin typeface="+mn-lt"/>
              <a:cs typeface="Arial" panose="020B0604020202020204" pitchFamily="34" charset="0"/>
            </a:endParaRPr>
          </a:p>
        </p:txBody>
      </p:sp>
      <p:sp>
        <p:nvSpPr>
          <p:cNvPr id="13" name="Segnaposto numero diapositiva 5">
            <a:extLst>
              <a:ext uri="{FF2B5EF4-FFF2-40B4-BE49-F238E27FC236}">
                <a16:creationId xmlns:a16="http://schemas.microsoft.com/office/drawing/2014/main" id="{DE466651-10DC-82B3-8477-3A909D24E41B}"/>
              </a:ext>
            </a:extLst>
          </p:cNvPr>
          <p:cNvSpPr>
            <a:spLocks noGrp="1"/>
          </p:cNvSpPr>
          <p:nvPr>
            <p:ph type="sldNum" sz="quarter" idx="33"/>
          </p:nvPr>
        </p:nvSpPr>
        <p:spPr>
          <a:xfrm>
            <a:off x="15840000" y="9000000"/>
            <a:ext cx="614400" cy="432000"/>
          </a:xfrm>
          <a:ln>
            <a:solidFill>
              <a:schemeClr val="tx1"/>
            </a:solidFill>
          </a:ln>
        </p:spPr>
        <p:txBody>
          <a:bodyPr rtlCol="0" anchor="ctr" anchorCtr="0">
            <a:noAutofit/>
          </a:bodyPr>
          <a:lstStyle/>
          <a:p>
            <a:pPr algn="ctr" rtl="0"/>
            <a:r>
              <a:rPr lang="it-IT" sz="1991" dirty="0">
                <a:solidFill>
                  <a:schemeClr val="tx1"/>
                </a:solidFill>
              </a:rPr>
              <a:t>32</a:t>
            </a:r>
          </a:p>
        </p:txBody>
      </p:sp>
      <p:sp>
        <p:nvSpPr>
          <p:cNvPr id="3" name="Rettangolo 2">
            <a:extLst>
              <a:ext uri="{FF2B5EF4-FFF2-40B4-BE49-F238E27FC236}">
                <a16:creationId xmlns:a16="http://schemas.microsoft.com/office/drawing/2014/main" id="{177FA478-3F0E-7F30-DA8C-BE72B4F00A67}"/>
              </a:ext>
            </a:extLst>
          </p:cNvPr>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6862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ma 14"/>
          <p:cNvGraphicFramePr/>
          <p:nvPr>
            <p:extLst>
              <p:ext uri="{D42A27DB-BD31-4B8C-83A1-F6EECF244321}">
                <p14:modId xmlns:p14="http://schemas.microsoft.com/office/powerpoint/2010/main" val="3382079263"/>
              </p:ext>
            </p:extLst>
          </p:nvPr>
        </p:nvGraphicFramePr>
        <p:xfrm>
          <a:off x="8508403" y="2052000"/>
          <a:ext cx="7596000" cy="63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 name="Titolo 1">
            <a:extLst>
              <a:ext uri="{FF2B5EF4-FFF2-40B4-BE49-F238E27FC236}">
                <a16:creationId xmlns:a16="http://schemas.microsoft.com/office/drawing/2014/main" id="{3560F281-4FF6-4617-A809-AC9C15ECF18A}"/>
              </a:ext>
            </a:extLst>
          </p:cNvPr>
          <p:cNvSpPr>
            <a:spLocks noGrp="1"/>
          </p:cNvSpPr>
          <p:nvPr>
            <p:ph type="title"/>
          </p:nvPr>
        </p:nvSpPr>
        <p:spPr>
          <a:xfrm>
            <a:off x="540000" y="540000"/>
            <a:ext cx="15372000" cy="576000"/>
          </a:xfrm>
        </p:spPr>
        <p:txBody>
          <a:bodyPr rtlCol="0">
            <a:normAutofit/>
          </a:bodyPr>
          <a:lstStyle/>
          <a:p>
            <a:r>
              <a:rPr lang="it-IT" sz="3200" u="sng" dirty="0">
                <a:solidFill>
                  <a:schemeClr val="bg1"/>
                </a:solidFill>
                <a:latin typeface="+mn-lt"/>
                <a:cs typeface="Arial" panose="020B0604020202020204" pitchFamily="34" charset="0"/>
              </a:rPr>
              <a:t>EMINENCE SPEAKERS</a:t>
            </a:r>
            <a:endParaRPr lang="it-IT" sz="1400" u="sng" dirty="0">
              <a:solidFill>
                <a:schemeClr val="bg1"/>
              </a:solidFill>
              <a:latin typeface="+mn-lt"/>
              <a:cs typeface="Arial" panose="020B0604020202020204" pitchFamily="34" charset="0"/>
            </a:endParaRPr>
          </a:p>
        </p:txBody>
      </p:sp>
      <p:sp>
        <p:nvSpPr>
          <p:cNvPr id="26" name="Segnaposto testo 2">
            <a:extLst>
              <a:ext uri="{FF2B5EF4-FFF2-40B4-BE49-F238E27FC236}">
                <a16:creationId xmlns:a16="http://schemas.microsoft.com/office/drawing/2014/main" id="{611DC577-0A95-47D0-95D9-5F8DA763D46B}"/>
              </a:ext>
            </a:extLst>
          </p:cNvPr>
          <p:cNvSpPr txBox="1">
            <a:spLocks/>
          </p:cNvSpPr>
          <p:nvPr/>
        </p:nvSpPr>
        <p:spPr>
          <a:xfrm>
            <a:off x="749300" y="1862800"/>
            <a:ext cx="15360000" cy="7168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sz="2560" b="1" dirty="0"/>
          </a:p>
          <a:p>
            <a:pPr lvl="1" algn="just">
              <a:lnSpc>
                <a:spcPct val="100000"/>
              </a:lnSpc>
            </a:pPr>
            <a:endParaRPr lang="it-IT" sz="1991" dirty="0"/>
          </a:p>
          <a:p>
            <a:pPr lvl="4"/>
            <a:endParaRPr lang="it-IT" sz="1422" b="1" dirty="0"/>
          </a:p>
          <a:p>
            <a:endParaRPr lang="it-IT" sz="1991" b="1" dirty="0"/>
          </a:p>
        </p:txBody>
      </p:sp>
      <p:sp>
        <p:nvSpPr>
          <p:cNvPr id="36" name="Rettangolo 35"/>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Immagine 4">
            <a:extLst>
              <a:ext uri="{FF2B5EF4-FFF2-40B4-BE49-F238E27FC236}">
                <a16:creationId xmlns:a16="http://schemas.microsoft.com/office/drawing/2014/main" id="{C32D733F-5DC0-0A09-8536-DA0950C5D94B}"/>
              </a:ext>
            </a:extLst>
          </p:cNvPr>
          <p:cNvPicPr>
            <a:picLocks/>
          </p:cNvPicPr>
          <p:nvPr/>
        </p:nvPicPr>
        <p:blipFill>
          <a:blip r:embed="rId8"/>
          <a:stretch>
            <a:fillRect/>
          </a:stretch>
        </p:blipFill>
        <p:spPr>
          <a:xfrm>
            <a:off x="13111200" y="180000"/>
            <a:ext cx="3816000" cy="1368000"/>
          </a:xfrm>
          <a:prstGeom prst="rect">
            <a:avLst/>
          </a:prstGeom>
        </p:spPr>
      </p:pic>
      <p:sp>
        <p:nvSpPr>
          <p:cNvPr id="7" name="Segnaposto numero diapositiva 5">
            <a:extLst>
              <a:ext uri="{FF2B5EF4-FFF2-40B4-BE49-F238E27FC236}">
                <a16:creationId xmlns:a16="http://schemas.microsoft.com/office/drawing/2014/main" id="{FD96B651-4E57-D9D6-F22B-C235785C0BD9}"/>
              </a:ext>
            </a:extLst>
          </p:cNvPr>
          <p:cNvSpPr>
            <a:spLocks noGrp="1"/>
          </p:cNvSpPr>
          <p:nvPr>
            <p:ph type="sldNum" sz="quarter" idx="33"/>
          </p:nvPr>
        </p:nvSpPr>
        <p:spPr>
          <a:xfrm>
            <a:off x="15840000" y="9000000"/>
            <a:ext cx="614400" cy="432000"/>
          </a:xfrm>
          <a:ln>
            <a:solidFill>
              <a:schemeClr val="tx1"/>
            </a:solidFill>
          </a:ln>
        </p:spPr>
        <p:txBody>
          <a:bodyPr rtlCol="0" anchor="ctr" anchorCtr="0">
            <a:noAutofit/>
          </a:bodyPr>
          <a:lstStyle/>
          <a:p>
            <a:pPr algn="ctr" rtl="0"/>
            <a:r>
              <a:rPr lang="it-IT" sz="1991" dirty="0">
                <a:solidFill>
                  <a:schemeClr val="tx1"/>
                </a:solidFill>
              </a:rPr>
              <a:t>33</a:t>
            </a:r>
          </a:p>
        </p:txBody>
      </p:sp>
      <p:sp>
        <p:nvSpPr>
          <p:cNvPr id="8" name="Rettangolo 7">
            <a:extLst>
              <a:ext uri="{FF2B5EF4-FFF2-40B4-BE49-F238E27FC236}">
                <a16:creationId xmlns:a16="http://schemas.microsoft.com/office/drawing/2014/main" id="{9E02C33A-C730-2BE6-2B97-8BA8B5D47798}"/>
              </a:ext>
            </a:extLst>
          </p:cNvPr>
          <p:cNvSpPr/>
          <p:nvPr/>
        </p:nvSpPr>
        <p:spPr>
          <a:xfrm>
            <a:off x="540000" y="2339997"/>
            <a:ext cx="5832000" cy="5530104"/>
          </a:xfrm>
          <a:prstGeom prst="rect">
            <a:avLst/>
          </a:prstGeom>
          <a:solidFill>
            <a:srgbClr val="C00000"/>
          </a:solidFill>
          <a:ln>
            <a:noFill/>
          </a:ln>
        </p:spPr>
        <p:txBody>
          <a:bodyPr wrap="square" lIns="360000" rIns="360000">
            <a:spAutoFit/>
          </a:bodyPr>
          <a:lstStyle/>
          <a:p>
            <a:pPr marL="12700" algn="just" rtl="0">
              <a:lnSpc>
                <a:spcPts val="2480"/>
              </a:lnSpc>
            </a:pPr>
            <a:endParaRPr lang="en-GB" sz="2000" noProof="0" dirty="0">
              <a:solidFill>
                <a:schemeClr val="bg1"/>
              </a:solidFill>
              <a:latin typeface="+mn-lt"/>
              <a:cs typeface="Gramma-Book"/>
            </a:endParaRPr>
          </a:p>
          <a:p>
            <a:pPr marL="12700" algn="just" rtl="0">
              <a:lnSpc>
                <a:spcPts val="2480"/>
              </a:lnSpc>
            </a:pPr>
            <a:r>
              <a:rPr lang="en-GB" sz="2000" noProof="0" dirty="0">
                <a:solidFill>
                  <a:schemeClr val="bg1"/>
                </a:solidFill>
                <a:latin typeface="+mn-lt"/>
                <a:cs typeface="Gramma-Book"/>
              </a:rPr>
              <a:t>The Group aims to exploit synergies achievable on the cost, production and distribution channel side. These synergies are achievable at (almost) zero cost. The goal will be to find the most efficient mix that can maximize benefits without overburdening the organizational structure.</a:t>
            </a:r>
          </a:p>
          <a:p>
            <a:pPr marL="12700" algn="just" rtl="0">
              <a:lnSpc>
                <a:spcPts val="2480"/>
              </a:lnSpc>
            </a:pPr>
            <a:r>
              <a:rPr lang="en-GB" sz="2000" noProof="0" dirty="0">
                <a:solidFill>
                  <a:schemeClr val="bg1"/>
                </a:solidFill>
                <a:latin typeface="+mn-lt"/>
                <a:cs typeface="Gramma-Book"/>
              </a:rPr>
              <a:t>At the same time, the Group intends to reshape policies with North American OEMs, working primarily on the quality and image of the product offered. To do this, monitoring of the production structure in Kentucky will be necessary in order to define areas of intervention.</a:t>
            </a:r>
          </a:p>
          <a:p>
            <a:pPr marL="12700" algn="just" rtl="0">
              <a:lnSpc>
                <a:spcPts val="2480"/>
              </a:lnSpc>
            </a:pPr>
            <a:r>
              <a:rPr lang="en-GB" sz="2000" noProof="0" dirty="0">
                <a:solidFill>
                  <a:schemeClr val="bg1"/>
                </a:solidFill>
                <a:latin typeface="+mn-lt"/>
                <a:cs typeface="Gramma-Book"/>
              </a:rPr>
              <a:t>Finally, the Group considers it worthwhile to liquidate Eminence's Pension Fund, with a view to hedging financial risks.</a:t>
            </a:r>
          </a:p>
          <a:p>
            <a:pPr marL="12700" algn="just" rtl="0">
              <a:lnSpc>
                <a:spcPts val="2480"/>
              </a:lnSpc>
            </a:pPr>
            <a:endParaRPr lang="it-IT" sz="2000" dirty="0">
              <a:solidFill>
                <a:schemeClr val="bg1"/>
              </a:solidFill>
              <a:latin typeface="+mn-lt"/>
              <a:cs typeface="Gramma-Book"/>
            </a:endParaRPr>
          </a:p>
        </p:txBody>
      </p:sp>
    </p:spTree>
    <p:extLst>
      <p:ext uri="{BB962C8B-B14F-4D97-AF65-F5344CB8AC3E}">
        <p14:creationId xmlns:p14="http://schemas.microsoft.com/office/powerpoint/2010/main" val="1202904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617A2-6AC0-A7F2-EE26-87B9367DC51D}"/>
            </a:ext>
          </a:extLst>
        </p:cNvPr>
        <p:cNvGrpSpPr/>
        <p:nvPr/>
      </p:nvGrpSpPr>
      <p:grpSpPr>
        <a:xfrm>
          <a:off x="0" y="0"/>
          <a:ext cx="0" cy="0"/>
          <a:chOff x="0" y="0"/>
          <a:chExt cx="0" cy="0"/>
        </a:xfrm>
      </p:grpSpPr>
      <p:sp>
        <p:nvSpPr>
          <p:cNvPr id="11" name="Rettangolo 10">
            <a:extLst>
              <a:ext uri="{FF2B5EF4-FFF2-40B4-BE49-F238E27FC236}">
                <a16:creationId xmlns:a16="http://schemas.microsoft.com/office/drawing/2014/main" id="{929D8AE4-8162-827A-831D-1ED7DD06A1F5}"/>
              </a:ext>
            </a:extLst>
          </p:cNvPr>
          <p:cNvSpPr/>
          <p:nvPr/>
        </p:nvSpPr>
        <p:spPr>
          <a:xfrm>
            <a:off x="4233" y="182292"/>
            <a:ext cx="17331271" cy="13673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8"/>
          </a:p>
        </p:txBody>
      </p:sp>
      <p:pic>
        <p:nvPicPr>
          <p:cNvPr id="62" name="Immagine 61">
            <a:extLst>
              <a:ext uri="{FF2B5EF4-FFF2-40B4-BE49-F238E27FC236}">
                <a16:creationId xmlns:a16="http://schemas.microsoft.com/office/drawing/2014/main" id="{78FE4180-4A1E-A00D-28BC-1915D93BD05E}"/>
              </a:ext>
            </a:extLst>
          </p:cNvPr>
          <p:cNvPicPr>
            <a:picLocks/>
          </p:cNvPicPr>
          <p:nvPr/>
        </p:nvPicPr>
        <p:blipFill>
          <a:blip r:embed="rId3"/>
          <a:stretch>
            <a:fillRect/>
          </a:stretch>
        </p:blipFill>
        <p:spPr>
          <a:xfrm>
            <a:off x="13109034" y="182292"/>
            <a:ext cx="3814138" cy="1367333"/>
          </a:xfrm>
          <a:prstGeom prst="rect">
            <a:avLst/>
          </a:prstGeom>
        </p:spPr>
      </p:pic>
      <p:sp>
        <p:nvSpPr>
          <p:cNvPr id="4" name="Titolo 1">
            <a:extLst>
              <a:ext uri="{FF2B5EF4-FFF2-40B4-BE49-F238E27FC236}">
                <a16:creationId xmlns:a16="http://schemas.microsoft.com/office/drawing/2014/main" id="{41B83234-EE60-6734-F2DC-3C9DB3C3D76E}"/>
              </a:ext>
            </a:extLst>
          </p:cNvPr>
          <p:cNvSpPr>
            <a:spLocks noGrp="1"/>
          </p:cNvSpPr>
          <p:nvPr>
            <p:ph type="title"/>
          </p:nvPr>
        </p:nvSpPr>
        <p:spPr>
          <a:xfrm>
            <a:off x="540000" y="540000"/>
            <a:ext cx="15372000" cy="576000"/>
          </a:xfrm>
        </p:spPr>
        <p:txBody>
          <a:bodyPr rtlCol="0">
            <a:normAutofit/>
          </a:bodyPr>
          <a:lstStyle/>
          <a:p>
            <a:r>
              <a:rPr lang="it-IT" sz="3200" u="sng" dirty="0">
                <a:solidFill>
                  <a:schemeClr val="bg1"/>
                </a:solidFill>
                <a:latin typeface="+mn-lt"/>
                <a:cs typeface="Arial" panose="020B0604020202020204" pitchFamily="34" charset="0"/>
              </a:rPr>
              <a:t>CASE HISTORY – 18S</a:t>
            </a:r>
            <a:endParaRPr lang="it-IT" sz="1400" u="sng" dirty="0">
              <a:solidFill>
                <a:schemeClr val="bg1"/>
              </a:solidFill>
              <a:latin typeface="+mn-lt"/>
              <a:cs typeface="Arial" panose="020B0604020202020204" pitchFamily="34" charset="0"/>
            </a:endParaRPr>
          </a:p>
        </p:txBody>
      </p:sp>
      <p:sp>
        <p:nvSpPr>
          <p:cNvPr id="8" name="Segnaposto numero diapositiva 5">
            <a:extLst>
              <a:ext uri="{FF2B5EF4-FFF2-40B4-BE49-F238E27FC236}">
                <a16:creationId xmlns:a16="http://schemas.microsoft.com/office/drawing/2014/main" id="{27824E73-C48B-2F6D-38D3-5FC8B45C01FF}"/>
              </a:ext>
            </a:extLst>
          </p:cNvPr>
          <p:cNvSpPr>
            <a:spLocks noGrp="1"/>
          </p:cNvSpPr>
          <p:nvPr>
            <p:ph type="sldNum" sz="quarter" idx="33"/>
          </p:nvPr>
        </p:nvSpPr>
        <p:spPr>
          <a:xfrm>
            <a:off x="15840000" y="9000000"/>
            <a:ext cx="614400" cy="432000"/>
          </a:xfrm>
          <a:ln>
            <a:solidFill>
              <a:schemeClr val="tx1"/>
            </a:solidFill>
          </a:ln>
        </p:spPr>
        <p:txBody>
          <a:bodyPr rtlCol="0" anchor="ctr" anchorCtr="0">
            <a:noAutofit/>
          </a:bodyPr>
          <a:lstStyle/>
          <a:p>
            <a:pPr algn="ctr" rtl="0"/>
            <a:r>
              <a:rPr lang="it-IT" sz="1991" dirty="0">
                <a:solidFill>
                  <a:schemeClr val="tx1"/>
                </a:solidFill>
              </a:rPr>
              <a:t>34</a:t>
            </a:r>
          </a:p>
        </p:txBody>
      </p:sp>
      <p:graphicFrame>
        <p:nvGraphicFramePr>
          <p:cNvPr id="33" name="Diagramma 32">
            <a:extLst>
              <a:ext uri="{FF2B5EF4-FFF2-40B4-BE49-F238E27FC236}">
                <a16:creationId xmlns:a16="http://schemas.microsoft.com/office/drawing/2014/main" id="{15A6565C-E4BD-F678-3490-F9124076CC99}"/>
              </a:ext>
            </a:extLst>
          </p:cNvPr>
          <p:cNvGraphicFramePr>
            <a:graphicFrameLocks noChangeAspect="1"/>
          </p:cNvGraphicFramePr>
          <p:nvPr>
            <p:extLst>
              <p:ext uri="{D42A27DB-BD31-4B8C-83A1-F6EECF244321}">
                <p14:modId xmlns:p14="http://schemas.microsoft.com/office/powerpoint/2010/main" val="3106013121"/>
              </p:ext>
            </p:extLst>
          </p:nvPr>
        </p:nvGraphicFramePr>
        <p:xfrm>
          <a:off x="5196767" y="3027809"/>
          <a:ext cx="6954665" cy="51394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ttangolo con angoli arrotondati 1">
            <a:extLst>
              <a:ext uri="{FF2B5EF4-FFF2-40B4-BE49-F238E27FC236}">
                <a16:creationId xmlns:a16="http://schemas.microsoft.com/office/drawing/2014/main" id="{E53C9150-36D3-4FCD-CAE3-3CBB3AC15382}"/>
              </a:ext>
            </a:extLst>
          </p:cNvPr>
          <p:cNvSpPr/>
          <p:nvPr/>
        </p:nvSpPr>
        <p:spPr>
          <a:xfrm>
            <a:off x="576000" y="2356720"/>
            <a:ext cx="3960000" cy="180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solidFill>
                  <a:schemeClr val="tx1"/>
                </a:solidFill>
              </a:rPr>
              <a:t>Eighteen sound </a:t>
            </a:r>
            <a:r>
              <a:rPr lang="en-US" sz="1600" dirty="0" err="1">
                <a:solidFill>
                  <a:schemeClr val="tx1"/>
                </a:solidFill>
              </a:rPr>
              <a:t>srl</a:t>
            </a:r>
            <a:r>
              <a:rPr lang="en-US" sz="1600" dirty="0">
                <a:solidFill>
                  <a:schemeClr val="tx1"/>
                </a:solidFill>
              </a:rPr>
              <a:t> with its subsidiary </a:t>
            </a:r>
            <a:r>
              <a:rPr lang="en-US" sz="1600" dirty="0" err="1">
                <a:solidFill>
                  <a:schemeClr val="tx1"/>
                </a:solidFill>
              </a:rPr>
              <a:t>Sound&amp;Vision</a:t>
            </a:r>
            <a:r>
              <a:rPr lang="en-US" sz="1600" dirty="0">
                <a:solidFill>
                  <a:schemeClr val="tx1"/>
                </a:solidFill>
              </a:rPr>
              <a:t>, owner of the historical </a:t>
            </a:r>
            <a:r>
              <a:rPr lang="en-US" sz="1600" dirty="0" err="1">
                <a:solidFill>
                  <a:schemeClr val="tx1"/>
                </a:solidFill>
              </a:rPr>
              <a:t>Ciare</a:t>
            </a:r>
            <a:r>
              <a:rPr lang="en-US" sz="1600" dirty="0">
                <a:solidFill>
                  <a:schemeClr val="tx1"/>
                </a:solidFill>
              </a:rPr>
              <a:t> brand, was acquired by the B&amp;C Group in September 2017 for € 7M.</a:t>
            </a:r>
          </a:p>
          <a:p>
            <a:pPr algn="ctr"/>
            <a:endParaRPr lang="it-IT" sz="1050" dirty="0">
              <a:solidFill>
                <a:schemeClr val="tx1"/>
              </a:solidFill>
            </a:endParaRPr>
          </a:p>
        </p:txBody>
      </p:sp>
      <p:sp>
        <p:nvSpPr>
          <p:cNvPr id="3" name="Rettangolo con angoli arrotondati 2">
            <a:extLst>
              <a:ext uri="{FF2B5EF4-FFF2-40B4-BE49-F238E27FC236}">
                <a16:creationId xmlns:a16="http://schemas.microsoft.com/office/drawing/2014/main" id="{9D24ABA2-6227-DEB8-D22F-CAFAC03F2757}"/>
              </a:ext>
            </a:extLst>
          </p:cNvPr>
          <p:cNvSpPr/>
          <p:nvPr/>
        </p:nvSpPr>
        <p:spPr>
          <a:xfrm>
            <a:off x="576000" y="4681767"/>
            <a:ext cx="3960000" cy="180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solidFill>
                  <a:schemeClr val="tx1"/>
                </a:solidFill>
              </a:rPr>
              <a:t>The acquired group generated approximately € 14M in revenue in 2017, with an EBITDA of 7%.</a:t>
            </a:r>
          </a:p>
          <a:p>
            <a:pPr algn="ctr"/>
            <a:endParaRPr lang="it-IT" sz="1100" dirty="0">
              <a:solidFill>
                <a:schemeClr val="tx1"/>
              </a:solidFill>
            </a:endParaRPr>
          </a:p>
        </p:txBody>
      </p:sp>
      <p:sp>
        <p:nvSpPr>
          <p:cNvPr id="5" name="Rettangolo con angoli arrotondati 4">
            <a:extLst>
              <a:ext uri="{FF2B5EF4-FFF2-40B4-BE49-F238E27FC236}">
                <a16:creationId xmlns:a16="http://schemas.microsoft.com/office/drawing/2014/main" id="{D621DAC9-9DCC-63EC-434E-2EB6F19DCFA8}"/>
              </a:ext>
            </a:extLst>
          </p:cNvPr>
          <p:cNvSpPr/>
          <p:nvPr/>
        </p:nvSpPr>
        <p:spPr>
          <a:xfrm>
            <a:off x="576000" y="7037040"/>
            <a:ext cx="3960000" cy="180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solidFill>
                  <a:schemeClr val="tx1"/>
                </a:solidFill>
              </a:rPr>
              <a:t>Financially, the company was also in trouble, with a negative NFP of around € 7M and a cash flow that was also negative and amounted to € -2.5M.</a:t>
            </a:r>
          </a:p>
          <a:p>
            <a:pPr algn="ctr"/>
            <a:endParaRPr lang="it-IT" sz="1100" dirty="0">
              <a:solidFill>
                <a:schemeClr val="tx1"/>
              </a:solidFill>
            </a:endParaRPr>
          </a:p>
        </p:txBody>
      </p:sp>
      <p:sp>
        <p:nvSpPr>
          <p:cNvPr id="6" name="Rettangolo con angoli arrotondati 5">
            <a:extLst>
              <a:ext uri="{FF2B5EF4-FFF2-40B4-BE49-F238E27FC236}">
                <a16:creationId xmlns:a16="http://schemas.microsoft.com/office/drawing/2014/main" id="{B07F4D43-3635-13DE-7A8A-ABD15A24CC7A}"/>
              </a:ext>
            </a:extLst>
          </p:cNvPr>
          <p:cNvSpPr/>
          <p:nvPr/>
        </p:nvSpPr>
        <p:spPr>
          <a:xfrm>
            <a:off x="12815500" y="2356720"/>
            <a:ext cx="3960000" cy="180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solidFill>
                  <a:schemeClr val="tx1"/>
                </a:solidFill>
              </a:rPr>
              <a:t>In 2023, the Sound Group generated revenues of approximately € 22M, with a growth of 60% compared to 2017 and a CAGR of 8%.</a:t>
            </a:r>
          </a:p>
          <a:p>
            <a:pPr algn="ctr"/>
            <a:endParaRPr lang="it-IT" sz="1050" dirty="0">
              <a:solidFill>
                <a:schemeClr val="tx1"/>
              </a:solidFill>
            </a:endParaRPr>
          </a:p>
        </p:txBody>
      </p:sp>
      <p:sp>
        <p:nvSpPr>
          <p:cNvPr id="7" name="Rettangolo con angoli arrotondati 6">
            <a:extLst>
              <a:ext uri="{FF2B5EF4-FFF2-40B4-BE49-F238E27FC236}">
                <a16:creationId xmlns:a16="http://schemas.microsoft.com/office/drawing/2014/main" id="{0BD4B118-F1F7-A45C-E301-8D6EF000175D}"/>
              </a:ext>
            </a:extLst>
          </p:cNvPr>
          <p:cNvSpPr/>
          <p:nvPr/>
        </p:nvSpPr>
        <p:spPr>
          <a:xfrm>
            <a:off x="12815500" y="4697525"/>
            <a:ext cx="3960000" cy="180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solidFill>
                  <a:schemeClr val="tx1"/>
                </a:solidFill>
              </a:rPr>
              <a:t>Both brands (18S and </a:t>
            </a:r>
            <a:r>
              <a:rPr lang="en-US" sz="1600" dirty="0" err="1">
                <a:solidFill>
                  <a:schemeClr val="tx1"/>
                </a:solidFill>
              </a:rPr>
              <a:t>Ciare</a:t>
            </a:r>
            <a:r>
              <a:rPr lang="en-US" sz="1600" dirty="0">
                <a:solidFill>
                  <a:schemeClr val="tx1"/>
                </a:solidFill>
              </a:rPr>
              <a:t>) have seen their customer portfolios grow, especially OEM customers, thanks to a renewed offer in terms of products and technologies.</a:t>
            </a:r>
          </a:p>
          <a:p>
            <a:pPr algn="ctr"/>
            <a:endParaRPr lang="it-IT" sz="1100" dirty="0">
              <a:solidFill>
                <a:schemeClr val="tx1"/>
              </a:solidFill>
            </a:endParaRPr>
          </a:p>
        </p:txBody>
      </p:sp>
      <p:sp>
        <p:nvSpPr>
          <p:cNvPr id="9" name="Rettangolo con angoli arrotondati 8">
            <a:extLst>
              <a:ext uri="{FF2B5EF4-FFF2-40B4-BE49-F238E27FC236}">
                <a16:creationId xmlns:a16="http://schemas.microsoft.com/office/drawing/2014/main" id="{39F623A0-276E-5CED-69FB-E46C26D607F0}"/>
              </a:ext>
            </a:extLst>
          </p:cNvPr>
          <p:cNvSpPr/>
          <p:nvPr/>
        </p:nvSpPr>
        <p:spPr>
          <a:xfrm>
            <a:off x="12815500" y="7001036"/>
            <a:ext cx="3960000" cy="1872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tIns="180000" rtlCol="0" anchor="ctr"/>
          <a:lstStyle/>
          <a:p>
            <a:pPr algn="ctr"/>
            <a:r>
              <a:rPr lang="en-US" sz="1600" dirty="0">
                <a:solidFill>
                  <a:schemeClr val="tx1"/>
                </a:solidFill>
              </a:rPr>
              <a:t>Profitability in 2023 was 16% of revenues, more than doubling the pre-acquisition profitability. Capitally, the company was also strongly strengthened with a positive NFP of € 1.3M and cash generated in 2023 alone of € 4.4M.</a:t>
            </a:r>
          </a:p>
          <a:p>
            <a:pPr algn="ctr"/>
            <a:endParaRPr lang="it-IT" sz="1100" dirty="0">
              <a:solidFill>
                <a:schemeClr val="tx1"/>
              </a:solidFill>
            </a:endParaRPr>
          </a:p>
        </p:txBody>
      </p:sp>
      <p:sp>
        <p:nvSpPr>
          <p:cNvPr id="12" name="CasellaDiTesto 11">
            <a:extLst>
              <a:ext uri="{FF2B5EF4-FFF2-40B4-BE49-F238E27FC236}">
                <a16:creationId xmlns:a16="http://schemas.microsoft.com/office/drawing/2014/main" id="{F427230F-BEB8-7342-1759-3C3A9423D9BF}"/>
              </a:ext>
            </a:extLst>
          </p:cNvPr>
          <p:cNvSpPr txBox="1"/>
          <p:nvPr/>
        </p:nvSpPr>
        <p:spPr>
          <a:xfrm>
            <a:off x="4874774" y="2185790"/>
            <a:ext cx="7590188" cy="646331"/>
          </a:xfrm>
          <a:prstGeom prst="rect">
            <a:avLst/>
          </a:prstGeom>
          <a:noFill/>
          <a:ln>
            <a:solidFill>
              <a:schemeClr val="tx1"/>
            </a:solidFill>
          </a:ln>
        </p:spPr>
        <p:txBody>
          <a:bodyPr wrap="square">
            <a:spAutoFit/>
          </a:bodyPr>
          <a:lstStyle/>
          <a:p>
            <a:pPr algn="ctr"/>
            <a:r>
              <a:rPr lang="en-US" sz="1800" dirty="0"/>
              <a:t>The strategy implemented since the first year of acquisition has focused on the following aspects</a:t>
            </a:r>
          </a:p>
        </p:txBody>
      </p:sp>
      <p:sp>
        <p:nvSpPr>
          <p:cNvPr id="13" name="CasellaDiTesto 12">
            <a:extLst>
              <a:ext uri="{FF2B5EF4-FFF2-40B4-BE49-F238E27FC236}">
                <a16:creationId xmlns:a16="http://schemas.microsoft.com/office/drawing/2014/main" id="{DE3543CC-6CCC-F045-BE0D-5C43F3465673}"/>
              </a:ext>
            </a:extLst>
          </p:cNvPr>
          <p:cNvSpPr txBox="1"/>
          <p:nvPr/>
        </p:nvSpPr>
        <p:spPr>
          <a:xfrm>
            <a:off x="1197289" y="1654255"/>
            <a:ext cx="2710822" cy="461665"/>
          </a:xfrm>
          <a:prstGeom prst="rect">
            <a:avLst/>
          </a:prstGeom>
          <a:noFill/>
        </p:spPr>
        <p:txBody>
          <a:bodyPr wrap="square">
            <a:spAutoFit/>
          </a:bodyPr>
          <a:lstStyle/>
          <a:p>
            <a:pPr algn="ctr"/>
            <a:r>
              <a:rPr lang="it-IT" sz="2400" b="1" u="sng" dirty="0">
                <a:latin typeface="+mn-lt"/>
              </a:rPr>
              <a:t>2017</a:t>
            </a:r>
          </a:p>
        </p:txBody>
      </p:sp>
      <p:sp>
        <p:nvSpPr>
          <p:cNvPr id="15" name="CasellaDiTesto 14">
            <a:extLst>
              <a:ext uri="{FF2B5EF4-FFF2-40B4-BE49-F238E27FC236}">
                <a16:creationId xmlns:a16="http://schemas.microsoft.com/office/drawing/2014/main" id="{9BEB3679-F50A-EF55-794E-3E240DE45DED}"/>
              </a:ext>
            </a:extLst>
          </p:cNvPr>
          <p:cNvSpPr txBox="1"/>
          <p:nvPr/>
        </p:nvSpPr>
        <p:spPr>
          <a:xfrm>
            <a:off x="13436378" y="1656000"/>
            <a:ext cx="2710822" cy="461665"/>
          </a:xfrm>
          <a:prstGeom prst="rect">
            <a:avLst/>
          </a:prstGeom>
          <a:noFill/>
        </p:spPr>
        <p:txBody>
          <a:bodyPr wrap="square">
            <a:spAutoFit/>
          </a:bodyPr>
          <a:lstStyle/>
          <a:p>
            <a:pPr algn="ctr"/>
            <a:r>
              <a:rPr lang="it-IT" sz="2400" b="1" u="sng" dirty="0">
                <a:latin typeface="+mn-lt"/>
              </a:rPr>
              <a:t>2023</a:t>
            </a:r>
          </a:p>
        </p:txBody>
      </p:sp>
      <p:sp>
        <p:nvSpPr>
          <p:cNvPr id="16" name="Freccia a destra 15">
            <a:extLst>
              <a:ext uri="{FF2B5EF4-FFF2-40B4-BE49-F238E27FC236}">
                <a16:creationId xmlns:a16="http://schemas.microsoft.com/office/drawing/2014/main" id="{A41BB26C-A49D-8722-41A5-DC2FEF16B075}"/>
              </a:ext>
            </a:extLst>
          </p:cNvPr>
          <p:cNvSpPr/>
          <p:nvPr/>
        </p:nvSpPr>
        <p:spPr>
          <a:xfrm rot="5400000">
            <a:off x="8494692" y="2849020"/>
            <a:ext cx="362115" cy="357577"/>
          </a:xfrm>
          <a:prstGeom prst="rightArrow">
            <a:avLst>
              <a:gd name="adj1" fmla="val 50000"/>
              <a:gd name="adj2" fmla="val 5741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a:extLst>
              <a:ext uri="{FF2B5EF4-FFF2-40B4-BE49-F238E27FC236}">
                <a16:creationId xmlns:a16="http://schemas.microsoft.com/office/drawing/2014/main" id="{0954AA79-480B-59AE-5BF1-4E53771FD3A9}"/>
              </a:ext>
            </a:extLst>
          </p:cNvPr>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7284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BE8E7-572D-EA98-58BC-D46F55470770}"/>
            </a:ext>
          </a:extLst>
        </p:cNvPr>
        <p:cNvGrpSpPr/>
        <p:nvPr/>
      </p:nvGrpSpPr>
      <p:grpSpPr>
        <a:xfrm>
          <a:off x="0" y="0"/>
          <a:ext cx="0" cy="0"/>
          <a:chOff x="0" y="0"/>
          <a:chExt cx="0" cy="0"/>
        </a:xfrm>
      </p:grpSpPr>
      <p:sp>
        <p:nvSpPr>
          <p:cNvPr id="11" name="Rettangolo 10">
            <a:extLst>
              <a:ext uri="{FF2B5EF4-FFF2-40B4-BE49-F238E27FC236}">
                <a16:creationId xmlns:a16="http://schemas.microsoft.com/office/drawing/2014/main" id="{1391703A-7B56-8599-9F1D-DF70AB428460}"/>
              </a:ext>
            </a:extLst>
          </p:cNvPr>
          <p:cNvSpPr/>
          <p:nvPr/>
        </p:nvSpPr>
        <p:spPr>
          <a:xfrm>
            <a:off x="4233" y="182292"/>
            <a:ext cx="17331271" cy="13673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8"/>
          </a:p>
        </p:txBody>
      </p:sp>
      <p:pic>
        <p:nvPicPr>
          <p:cNvPr id="62" name="Immagine 61">
            <a:extLst>
              <a:ext uri="{FF2B5EF4-FFF2-40B4-BE49-F238E27FC236}">
                <a16:creationId xmlns:a16="http://schemas.microsoft.com/office/drawing/2014/main" id="{E077DC51-93B9-FAA3-3777-8BFBA2F74729}"/>
              </a:ext>
            </a:extLst>
          </p:cNvPr>
          <p:cNvPicPr>
            <a:picLocks/>
          </p:cNvPicPr>
          <p:nvPr/>
        </p:nvPicPr>
        <p:blipFill>
          <a:blip r:embed="rId3"/>
          <a:stretch>
            <a:fillRect/>
          </a:stretch>
        </p:blipFill>
        <p:spPr>
          <a:xfrm>
            <a:off x="13109034" y="182292"/>
            <a:ext cx="3814138" cy="1367333"/>
          </a:xfrm>
          <a:prstGeom prst="rect">
            <a:avLst/>
          </a:prstGeom>
        </p:spPr>
      </p:pic>
      <p:sp>
        <p:nvSpPr>
          <p:cNvPr id="23" name="Rettangolo con angoli arrotondati 22">
            <a:extLst>
              <a:ext uri="{FF2B5EF4-FFF2-40B4-BE49-F238E27FC236}">
                <a16:creationId xmlns:a16="http://schemas.microsoft.com/office/drawing/2014/main" id="{5E465E7E-5C61-89AA-CE1B-0B0444ECF632}"/>
              </a:ext>
            </a:extLst>
          </p:cNvPr>
          <p:cNvSpPr/>
          <p:nvPr/>
        </p:nvSpPr>
        <p:spPr bwMode="auto">
          <a:xfrm>
            <a:off x="3093480" y="6230048"/>
            <a:ext cx="3410384" cy="1238508"/>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1600" b="1" dirty="0">
                <a:solidFill>
                  <a:schemeClr val="tx1"/>
                </a:solidFill>
                <a:latin typeface="+mn-lt"/>
                <a:ea typeface="+mn-ea"/>
                <a:cs typeface="+mn-cs"/>
              </a:rPr>
              <a:t>SAFETY $ 0.26M</a:t>
            </a:r>
          </a:p>
          <a:p>
            <a:pPr algn="ctr"/>
            <a:r>
              <a:rPr lang="en-US" sz="1600" dirty="0">
                <a:solidFill>
                  <a:schemeClr val="tx1"/>
                </a:solidFill>
                <a:latin typeface="+mn-lt"/>
                <a:ea typeface="+mn-ea"/>
                <a:cs typeface="+mn-cs"/>
              </a:rPr>
              <a:t>Extend Sprinkler System to press area;</a:t>
            </a:r>
          </a:p>
          <a:p>
            <a:pPr algn="ctr"/>
            <a:r>
              <a:rPr lang="en-US" sz="1600" dirty="0">
                <a:solidFill>
                  <a:schemeClr val="tx1"/>
                </a:solidFill>
                <a:latin typeface="+mn-lt"/>
                <a:ea typeface="+mn-ea"/>
                <a:cs typeface="+mn-cs"/>
              </a:rPr>
              <a:t>Repair retaining walls, add fall protection</a:t>
            </a:r>
            <a:endParaRPr lang="it-IT" sz="1600" dirty="0">
              <a:solidFill>
                <a:schemeClr val="tx1"/>
              </a:solidFill>
              <a:latin typeface="+mn-lt"/>
              <a:ea typeface="+mn-ea"/>
              <a:cs typeface="+mn-cs"/>
            </a:endParaRPr>
          </a:p>
        </p:txBody>
      </p:sp>
      <p:sp>
        <p:nvSpPr>
          <p:cNvPr id="26" name="Ovale 25">
            <a:extLst>
              <a:ext uri="{FF2B5EF4-FFF2-40B4-BE49-F238E27FC236}">
                <a16:creationId xmlns:a16="http://schemas.microsoft.com/office/drawing/2014/main" id="{CC92DAF3-EAF3-BFAC-2E39-19751791C7D4}"/>
              </a:ext>
            </a:extLst>
          </p:cNvPr>
          <p:cNvSpPr/>
          <p:nvPr/>
        </p:nvSpPr>
        <p:spPr>
          <a:xfrm>
            <a:off x="6766100" y="4050131"/>
            <a:ext cx="3960000" cy="23400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bg1"/>
                </a:solidFill>
              </a:rPr>
              <a:t>NEW INVESTMENTS</a:t>
            </a:r>
          </a:p>
        </p:txBody>
      </p:sp>
      <p:sp>
        <p:nvSpPr>
          <p:cNvPr id="40" name="Freccia in giù 39">
            <a:extLst>
              <a:ext uri="{FF2B5EF4-FFF2-40B4-BE49-F238E27FC236}">
                <a16:creationId xmlns:a16="http://schemas.microsoft.com/office/drawing/2014/main" id="{F9146F6B-704E-A980-C5E7-2A78EAFBCFCA}"/>
              </a:ext>
            </a:extLst>
          </p:cNvPr>
          <p:cNvSpPr/>
          <p:nvPr/>
        </p:nvSpPr>
        <p:spPr>
          <a:xfrm rot="18900000">
            <a:off x="10314122" y="5966888"/>
            <a:ext cx="499022" cy="553836"/>
          </a:xfrm>
          <a:prstGeom prst="downArrow">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LID4096" sz="1600">
              <a:solidFill>
                <a:schemeClr val="tx1"/>
              </a:solidFill>
              <a:latin typeface="+mn-lt"/>
              <a:ea typeface="+mn-ea"/>
              <a:cs typeface="+mn-cs"/>
            </a:endParaRPr>
          </a:p>
        </p:txBody>
      </p:sp>
      <p:sp>
        <p:nvSpPr>
          <p:cNvPr id="2" name="Rettangolo con angoli arrotondati 1">
            <a:extLst>
              <a:ext uri="{FF2B5EF4-FFF2-40B4-BE49-F238E27FC236}">
                <a16:creationId xmlns:a16="http://schemas.microsoft.com/office/drawing/2014/main" id="{67CE6D8D-02B9-8C74-38D1-06089557599E}"/>
              </a:ext>
            </a:extLst>
          </p:cNvPr>
          <p:cNvSpPr/>
          <p:nvPr/>
        </p:nvSpPr>
        <p:spPr bwMode="auto">
          <a:xfrm>
            <a:off x="3093480" y="2938780"/>
            <a:ext cx="3409920" cy="123904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1600" b="1" dirty="0">
                <a:solidFill>
                  <a:schemeClr val="tx1"/>
                </a:solidFill>
                <a:latin typeface="+mn-lt"/>
                <a:ea typeface="+mn-ea"/>
                <a:cs typeface="+mn-cs"/>
              </a:rPr>
              <a:t>WAREHOUSE $ 0.17M</a:t>
            </a:r>
          </a:p>
        </p:txBody>
      </p:sp>
      <p:sp>
        <p:nvSpPr>
          <p:cNvPr id="3" name="Rettangolo con angoli arrotondati 2">
            <a:extLst>
              <a:ext uri="{FF2B5EF4-FFF2-40B4-BE49-F238E27FC236}">
                <a16:creationId xmlns:a16="http://schemas.microsoft.com/office/drawing/2014/main" id="{3B33FADA-5757-B958-F225-8E8FD5222E4D}"/>
              </a:ext>
            </a:extLst>
          </p:cNvPr>
          <p:cNvSpPr/>
          <p:nvPr/>
        </p:nvSpPr>
        <p:spPr bwMode="auto">
          <a:xfrm>
            <a:off x="11024820" y="6230048"/>
            <a:ext cx="3409920" cy="123904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1600" b="1" dirty="0">
                <a:solidFill>
                  <a:schemeClr val="tx1"/>
                </a:solidFill>
                <a:latin typeface="+mn-lt"/>
                <a:ea typeface="+mn-ea"/>
                <a:cs typeface="+mn-cs"/>
              </a:rPr>
              <a:t>PRODUCTION $ 0.24M</a:t>
            </a:r>
          </a:p>
          <a:p>
            <a:pPr algn="ctr"/>
            <a:r>
              <a:rPr lang="en-US" sz="1600" dirty="0">
                <a:solidFill>
                  <a:schemeClr val="tx1"/>
                </a:solidFill>
                <a:latin typeface="+mn-lt"/>
                <a:ea typeface="+mn-ea"/>
                <a:cs typeface="+mn-cs"/>
              </a:rPr>
              <a:t>Estimated tooling run rate for purchased parts</a:t>
            </a:r>
            <a:endParaRPr lang="it-IT" sz="1600" dirty="0">
              <a:solidFill>
                <a:schemeClr val="tx1"/>
              </a:solidFill>
              <a:latin typeface="+mn-lt"/>
              <a:ea typeface="+mn-ea"/>
              <a:cs typeface="+mn-cs"/>
            </a:endParaRPr>
          </a:p>
        </p:txBody>
      </p:sp>
      <p:sp>
        <p:nvSpPr>
          <p:cNvPr id="4" name="Rettangolo con angoli arrotondati 3">
            <a:extLst>
              <a:ext uri="{FF2B5EF4-FFF2-40B4-BE49-F238E27FC236}">
                <a16:creationId xmlns:a16="http://schemas.microsoft.com/office/drawing/2014/main" id="{D25D6374-4904-0022-D5AC-0CD2069EDFD2}"/>
              </a:ext>
            </a:extLst>
          </p:cNvPr>
          <p:cNvSpPr/>
          <p:nvPr/>
        </p:nvSpPr>
        <p:spPr bwMode="auto">
          <a:xfrm>
            <a:off x="11024820" y="2938780"/>
            <a:ext cx="3409920" cy="123904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1600" b="1" dirty="0">
                <a:solidFill>
                  <a:schemeClr val="tx1"/>
                </a:solidFill>
                <a:latin typeface="+mn-lt"/>
                <a:ea typeface="+mn-ea"/>
                <a:cs typeface="+mn-cs"/>
              </a:rPr>
              <a:t>FACILITY $ 0.33M</a:t>
            </a:r>
          </a:p>
        </p:txBody>
      </p:sp>
      <p:sp>
        <p:nvSpPr>
          <p:cNvPr id="6" name="Rettangolo con angoli arrotondati 5">
            <a:extLst>
              <a:ext uri="{FF2B5EF4-FFF2-40B4-BE49-F238E27FC236}">
                <a16:creationId xmlns:a16="http://schemas.microsoft.com/office/drawing/2014/main" id="{D5C80FD5-BAE8-3471-9EC9-6002A21D5B8D}"/>
              </a:ext>
            </a:extLst>
          </p:cNvPr>
          <p:cNvSpPr/>
          <p:nvPr/>
        </p:nvSpPr>
        <p:spPr bwMode="auto">
          <a:xfrm>
            <a:off x="6909904" y="2074684"/>
            <a:ext cx="3409920" cy="123904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1600" b="1" dirty="0">
                <a:solidFill>
                  <a:schemeClr val="tx1"/>
                </a:solidFill>
                <a:latin typeface="+mn-lt"/>
                <a:ea typeface="+mn-ea"/>
                <a:cs typeface="+mn-cs"/>
              </a:rPr>
              <a:t>BENEFITS $ 2.24M</a:t>
            </a:r>
          </a:p>
          <a:p>
            <a:pPr algn="ctr"/>
            <a:r>
              <a:rPr lang="it-IT" sz="1600" dirty="0">
                <a:solidFill>
                  <a:schemeClr val="tx1"/>
                </a:solidFill>
                <a:latin typeface="+mn-lt"/>
                <a:ea typeface="+mn-ea"/>
                <a:cs typeface="+mn-cs"/>
              </a:rPr>
              <a:t>Cash and </a:t>
            </a:r>
            <a:r>
              <a:rPr lang="it-IT" sz="1600" dirty="0" err="1">
                <a:solidFill>
                  <a:schemeClr val="tx1"/>
                </a:solidFill>
                <a:latin typeface="+mn-lt"/>
                <a:ea typeface="+mn-ea"/>
                <a:cs typeface="+mn-cs"/>
              </a:rPr>
              <a:t>Annuity</a:t>
            </a:r>
            <a:r>
              <a:rPr lang="it-IT" sz="1600" dirty="0">
                <a:solidFill>
                  <a:schemeClr val="tx1"/>
                </a:solidFill>
                <a:latin typeface="+mn-lt"/>
                <a:ea typeface="+mn-ea"/>
                <a:cs typeface="+mn-cs"/>
              </a:rPr>
              <a:t> payments;</a:t>
            </a:r>
          </a:p>
          <a:p>
            <a:pPr algn="ctr"/>
            <a:r>
              <a:rPr lang="it-IT" sz="1600" dirty="0">
                <a:solidFill>
                  <a:schemeClr val="tx1"/>
                </a:solidFill>
                <a:latin typeface="+mn-lt"/>
                <a:ea typeface="+mn-ea"/>
                <a:cs typeface="+mn-cs"/>
              </a:rPr>
              <a:t>Health insurance </a:t>
            </a:r>
            <a:r>
              <a:rPr lang="it-IT" sz="1600" dirty="0" err="1">
                <a:solidFill>
                  <a:schemeClr val="tx1"/>
                </a:solidFill>
                <a:latin typeface="+mn-lt"/>
                <a:ea typeface="+mn-ea"/>
                <a:cs typeface="+mn-cs"/>
              </a:rPr>
              <a:t>savings</a:t>
            </a:r>
            <a:endParaRPr lang="it-IT" sz="1600" dirty="0">
              <a:solidFill>
                <a:schemeClr val="tx1"/>
              </a:solidFill>
              <a:latin typeface="+mn-lt"/>
              <a:ea typeface="+mn-ea"/>
              <a:cs typeface="+mn-cs"/>
            </a:endParaRPr>
          </a:p>
        </p:txBody>
      </p:sp>
      <p:sp>
        <p:nvSpPr>
          <p:cNvPr id="13" name="Rettangolo con angoli arrotondati 12">
            <a:extLst>
              <a:ext uri="{FF2B5EF4-FFF2-40B4-BE49-F238E27FC236}">
                <a16:creationId xmlns:a16="http://schemas.microsoft.com/office/drawing/2014/main" id="{C99D1285-BD10-B14B-42B5-729BE0D0D78E}"/>
              </a:ext>
            </a:extLst>
          </p:cNvPr>
          <p:cNvSpPr/>
          <p:nvPr/>
        </p:nvSpPr>
        <p:spPr bwMode="auto">
          <a:xfrm>
            <a:off x="6969930" y="7166152"/>
            <a:ext cx="3409920" cy="123904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1600" b="1" dirty="0">
                <a:solidFill>
                  <a:schemeClr val="tx1"/>
                </a:solidFill>
                <a:latin typeface="+mn-lt"/>
                <a:ea typeface="+mn-ea"/>
                <a:cs typeface="+mn-cs"/>
              </a:rPr>
              <a:t>CAPITAL $ 0.6M</a:t>
            </a:r>
          </a:p>
          <a:p>
            <a:pPr algn="ctr"/>
            <a:r>
              <a:rPr lang="en-US" sz="1600" dirty="0">
                <a:solidFill>
                  <a:schemeClr val="tx1"/>
                </a:solidFill>
                <a:latin typeface="+mn-lt"/>
                <a:ea typeface="+mn-ea"/>
                <a:cs typeface="+mn-cs"/>
              </a:rPr>
              <a:t>Safety Stock inventory for purchased parts;</a:t>
            </a:r>
            <a:endParaRPr lang="it-IT" sz="1600" dirty="0">
              <a:solidFill>
                <a:schemeClr val="tx1"/>
              </a:solidFill>
              <a:latin typeface="+mn-lt"/>
              <a:ea typeface="+mn-ea"/>
              <a:cs typeface="+mn-cs"/>
            </a:endParaRPr>
          </a:p>
          <a:p>
            <a:pPr algn="ctr"/>
            <a:r>
              <a:rPr lang="en-US" sz="1600" dirty="0">
                <a:solidFill>
                  <a:schemeClr val="tx1"/>
                </a:solidFill>
                <a:latin typeface="+mn-lt"/>
                <a:ea typeface="+mn-ea"/>
                <a:cs typeface="+mn-cs"/>
              </a:rPr>
              <a:t>Working capital</a:t>
            </a:r>
            <a:endParaRPr lang="it-IT" sz="1600" dirty="0">
              <a:solidFill>
                <a:schemeClr val="tx1"/>
              </a:solidFill>
            </a:endParaRPr>
          </a:p>
        </p:txBody>
      </p:sp>
      <p:sp>
        <p:nvSpPr>
          <p:cNvPr id="16" name="Freccia in giù 15">
            <a:extLst>
              <a:ext uri="{FF2B5EF4-FFF2-40B4-BE49-F238E27FC236}">
                <a16:creationId xmlns:a16="http://schemas.microsoft.com/office/drawing/2014/main" id="{8B4A1A60-3F31-C137-20F6-03445E73658E}"/>
              </a:ext>
            </a:extLst>
          </p:cNvPr>
          <p:cNvSpPr/>
          <p:nvPr/>
        </p:nvSpPr>
        <p:spPr>
          <a:xfrm rot="8100000">
            <a:off x="6636591" y="3985112"/>
            <a:ext cx="499022" cy="553836"/>
          </a:xfrm>
          <a:prstGeom prst="downArrow">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LID4096" sz="1600">
              <a:solidFill>
                <a:schemeClr val="tx1"/>
              </a:solidFill>
              <a:latin typeface="+mn-lt"/>
              <a:ea typeface="+mn-ea"/>
              <a:cs typeface="+mn-cs"/>
            </a:endParaRPr>
          </a:p>
        </p:txBody>
      </p:sp>
      <p:sp>
        <p:nvSpPr>
          <p:cNvPr id="17" name="Freccia in giù 16">
            <a:extLst>
              <a:ext uri="{FF2B5EF4-FFF2-40B4-BE49-F238E27FC236}">
                <a16:creationId xmlns:a16="http://schemas.microsoft.com/office/drawing/2014/main" id="{16F966FB-0059-57EB-EC7D-30D3EFEC96F2}"/>
              </a:ext>
            </a:extLst>
          </p:cNvPr>
          <p:cNvSpPr/>
          <p:nvPr/>
        </p:nvSpPr>
        <p:spPr>
          <a:xfrm rot="2700000">
            <a:off x="6685809" y="5980570"/>
            <a:ext cx="499022" cy="553836"/>
          </a:xfrm>
          <a:prstGeom prst="downArrow">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LID4096" sz="1600">
              <a:solidFill>
                <a:schemeClr val="tx1"/>
              </a:solidFill>
              <a:latin typeface="+mn-lt"/>
              <a:ea typeface="+mn-ea"/>
              <a:cs typeface="+mn-cs"/>
            </a:endParaRPr>
          </a:p>
        </p:txBody>
      </p:sp>
      <p:sp>
        <p:nvSpPr>
          <p:cNvPr id="18" name="Freccia in giù 17">
            <a:extLst>
              <a:ext uri="{FF2B5EF4-FFF2-40B4-BE49-F238E27FC236}">
                <a16:creationId xmlns:a16="http://schemas.microsoft.com/office/drawing/2014/main" id="{132231EF-B5AA-212F-9925-AC32C238B7B8}"/>
              </a:ext>
            </a:extLst>
          </p:cNvPr>
          <p:cNvSpPr/>
          <p:nvPr/>
        </p:nvSpPr>
        <p:spPr>
          <a:xfrm>
            <a:off x="8420357" y="6504304"/>
            <a:ext cx="499022" cy="553836"/>
          </a:xfrm>
          <a:prstGeom prst="downArrow">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LID4096" sz="1600">
              <a:solidFill>
                <a:schemeClr val="tx1"/>
              </a:solidFill>
              <a:latin typeface="+mn-lt"/>
              <a:ea typeface="+mn-ea"/>
              <a:cs typeface="+mn-cs"/>
            </a:endParaRPr>
          </a:p>
        </p:txBody>
      </p:sp>
      <p:sp>
        <p:nvSpPr>
          <p:cNvPr id="19" name="Freccia in giù 18">
            <a:extLst>
              <a:ext uri="{FF2B5EF4-FFF2-40B4-BE49-F238E27FC236}">
                <a16:creationId xmlns:a16="http://schemas.microsoft.com/office/drawing/2014/main" id="{C78250A8-D1F7-AB0B-A0FD-CBD6EFCADE3D}"/>
              </a:ext>
            </a:extLst>
          </p:cNvPr>
          <p:cNvSpPr/>
          <p:nvPr/>
        </p:nvSpPr>
        <p:spPr>
          <a:xfrm rot="10800000">
            <a:off x="8386068" y="3385732"/>
            <a:ext cx="499022" cy="553836"/>
          </a:xfrm>
          <a:prstGeom prst="downArrow">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LID4096" sz="1600">
              <a:solidFill>
                <a:schemeClr val="tx1"/>
              </a:solidFill>
              <a:latin typeface="+mn-lt"/>
              <a:ea typeface="+mn-ea"/>
              <a:cs typeface="+mn-cs"/>
            </a:endParaRPr>
          </a:p>
        </p:txBody>
      </p:sp>
      <p:sp>
        <p:nvSpPr>
          <p:cNvPr id="22" name="Freccia in giù 21">
            <a:extLst>
              <a:ext uri="{FF2B5EF4-FFF2-40B4-BE49-F238E27FC236}">
                <a16:creationId xmlns:a16="http://schemas.microsoft.com/office/drawing/2014/main" id="{0CD96ED2-C8CC-ACC3-62CE-4FB31898CAF1}"/>
              </a:ext>
            </a:extLst>
          </p:cNvPr>
          <p:cNvSpPr/>
          <p:nvPr/>
        </p:nvSpPr>
        <p:spPr>
          <a:xfrm rot="13500000" flipH="1">
            <a:off x="10356603" y="3960708"/>
            <a:ext cx="499022" cy="553836"/>
          </a:xfrm>
          <a:prstGeom prst="downArrow">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LID4096" sz="1600">
              <a:solidFill>
                <a:schemeClr val="tx1"/>
              </a:solidFill>
              <a:latin typeface="+mn-lt"/>
              <a:ea typeface="+mn-ea"/>
              <a:cs typeface="+mn-cs"/>
            </a:endParaRPr>
          </a:p>
        </p:txBody>
      </p:sp>
      <p:sp>
        <p:nvSpPr>
          <p:cNvPr id="33" name="Titolo 1">
            <a:extLst>
              <a:ext uri="{FF2B5EF4-FFF2-40B4-BE49-F238E27FC236}">
                <a16:creationId xmlns:a16="http://schemas.microsoft.com/office/drawing/2014/main" id="{BB4D25EA-F360-10B6-8758-51880D9896CA}"/>
              </a:ext>
            </a:extLst>
          </p:cNvPr>
          <p:cNvSpPr txBox="1">
            <a:spLocks/>
          </p:cNvSpPr>
          <p:nvPr/>
        </p:nvSpPr>
        <p:spPr>
          <a:xfrm>
            <a:off x="540000" y="540000"/>
            <a:ext cx="15372000" cy="576000"/>
          </a:xfrm>
          <a:prstGeom prst="rect">
            <a:avLst/>
          </a:prstGeom>
        </p:spPr>
        <p:txBody>
          <a:bodyPr wrap="square" lIns="0" tIns="0" rIns="0" bIns="0" rtlCol="0">
            <a:normAutofit/>
          </a:bodyPr>
          <a:lstStyle>
            <a:lvl1pPr>
              <a:defRPr sz="10600" b="0" i="0">
                <a:solidFill>
                  <a:schemeClr val="tx1">
                    <a:lumMod val="75000"/>
                    <a:lumOff val="25000"/>
                  </a:schemeClr>
                </a:solidFill>
                <a:latin typeface="Gramma-Book"/>
                <a:ea typeface="+mj-ea"/>
                <a:cs typeface="Gramma-Book"/>
              </a:defRPr>
            </a:lvl1pPr>
          </a:lstStyle>
          <a:p>
            <a:r>
              <a:rPr lang="it-IT" sz="3200" u="sng" dirty="0">
                <a:solidFill>
                  <a:schemeClr val="bg1"/>
                </a:solidFill>
                <a:latin typeface="+mn-lt"/>
                <a:cs typeface="Arial" panose="020B0604020202020204" pitchFamily="34" charset="0"/>
              </a:rPr>
              <a:t>EMINENCE SPEAKERS – INVESTMENT PLAN</a:t>
            </a:r>
            <a:endParaRPr lang="it-IT" sz="1400" u="sng" dirty="0">
              <a:solidFill>
                <a:schemeClr val="bg1"/>
              </a:solidFill>
              <a:latin typeface="+mn-lt"/>
              <a:cs typeface="Arial" panose="020B0604020202020204" pitchFamily="34" charset="0"/>
            </a:endParaRPr>
          </a:p>
        </p:txBody>
      </p:sp>
      <p:sp>
        <p:nvSpPr>
          <p:cNvPr id="34" name="Segnaposto numero diapositiva 5">
            <a:extLst>
              <a:ext uri="{FF2B5EF4-FFF2-40B4-BE49-F238E27FC236}">
                <a16:creationId xmlns:a16="http://schemas.microsoft.com/office/drawing/2014/main" id="{10FF2C79-437B-78A3-8159-0012A726BD2C}"/>
              </a:ext>
            </a:extLst>
          </p:cNvPr>
          <p:cNvSpPr>
            <a:spLocks noGrp="1"/>
          </p:cNvSpPr>
          <p:nvPr>
            <p:ph type="sldNum" sz="quarter" idx="33"/>
          </p:nvPr>
        </p:nvSpPr>
        <p:spPr>
          <a:xfrm>
            <a:off x="15840000" y="9000000"/>
            <a:ext cx="614400" cy="432000"/>
          </a:xfrm>
          <a:ln>
            <a:solidFill>
              <a:schemeClr val="tx1"/>
            </a:solidFill>
          </a:ln>
        </p:spPr>
        <p:txBody>
          <a:bodyPr rtlCol="0" anchor="ctr" anchorCtr="0">
            <a:noAutofit/>
          </a:bodyPr>
          <a:lstStyle/>
          <a:p>
            <a:pPr algn="ctr" rtl="0"/>
            <a:r>
              <a:rPr lang="it-IT" sz="1991" dirty="0">
                <a:solidFill>
                  <a:schemeClr val="tx1"/>
                </a:solidFill>
                <a:latin typeface="+mn-lt"/>
              </a:rPr>
              <a:t>35</a:t>
            </a:r>
          </a:p>
        </p:txBody>
      </p:sp>
      <p:sp>
        <p:nvSpPr>
          <p:cNvPr id="35" name="Rettangolo 34">
            <a:extLst>
              <a:ext uri="{FF2B5EF4-FFF2-40B4-BE49-F238E27FC236}">
                <a16:creationId xmlns:a16="http://schemas.microsoft.com/office/drawing/2014/main" id="{C5EDE992-B773-95AD-E839-184E9EE1D8A4}"/>
              </a:ext>
            </a:extLst>
          </p:cNvPr>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6417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617A2-6AC0-A7F2-EE26-87B9367DC51D}"/>
            </a:ext>
          </a:extLst>
        </p:cNvPr>
        <p:cNvGrpSpPr/>
        <p:nvPr/>
      </p:nvGrpSpPr>
      <p:grpSpPr>
        <a:xfrm>
          <a:off x="0" y="0"/>
          <a:ext cx="0" cy="0"/>
          <a:chOff x="0" y="0"/>
          <a:chExt cx="0" cy="0"/>
        </a:xfrm>
      </p:grpSpPr>
      <p:sp>
        <p:nvSpPr>
          <p:cNvPr id="11" name="Rettangolo 10">
            <a:extLst>
              <a:ext uri="{FF2B5EF4-FFF2-40B4-BE49-F238E27FC236}">
                <a16:creationId xmlns:a16="http://schemas.microsoft.com/office/drawing/2014/main" id="{929D8AE4-8162-827A-831D-1ED7DD06A1F5}"/>
              </a:ext>
            </a:extLst>
          </p:cNvPr>
          <p:cNvSpPr/>
          <p:nvPr/>
        </p:nvSpPr>
        <p:spPr>
          <a:xfrm>
            <a:off x="4233" y="182292"/>
            <a:ext cx="17331271" cy="13673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8"/>
          </a:p>
        </p:txBody>
      </p:sp>
      <p:pic>
        <p:nvPicPr>
          <p:cNvPr id="62" name="Immagine 61">
            <a:extLst>
              <a:ext uri="{FF2B5EF4-FFF2-40B4-BE49-F238E27FC236}">
                <a16:creationId xmlns:a16="http://schemas.microsoft.com/office/drawing/2014/main" id="{78FE4180-4A1E-A00D-28BC-1915D93BD05E}"/>
              </a:ext>
            </a:extLst>
          </p:cNvPr>
          <p:cNvPicPr>
            <a:picLocks/>
          </p:cNvPicPr>
          <p:nvPr/>
        </p:nvPicPr>
        <p:blipFill>
          <a:blip r:embed="rId3"/>
          <a:stretch>
            <a:fillRect/>
          </a:stretch>
        </p:blipFill>
        <p:spPr>
          <a:xfrm>
            <a:off x="13109034" y="182292"/>
            <a:ext cx="3814138" cy="1367333"/>
          </a:xfrm>
          <a:prstGeom prst="rect">
            <a:avLst/>
          </a:prstGeom>
        </p:spPr>
      </p:pic>
      <p:sp>
        <p:nvSpPr>
          <p:cNvPr id="4" name="Titolo 1">
            <a:extLst>
              <a:ext uri="{FF2B5EF4-FFF2-40B4-BE49-F238E27FC236}">
                <a16:creationId xmlns:a16="http://schemas.microsoft.com/office/drawing/2014/main" id="{41B83234-EE60-6734-F2DC-3C9DB3C3D76E}"/>
              </a:ext>
            </a:extLst>
          </p:cNvPr>
          <p:cNvSpPr>
            <a:spLocks noGrp="1"/>
          </p:cNvSpPr>
          <p:nvPr>
            <p:ph type="title"/>
          </p:nvPr>
        </p:nvSpPr>
        <p:spPr>
          <a:xfrm>
            <a:off x="540000" y="540000"/>
            <a:ext cx="15372000" cy="576000"/>
          </a:xfrm>
        </p:spPr>
        <p:txBody>
          <a:bodyPr rtlCol="0">
            <a:normAutofit/>
          </a:bodyPr>
          <a:lstStyle/>
          <a:p>
            <a:r>
              <a:rPr lang="it-IT" sz="3200" u="sng" dirty="0">
                <a:solidFill>
                  <a:schemeClr val="bg1"/>
                </a:solidFill>
                <a:latin typeface="+mn-lt"/>
                <a:cs typeface="Arial" panose="020B0604020202020204" pitchFamily="34" charset="0"/>
              </a:rPr>
              <a:t>PROSPECTIVES – EMINENCE AND B&amp;C CHINA</a:t>
            </a:r>
            <a:endParaRPr lang="it-IT" sz="1400" u="sng" dirty="0">
              <a:solidFill>
                <a:schemeClr val="bg1"/>
              </a:solidFill>
              <a:latin typeface="+mn-lt"/>
              <a:cs typeface="Arial" panose="020B0604020202020204" pitchFamily="34" charset="0"/>
            </a:endParaRPr>
          </a:p>
        </p:txBody>
      </p:sp>
      <p:sp>
        <p:nvSpPr>
          <p:cNvPr id="8" name="Segnaposto numero diapositiva 5">
            <a:extLst>
              <a:ext uri="{FF2B5EF4-FFF2-40B4-BE49-F238E27FC236}">
                <a16:creationId xmlns:a16="http://schemas.microsoft.com/office/drawing/2014/main" id="{27824E73-C48B-2F6D-38D3-5FC8B45C01FF}"/>
              </a:ext>
            </a:extLst>
          </p:cNvPr>
          <p:cNvSpPr>
            <a:spLocks noGrp="1"/>
          </p:cNvSpPr>
          <p:nvPr>
            <p:ph type="sldNum" sz="quarter" idx="33"/>
          </p:nvPr>
        </p:nvSpPr>
        <p:spPr>
          <a:xfrm>
            <a:off x="15840000" y="9000000"/>
            <a:ext cx="614400" cy="432000"/>
          </a:xfrm>
          <a:ln>
            <a:solidFill>
              <a:schemeClr val="tx1"/>
            </a:solidFill>
          </a:ln>
        </p:spPr>
        <p:txBody>
          <a:bodyPr rtlCol="0" anchor="ctr" anchorCtr="0">
            <a:noAutofit/>
          </a:bodyPr>
          <a:lstStyle/>
          <a:p>
            <a:pPr algn="ctr" rtl="0"/>
            <a:r>
              <a:rPr lang="it-IT" sz="1991" dirty="0">
                <a:solidFill>
                  <a:schemeClr val="tx1"/>
                </a:solidFill>
              </a:rPr>
              <a:t>36</a:t>
            </a:r>
          </a:p>
        </p:txBody>
      </p:sp>
      <p:sp>
        <p:nvSpPr>
          <p:cNvPr id="2" name="Rettangolo con angoli arrotondati 1">
            <a:extLst>
              <a:ext uri="{FF2B5EF4-FFF2-40B4-BE49-F238E27FC236}">
                <a16:creationId xmlns:a16="http://schemas.microsoft.com/office/drawing/2014/main" id="{E53C9150-36D3-4FCD-CAE3-3CBB3AC15382}"/>
              </a:ext>
            </a:extLst>
          </p:cNvPr>
          <p:cNvSpPr/>
          <p:nvPr/>
        </p:nvSpPr>
        <p:spPr>
          <a:xfrm>
            <a:off x="576000" y="2356720"/>
            <a:ext cx="3960000" cy="180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1600" dirty="0">
                <a:solidFill>
                  <a:schemeClr val="tx1"/>
                </a:solidFill>
              </a:rPr>
              <a:t>In 2024, B&amp;C Group </a:t>
            </a:r>
            <a:r>
              <a:rPr lang="it-IT" sz="1600" dirty="0" err="1">
                <a:solidFill>
                  <a:schemeClr val="tx1"/>
                </a:solidFill>
              </a:rPr>
              <a:t>expects</a:t>
            </a:r>
            <a:r>
              <a:rPr lang="it-IT" sz="1600" dirty="0">
                <a:solidFill>
                  <a:schemeClr val="tx1"/>
                </a:solidFill>
              </a:rPr>
              <a:t> to benefit a </a:t>
            </a:r>
            <a:r>
              <a:rPr lang="it-IT" sz="1600" dirty="0" err="1">
                <a:solidFill>
                  <a:schemeClr val="tx1"/>
                </a:solidFill>
              </a:rPr>
              <a:t>straight-away</a:t>
            </a:r>
            <a:r>
              <a:rPr lang="it-IT" sz="1600" dirty="0">
                <a:solidFill>
                  <a:schemeClr val="tx1"/>
                </a:solidFill>
              </a:rPr>
              <a:t> (conservative) € 13.5M </a:t>
            </a:r>
            <a:r>
              <a:rPr lang="it-IT" sz="1600" dirty="0" err="1">
                <a:solidFill>
                  <a:schemeClr val="tx1"/>
                </a:solidFill>
              </a:rPr>
              <a:t>contribution</a:t>
            </a:r>
            <a:r>
              <a:rPr lang="it-IT" sz="1600" dirty="0">
                <a:solidFill>
                  <a:schemeClr val="tx1"/>
                </a:solidFill>
              </a:rPr>
              <a:t> from </a:t>
            </a:r>
            <a:r>
              <a:rPr lang="it-IT" sz="1600" dirty="0" err="1">
                <a:solidFill>
                  <a:schemeClr val="tx1"/>
                </a:solidFill>
              </a:rPr>
              <a:t>its</a:t>
            </a:r>
            <a:r>
              <a:rPr lang="it-IT" sz="1600" dirty="0">
                <a:solidFill>
                  <a:schemeClr val="tx1"/>
                </a:solidFill>
              </a:rPr>
              <a:t> new </a:t>
            </a:r>
            <a:r>
              <a:rPr lang="it-IT" sz="1600" dirty="0" err="1">
                <a:solidFill>
                  <a:schemeClr val="tx1"/>
                </a:solidFill>
              </a:rPr>
              <a:t>two</a:t>
            </a:r>
            <a:r>
              <a:rPr lang="it-IT" sz="1600" dirty="0">
                <a:solidFill>
                  <a:schemeClr val="tx1"/>
                </a:solidFill>
              </a:rPr>
              <a:t> business </a:t>
            </a:r>
            <a:r>
              <a:rPr lang="it-IT" sz="1600" dirty="0" err="1">
                <a:solidFill>
                  <a:schemeClr val="tx1"/>
                </a:solidFill>
              </a:rPr>
              <a:t>entities</a:t>
            </a:r>
            <a:r>
              <a:rPr lang="it-IT" sz="1600" dirty="0">
                <a:solidFill>
                  <a:schemeClr val="tx1"/>
                </a:solidFill>
              </a:rPr>
              <a:t>.</a:t>
            </a:r>
          </a:p>
          <a:p>
            <a:pPr algn="ctr"/>
            <a:endParaRPr lang="it-IT" sz="1050" dirty="0">
              <a:solidFill>
                <a:schemeClr val="tx1"/>
              </a:solidFill>
            </a:endParaRPr>
          </a:p>
        </p:txBody>
      </p:sp>
      <p:sp>
        <p:nvSpPr>
          <p:cNvPr id="3" name="Rettangolo con angoli arrotondati 2">
            <a:extLst>
              <a:ext uri="{FF2B5EF4-FFF2-40B4-BE49-F238E27FC236}">
                <a16:creationId xmlns:a16="http://schemas.microsoft.com/office/drawing/2014/main" id="{9D24ABA2-6227-DEB8-D22F-CAFAC03F2757}"/>
              </a:ext>
            </a:extLst>
          </p:cNvPr>
          <p:cNvSpPr/>
          <p:nvPr/>
        </p:nvSpPr>
        <p:spPr>
          <a:xfrm>
            <a:off x="576000" y="4681767"/>
            <a:ext cx="3960000" cy="180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solidFill>
                  <a:schemeClr val="tx1"/>
                </a:solidFill>
              </a:rPr>
              <a:t>Eminence's activities will focus on </a:t>
            </a:r>
            <a:r>
              <a:rPr lang="en-US" sz="1600" dirty="0" err="1">
                <a:solidFill>
                  <a:schemeClr val="tx1"/>
                </a:solidFill>
              </a:rPr>
              <a:t>rationalising</a:t>
            </a:r>
            <a:r>
              <a:rPr lang="en-US" sz="1600" dirty="0">
                <a:solidFill>
                  <a:schemeClr val="tx1"/>
                </a:solidFill>
              </a:rPr>
              <a:t> costs and implementing planned investments. At the same time, the Eminence brand will immediately contribute to strengthening the Group's presence in its target markets.</a:t>
            </a:r>
          </a:p>
        </p:txBody>
      </p:sp>
      <p:sp>
        <p:nvSpPr>
          <p:cNvPr id="5" name="Rettangolo con angoli arrotondati 4">
            <a:extLst>
              <a:ext uri="{FF2B5EF4-FFF2-40B4-BE49-F238E27FC236}">
                <a16:creationId xmlns:a16="http://schemas.microsoft.com/office/drawing/2014/main" id="{D621DAC9-9DCC-63EC-434E-2EB6F19DCFA8}"/>
              </a:ext>
            </a:extLst>
          </p:cNvPr>
          <p:cNvSpPr/>
          <p:nvPr/>
        </p:nvSpPr>
        <p:spPr>
          <a:xfrm>
            <a:off x="576000" y="7037040"/>
            <a:ext cx="3960000" cy="180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1600" dirty="0">
                <a:solidFill>
                  <a:schemeClr val="tx1"/>
                </a:solidFill>
              </a:rPr>
              <a:t>B&amp;C China 2024 forecasts highlight </a:t>
            </a:r>
            <a:r>
              <a:rPr lang="it-IT" sz="1600" dirty="0" err="1">
                <a:solidFill>
                  <a:schemeClr val="tx1"/>
                </a:solidFill>
              </a:rPr>
              <a:t>very</a:t>
            </a:r>
            <a:r>
              <a:rPr lang="it-IT" sz="1600" dirty="0">
                <a:solidFill>
                  <a:schemeClr val="tx1"/>
                </a:solidFill>
              </a:rPr>
              <a:t> positive </a:t>
            </a:r>
            <a:r>
              <a:rPr lang="it-IT" sz="1600" dirty="0" err="1">
                <a:solidFill>
                  <a:schemeClr val="tx1"/>
                </a:solidFill>
              </a:rPr>
              <a:t>results</a:t>
            </a:r>
            <a:r>
              <a:rPr lang="it-IT" sz="1600" dirty="0">
                <a:solidFill>
                  <a:schemeClr val="tx1"/>
                </a:solidFill>
              </a:rPr>
              <a:t> in </a:t>
            </a:r>
            <a:r>
              <a:rPr lang="it-IT" sz="1600" dirty="0" err="1">
                <a:solidFill>
                  <a:schemeClr val="tx1"/>
                </a:solidFill>
              </a:rPr>
              <a:t>terms</a:t>
            </a:r>
            <a:r>
              <a:rPr lang="it-IT" sz="1600" dirty="0">
                <a:solidFill>
                  <a:schemeClr val="tx1"/>
                </a:solidFill>
              </a:rPr>
              <a:t> of I </a:t>
            </a:r>
            <a:r>
              <a:rPr lang="it-IT" sz="1600" dirty="0" err="1">
                <a:solidFill>
                  <a:schemeClr val="tx1"/>
                </a:solidFill>
              </a:rPr>
              <a:t>Margin</a:t>
            </a:r>
            <a:r>
              <a:rPr lang="it-IT" sz="1600" dirty="0">
                <a:solidFill>
                  <a:schemeClr val="tx1"/>
                </a:solidFill>
              </a:rPr>
              <a:t> (35.8%) and EBITDA (14.9%). </a:t>
            </a:r>
            <a:endParaRPr lang="it-IT" sz="1100" dirty="0">
              <a:solidFill>
                <a:schemeClr val="tx1"/>
              </a:solidFill>
            </a:endParaRPr>
          </a:p>
        </p:txBody>
      </p:sp>
      <p:sp>
        <p:nvSpPr>
          <p:cNvPr id="6" name="Rettangolo con angoli arrotondati 5">
            <a:extLst>
              <a:ext uri="{FF2B5EF4-FFF2-40B4-BE49-F238E27FC236}">
                <a16:creationId xmlns:a16="http://schemas.microsoft.com/office/drawing/2014/main" id="{B07F4D43-3635-13DE-7A8A-ABD15A24CC7A}"/>
              </a:ext>
            </a:extLst>
          </p:cNvPr>
          <p:cNvSpPr/>
          <p:nvPr/>
        </p:nvSpPr>
        <p:spPr>
          <a:xfrm>
            <a:off x="12815500" y="2356720"/>
            <a:ext cx="3960000" cy="180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solidFill>
                  <a:schemeClr val="tx1"/>
                </a:solidFill>
              </a:rPr>
              <a:t>Significant increase in sales, especially for B&amp;C China, which could show prospects of doubling sales as early as 2025, with EBITDA trending towards that of 18S.</a:t>
            </a:r>
          </a:p>
        </p:txBody>
      </p:sp>
      <p:sp>
        <p:nvSpPr>
          <p:cNvPr id="7" name="Rettangolo con angoli arrotondati 6">
            <a:extLst>
              <a:ext uri="{FF2B5EF4-FFF2-40B4-BE49-F238E27FC236}">
                <a16:creationId xmlns:a16="http://schemas.microsoft.com/office/drawing/2014/main" id="{0BD4B118-F1F7-A45C-E301-8D6EF000175D}"/>
              </a:ext>
            </a:extLst>
          </p:cNvPr>
          <p:cNvSpPr/>
          <p:nvPr/>
        </p:nvSpPr>
        <p:spPr>
          <a:xfrm>
            <a:off x="12815500" y="4697525"/>
            <a:ext cx="3960000" cy="180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solidFill>
                  <a:schemeClr val="tx1"/>
                </a:solidFill>
              </a:rPr>
              <a:t>In the commercial area, the Group will benefit from the historical presence of the Eminence brand and investments in the marketing area to penetrate the MI market (market value </a:t>
            </a:r>
            <a:r>
              <a:rPr lang="it-IT" sz="1600" dirty="0">
                <a:solidFill>
                  <a:schemeClr val="tx1"/>
                </a:solidFill>
              </a:rPr>
              <a:t>€</a:t>
            </a:r>
            <a:r>
              <a:rPr lang="it-IT" sz="1600" b="1" dirty="0">
                <a:solidFill>
                  <a:schemeClr val="tx1"/>
                </a:solidFill>
              </a:rPr>
              <a:t> </a:t>
            </a:r>
            <a:r>
              <a:rPr lang="en-US" sz="1600" dirty="0">
                <a:solidFill>
                  <a:schemeClr val="tx1"/>
                </a:solidFill>
              </a:rPr>
              <a:t>2,000M).</a:t>
            </a:r>
          </a:p>
        </p:txBody>
      </p:sp>
      <p:sp>
        <p:nvSpPr>
          <p:cNvPr id="9" name="Rettangolo con angoli arrotondati 8">
            <a:extLst>
              <a:ext uri="{FF2B5EF4-FFF2-40B4-BE49-F238E27FC236}">
                <a16:creationId xmlns:a16="http://schemas.microsoft.com/office/drawing/2014/main" id="{39F623A0-276E-5CED-69FB-E46C26D607F0}"/>
              </a:ext>
            </a:extLst>
          </p:cNvPr>
          <p:cNvSpPr/>
          <p:nvPr/>
        </p:nvSpPr>
        <p:spPr>
          <a:xfrm>
            <a:off x="12815500" y="7001036"/>
            <a:ext cx="3960000" cy="1872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tIns="180000" rtlCol="0" anchor="ctr"/>
          <a:lstStyle/>
          <a:p>
            <a:pPr algn="ctr"/>
            <a:r>
              <a:rPr lang="en-US" sz="1600" dirty="0">
                <a:solidFill>
                  <a:schemeClr val="tx1"/>
                </a:solidFill>
              </a:rPr>
              <a:t>Significant increase in margins thanks to the production logic 'per order', which will lead to lower inventory costs, and the exploitation of synergies, which, together with the shortening of the production chain, will make the distribution structure more efficient. </a:t>
            </a:r>
            <a:endParaRPr lang="it-IT" sz="1100" dirty="0">
              <a:solidFill>
                <a:schemeClr val="tx1"/>
              </a:solidFill>
            </a:endParaRPr>
          </a:p>
        </p:txBody>
      </p:sp>
      <p:sp>
        <p:nvSpPr>
          <p:cNvPr id="12" name="CasellaDiTesto 11">
            <a:extLst>
              <a:ext uri="{FF2B5EF4-FFF2-40B4-BE49-F238E27FC236}">
                <a16:creationId xmlns:a16="http://schemas.microsoft.com/office/drawing/2014/main" id="{F427230F-BEB8-7342-1759-3C3A9423D9BF}"/>
              </a:ext>
            </a:extLst>
          </p:cNvPr>
          <p:cNvSpPr txBox="1"/>
          <p:nvPr/>
        </p:nvSpPr>
        <p:spPr>
          <a:xfrm>
            <a:off x="4874774" y="2185790"/>
            <a:ext cx="7590188" cy="369332"/>
          </a:xfrm>
          <a:prstGeom prst="rect">
            <a:avLst/>
          </a:prstGeom>
          <a:noFill/>
          <a:ln>
            <a:solidFill>
              <a:schemeClr val="tx1"/>
            </a:solidFill>
          </a:ln>
        </p:spPr>
        <p:txBody>
          <a:bodyPr wrap="square">
            <a:spAutoFit/>
          </a:bodyPr>
          <a:lstStyle/>
          <a:p>
            <a:pPr algn="ctr"/>
            <a:r>
              <a:rPr lang="en-US" sz="1800" dirty="0"/>
              <a:t>Reiteration of the strategy deployed with 18S</a:t>
            </a:r>
          </a:p>
        </p:txBody>
      </p:sp>
      <p:sp>
        <p:nvSpPr>
          <p:cNvPr id="13" name="CasellaDiTesto 12">
            <a:extLst>
              <a:ext uri="{FF2B5EF4-FFF2-40B4-BE49-F238E27FC236}">
                <a16:creationId xmlns:a16="http://schemas.microsoft.com/office/drawing/2014/main" id="{DE3543CC-6CCC-F045-BE0D-5C43F3465673}"/>
              </a:ext>
            </a:extLst>
          </p:cNvPr>
          <p:cNvSpPr txBox="1"/>
          <p:nvPr/>
        </p:nvSpPr>
        <p:spPr>
          <a:xfrm>
            <a:off x="1197289" y="1654255"/>
            <a:ext cx="2710822" cy="461665"/>
          </a:xfrm>
          <a:prstGeom prst="rect">
            <a:avLst/>
          </a:prstGeom>
          <a:noFill/>
        </p:spPr>
        <p:txBody>
          <a:bodyPr wrap="square">
            <a:spAutoFit/>
          </a:bodyPr>
          <a:lstStyle/>
          <a:p>
            <a:pPr algn="ctr"/>
            <a:r>
              <a:rPr lang="it-IT" sz="2400" b="1" u="sng" dirty="0">
                <a:latin typeface="+mn-lt"/>
              </a:rPr>
              <a:t>2024</a:t>
            </a:r>
          </a:p>
        </p:txBody>
      </p:sp>
      <p:sp>
        <p:nvSpPr>
          <p:cNvPr id="15" name="CasellaDiTesto 14">
            <a:extLst>
              <a:ext uri="{FF2B5EF4-FFF2-40B4-BE49-F238E27FC236}">
                <a16:creationId xmlns:a16="http://schemas.microsoft.com/office/drawing/2014/main" id="{9BEB3679-F50A-EF55-794E-3E240DE45DED}"/>
              </a:ext>
            </a:extLst>
          </p:cNvPr>
          <p:cNvSpPr txBox="1"/>
          <p:nvPr/>
        </p:nvSpPr>
        <p:spPr>
          <a:xfrm>
            <a:off x="13436378" y="1656000"/>
            <a:ext cx="2710822" cy="461665"/>
          </a:xfrm>
          <a:prstGeom prst="rect">
            <a:avLst/>
          </a:prstGeom>
          <a:noFill/>
        </p:spPr>
        <p:txBody>
          <a:bodyPr wrap="square">
            <a:spAutoFit/>
          </a:bodyPr>
          <a:lstStyle/>
          <a:p>
            <a:pPr algn="ctr"/>
            <a:r>
              <a:rPr lang="it-IT" sz="2400" b="1" u="sng" dirty="0">
                <a:latin typeface="+mn-lt"/>
              </a:rPr>
              <a:t>2026</a:t>
            </a:r>
          </a:p>
        </p:txBody>
      </p:sp>
      <p:sp>
        <p:nvSpPr>
          <p:cNvPr id="16" name="Freccia a destra 15">
            <a:extLst>
              <a:ext uri="{FF2B5EF4-FFF2-40B4-BE49-F238E27FC236}">
                <a16:creationId xmlns:a16="http://schemas.microsoft.com/office/drawing/2014/main" id="{A41BB26C-A49D-8722-41A5-DC2FEF16B075}"/>
              </a:ext>
            </a:extLst>
          </p:cNvPr>
          <p:cNvSpPr/>
          <p:nvPr/>
        </p:nvSpPr>
        <p:spPr>
          <a:xfrm rot="5400000">
            <a:off x="8494692" y="2574813"/>
            <a:ext cx="362115" cy="357577"/>
          </a:xfrm>
          <a:prstGeom prst="rightArrow">
            <a:avLst>
              <a:gd name="adj1" fmla="val 50000"/>
              <a:gd name="adj2" fmla="val 5741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a:extLst>
              <a:ext uri="{FF2B5EF4-FFF2-40B4-BE49-F238E27FC236}">
                <a16:creationId xmlns:a16="http://schemas.microsoft.com/office/drawing/2014/main" id="{0954AA79-480B-59AE-5BF1-4E53771FD3A9}"/>
              </a:ext>
            </a:extLst>
          </p:cNvPr>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 name="Diagramma 9">
            <a:extLst>
              <a:ext uri="{FF2B5EF4-FFF2-40B4-BE49-F238E27FC236}">
                <a16:creationId xmlns:a16="http://schemas.microsoft.com/office/drawing/2014/main" id="{FEF8364C-2DCF-734F-C046-7F1C4C90E34F}"/>
              </a:ext>
            </a:extLst>
          </p:cNvPr>
          <p:cNvGraphicFramePr>
            <a:graphicFrameLocks noChangeAspect="1"/>
          </p:cNvGraphicFramePr>
          <p:nvPr/>
        </p:nvGraphicFramePr>
        <p:xfrm>
          <a:off x="5196767" y="3027809"/>
          <a:ext cx="6954665" cy="51394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35513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 name="Titolo 1">
            <a:extLst>
              <a:ext uri="{FF2B5EF4-FFF2-40B4-BE49-F238E27FC236}">
                <a16:creationId xmlns:a16="http://schemas.microsoft.com/office/drawing/2014/main" id="{3560F281-4FF6-4617-A809-AC9C15ECF18A}"/>
              </a:ext>
            </a:extLst>
          </p:cNvPr>
          <p:cNvSpPr>
            <a:spLocks noGrp="1"/>
          </p:cNvSpPr>
          <p:nvPr>
            <p:ph type="title"/>
          </p:nvPr>
        </p:nvSpPr>
        <p:spPr>
          <a:xfrm>
            <a:off x="540000" y="540000"/>
            <a:ext cx="15360000" cy="758400"/>
          </a:xfrm>
        </p:spPr>
        <p:txBody>
          <a:bodyPr rtlCol="0">
            <a:normAutofit/>
          </a:bodyPr>
          <a:lstStyle/>
          <a:p>
            <a:r>
              <a:rPr lang="it-IT" sz="3200" u="sng" dirty="0">
                <a:solidFill>
                  <a:schemeClr val="bg1"/>
                </a:solidFill>
                <a:latin typeface="+mn-lt"/>
                <a:cs typeface="Arial" panose="020B0604020202020204" pitchFamily="34" charset="0"/>
              </a:rPr>
              <a:t>SHAREHOLDERS</a:t>
            </a:r>
            <a:endParaRPr lang="it-IT" sz="1400" u="sng" dirty="0">
              <a:solidFill>
                <a:schemeClr val="bg1"/>
              </a:solidFill>
              <a:latin typeface="+mn-lt"/>
              <a:cs typeface="Arial" panose="020B0604020202020204" pitchFamily="34" charset="0"/>
            </a:endParaRPr>
          </a:p>
        </p:txBody>
      </p:sp>
      <p:sp>
        <p:nvSpPr>
          <p:cNvPr id="19" name="Rettangolo 18"/>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Immagine 3">
            <a:extLst>
              <a:ext uri="{FF2B5EF4-FFF2-40B4-BE49-F238E27FC236}">
                <a16:creationId xmlns:a16="http://schemas.microsoft.com/office/drawing/2014/main" id="{35806CB6-87C3-FE61-2115-62697F38B70C}"/>
              </a:ext>
            </a:extLst>
          </p:cNvPr>
          <p:cNvPicPr>
            <a:picLocks/>
          </p:cNvPicPr>
          <p:nvPr/>
        </p:nvPicPr>
        <p:blipFill>
          <a:blip r:embed="rId3"/>
          <a:stretch>
            <a:fillRect/>
          </a:stretch>
        </p:blipFill>
        <p:spPr>
          <a:xfrm>
            <a:off x="13111200" y="180000"/>
            <a:ext cx="3816000" cy="1368000"/>
          </a:xfrm>
          <a:prstGeom prst="rect">
            <a:avLst/>
          </a:prstGeom>
        </p:spPr>
      </p:pic>
      <p:sp>
        <p:nvSpPr>
          <p:cNvPr id="5" name="Segnaposto numero diapositiva 5">
            <a:extLst>
              <a:ext uri="{FF2B5EF4-FFF2-40B4-BE49-F238E27FC236}">
                <a16:creationId xmlns:a16="http://schemas.microsoft.com/office/drawing/2014/main" id="{BF1912CB-2EBA-A51C-81F9-D2F91083169C}"/>
              </a:ext>
            </a:extLst>
          </p:cNvPr>
          <p:cNvSpPr>
            <a:spLocks noGrp="1"/>
          </p:cNvSpPr>
          <p:nvPr>
            <p:ph type="sldNum" sz="quarter" idx="33"/>
          </p:nvPr>
        </p:nvSpPr>
        <p:spPr>
          <a:xfrm>
            <a:off x="15840000" y="9000000"/>
            <a:ext cx="614400" cy="432000"/>
          </a:xfrm>
          <a:ln>
            <a:solidFill>
              <a:schemeClr val="tx1"/>
            </a:solidFill>
          </a:ln>
        </p:spPr>
        <p:txBody>
          <a:bodyPr rtlCol="0" anchor="ctr" anchorCtr="0">
            <a:noAutofit/>
          </a:bodyPr>
          <a:lstStyle/>
          <a:p>
            <a:pPr algn="ctr" rtl="0"/>
            <a:r>
              <a:rPr lang="it-IT" sz="1991" dirty="0">
                <a:solidFill>
                  <a:schemeClr val="tx1"/>
                </a:solidFill>
              </a:rPr>
              <a:t>37</a:t>
            </a:r>
          </a:p>
        </p:txBody>
      </p:sp>
      <p:graphicFrame>
        <p:nvGraphicFramePr>
          <p:cNvPr id="13" name="Grafico 12">
            <a:extLst>
              <a:ext uri="{FF2B5EF4-FFF2-40B4-BE49-F238E27FC236}">
                <a16:creationId xmlns:a16="http://schemas.microsoft.com/office/drawing/2014/main" id="{1719DD05-03BB-FAD1-3F6A-95300B21F096}"/>
              </a:ext>
            </a:extLst>
          </p:cNvPr>
          <p:cNvGraphicFramePr>
            <a:graphicFrameLocks noChangeAspect="1"/>
          </p:cNvGraphicFramePr>
          <p:nvPr>
            <p:extLst>
              <p:ext uri="{D42A27DB-BD31-4B8C-83A1-F6EECF244321}">
                <p14:modId xmlns:p14="http://schemas.microsoft.com/office/powerpoint/2010/main" val="3143604168"/>
              </p:ext>
            </p:extLst>
          </p:nvPr>
        </p:nvGraphicFramePr>
        <p:xfrm>
          <a:off x="540000" y="2340000"/>
          <a:ext cx="5985046" cy="4013200"/>
        </p:xfrm>
        <a:graphic>
          <a:graphicData uri="http://schemas.openxmlformats.org/drawingml/2006/chart">
            <c:chart xmlns:c="http://schemas.openxmlformats.org/drawingml/2006/chart" xmlns:r="http://schemas.openxmlformats.org/officeDocument/2006/relationships" r:id="rId4"/>
          </a:graphicData>
        </a:graphic>
      </p:graphicFrame>
      <p:sp>
        <p:nvSpPr>
          <p:cNvPr id="3" name="Rettangolo 2">
            <a:extLst>
              <a:ext uri="{FF2B5EF4-FFF2-40B4-BE49-F238E27FC236}">
                <a16:creationId xmlns:a16="http://schemas.microsoft.com/office/drawing/2014/main" id="{D30D3B1E-6AFC-4B66-998F-3D55EC868E07}"/>
              </a:ext>
            </a:extLst>
          </p:cNvPr>
          <p:cNvSpPr/>
          <p:nvPr/>
        </p:nvSpPr>
        <p:spPr>
          <a:xfrm>
            <a:off x="540001" y="6677000"/>
            <a:ext cx="5985046" cy="2003497"/>
          </a:xfrm>
          <a:prstGeom prst="rect">
            <a:avLst/>
          </a:prstGeom>
          <a:solidFill>
            <a:srgbClr val="C00000"/>
          </a:solidFill>
          <a:ln>
            <a:noFill/>
          </a:ln>
        </p:spPr>
        <p:txBody>
          <a:bodyPr wrap="square" lIns="360000" rIns="360000">
            <a:spAutoFit/>
          </a:bodyPr>
          <a:lstStyle/>
          <a:p>
            <a:pPr marL="12700" algn="just" rtl="0">
              <a:lnSpc>
                <a:spcPts val="2480"/>
              </a:lnSpc>
            </a:pPr>
            <a:endParaRPr lang="en-US" sz="2000" noProof="0" dirty="0">
              <a:solidFill>
                <a:schemeClr val="bg1"/>
              </a:solidFill>
              <a:latin typeface="+mn-lt"/>
              <a:cs typeface="Gramma-Book"/>
            </a:endParaRPr>
          </a:p>
          <a:p>
            <a:pPr marL="12700" algn="just" rtl="0">
              <a:lnSpc>
                <a:spcPts val="2480"/>
              </a:lnSpc>
            </a:pPr>
            <a:r>
              <a:rPr lang="en-US" sz="2000" dirty="0" err="1">
                <a:solidFill>
                  <a:schemeClr val="bg1"/>
                </a:solidFill>
                <a:latin typeface="+mn-lt"/>
                <a:cs typeface="Gramma-Book"/>
              </a:rPr>
              <a:t>Research&amp;Development</a:t>
            </a:r>
            <a:r>
              <a:rPr lang="en-US" sz="2000" dirty="0">
                <a:solidFill>
                  <a:schemeClr val="bg1"/>
                </a:solidFill>
                <a:latin typeface="+mn-lt"/>
                <a:cs typeface="Gramma-Book"/>
              </a:rPr>
              <a:t> International </a:t>
            </a:r>
            <a:r>
              <a:rPr lang="en-US" sz="2000" dirty="0" err="1">
                <a:solidFill>
                  <a:schemeClr val="bg1"/>
                </a:solidFill>
                <a:latin typeface="+mn-lt"/>
                <a:cs typeface="Gramma-Book"/>
              </a:rPr>
              <a:t>s.r.l</a:t>
            </a:r>
            <a:r>
              <a:rPr lang="en-US" sz="2000" dirty="0">
                <a:solidFill>
                  <a:schemeClr val="bg1"/>
                </a:solidFill>
                <a:latin typeface="+mn-lt"/>
                <a:cs typeface="Gramma-Book"/>
              </a:rPr>
              <a:t>. has non-contestable control of B&amp;C Speakers and exercises it through its CEO and owner, Lorenzo Coppini. </a:t>
            </a:r>
          </a:p>
          <a:p>
            <a:pPr marL="12700" algn="just" rtl="0">
              <a:lnSpc>
                <a:spcPts val="2480"/>
              </a:lnSpc>
            </a:pPr>
            <a:endParaRPr lang="it-IT" sz="2000" dirty="0">
              <a:solidFill>
                <a:schemeClr val="bg1"/>
              </a:solidFill>
              <a:latin typeface="+mn-lt"/>
              <a:cs typeface="Gramma-Book"/>
            </a:endParaRPr>
          </a:p>
        </p:txBody>
      </p:sp>
      <p:graphicFrame>
        <p:nvGraphicFramePr>
          <p:cNvPr id="9" name="Oggetto 8">
            <a:extLst>
              <a:ext uri="{FF2B5EF4-FFF2-40B4-BE49-F238E27FC236}">
                <a16:creationId xmlns:a16="http://schemas.microsoft.com/office/drawing/2014/main" id="{9EA04A90-C1C7-40C0-3D51-9DB794F7700E}"/>
              </a:ext>
            </a:extLst>
          </p:cNvPr>
          <p:cNvGraphicFramePr>
            <a:graphicFrameLocks noChangeAspect="1"/>
          </p:cNvGraphicFramePr>
          <p:nvPr>
            <p:extLst>
              <p:ext uri="{D42A27DB-BD31-4B8C-83A1-F6EECF244321}">
                <p14:modId xmlns:p14="http://schemas.microsoft.com/office/powerpoint/2010/main" val="4193819386"/>
              </p:ext>
            </p:extLst>
          </p:nvPr>
        </p:nvGraphicFramePr>
        <p:xfrm>
          <a:off x="8568001" y="3140753"/>
          <a:ext cx="6406800" cy="4580363"/>
        </p:xfrm>
        <a:graphic>
          <a:graphicData uri="http://schemas.openxmlformats.org/presentationml/2006/ole">
            <mc:AlternateContent xmlns:mc="http://schemas.openxmlformats.org/markup-compatibility/2006">
              <mc:Choice xmlns:v="urn:schemas-microsoft-com:vml" Requires="v">
                <p:oleObj name="Worksheet" r:id="rId5" imgW="4276685" imgH="3057602" progId="Excel.Sheet.12">
                  <p:embed/>
                </p:oleObj>
              </mc:Choice>
              <mc:Fallback>
                <p:oleObj name="Worksheet" r:id="rId5" imgW="4276685" imgH="3057602" progId="Excel.Sheet.12">
                  <p:embed/>
                  <p:pic>
                    <p:nvPicPr>
                      <p:cNvPr id="0" name=""/>
                      <p:cNvPicPr/>
                      <p:nvPr/>
                    </p:nvPicPr>
                    <p:blipFill>
                      <a:blip r:embed="rId6"/>
                      <a:stretch>
                        <a:fillRect/>
                      </a:stretch>
                    </p:blipFill>
                    <p:spPr>
                      <a:xfrm>
                        <a:off x="8568001" y="3140753"/>
                        <a:ext cx="6406800" cy="4580363"/>
                      </a:xfrm>
                      <a:prstGeom prst="rect">
                        <a:avLst/>
                      </a:prstGeom>
                    </p:spPr>
                  </p:pic>
                </p:oleObj>
              </mc:Fallback>
            </mc:AlternateContent>
          </a:graphicData>
        </a:graphic>
      </p:graphicFrame>
      <p:sp>
        <p:nvSpPr>
          <p:cNvPr id="15" name="CasellaDiTesto 14">
            <a:extLst>
              <a:ext uri="{FF2B5EF4-FFF2-40B4-BE49-F238E27FC236}">
                <a16:creationId xmlns:a16="http://schemas.microsoft.com/office/drawing/2014/main" id="{6612C1BC-8D40-44F0-04D9-D5A1EB1B7135}"/>
              </a:ext>
            </a:extLst>
          </p:cNvPr>
          <p:cNvSpPr txBox="1"/>
          <p:nvPr/>
        </p:nvSpPr>
        <p:spPr>
          <a:xfrm>
            <a:off x="8563957" y="8108449"/>
            <a:ext cx="6406800" cy="584775"/>
          </a:xfrm>
          <a:prstGeom prst="rect">
            <a:avLst/>
          </a:prstGeom>
          <a:noFill/>
        </p:spPr>
        <p:txBody>
          <a:bodyPr wrap="square">
            <a:spAutoFit/>
          </a:bodyPr>
          <a:lstStyle/>
          <a:p>
            <a:pPr algn="just"/>
            <a:r>
              <a:rPr lang="it-IT" sz="1600" dirty="0">
                <a:solidFill>
                  <a:schemeClr val="bg1">
                    <a:lumMod val="50000"/>
                  </a:schemeClr>
                </a:solidFill>
                <a:latin typeface="+mn-lt"/>
              </a:rPr>
              <a:t>Data </a:t>
            </a:r>
            <a:r>
              <a:rPr lang="it-IT" sz="1600" dirty="0" err="1">
                <a:solidFill>
                  <a:schemeClr val="bg1">
                    <a:lumMod val="50000"/>
                  </a:schemeClr>
                </a:solidFill>
                <a:latin typeface="+mn-lt"/>
              </a:rPr>
              <a:t>updated</a:t>
            </a:r>
            <a:r>
              <a:rPr lang="it-IT" sz="1600" dirty="0">
                <a:solidFill>
                  <a:schemeClr val="bg1">
                    <a:lumMod val="50000"/>
                  </a:schemeClr>
                </a:solidFill>
                <a:latin typeface="+mn-lt"/>
              </a:rPr>
              <a:t> to 30/09/2023. The equity share of R&amp;D </a:t>
            </a:r>
            <a:r>
              <a:rPr lang="it-IT" sz="1600" dirty="0" err="1">
                <a:solidFill>
                  <a:schemeClr val="bg1">
                    <a:lumMod val="50000"/>
                  </a:schemeClr>
                </a:solidFill>
                <a:latin typeface="+mn-lt"/>
              </a:rPr>
              <a:t>remains</a:t>
            </a:r>
            <a:r>
              <a:rPr lang="it-IT" sz="1600" dirty="0">
                <a:solidFill>
                  <a:schemeClr val="bg1">
                    <a:lumMod val="50000"/>
                  </a:schemeClr>
                </a:solidFill>
                <a:latin typeface="+mn-lt"/>
              </a:rPr>
              <a:t> </a:t>
            </a:r>
            <a:r>
              <a:rPr lang="it-IT" sz="1600" dirty="0" err="1">
                <a:solidFill>
                  <a:schemeClr val="bg1">
                    <a:lumMod val="50000"/>
                  </a:schemeClr>
                </a:solidFill>
                <a:latin typeface="+mn-lt"/>
              </a:rPr>
              <a:t>at</a:t>
            </a:r>
            <a:r>
              <a:rPr lang="it-IT" sz="1600" dirty="0">
                <a:solidFill>
                  <a:schemeClr val="bg1">
                    <a:lumMod val="50000"/>
                  </a:schemeClr>
                </a:solidFill>
                <a:latin typeface="+mn-lt"/>
              </a:rPr>
              <a:t> 54%. The </a:t>
            </a:r>
            <a:r>
              <a:rPr lang="it-IT" sz="1600" dirty="0" err="1">
                <a:solidFill>
                  <a:schemeClr val="bg1">
                    <a:lumMod val="50000"/>
                  </a:schemeClr>
                </a:solidFill>
                <a:latin typeface="+mn-lt"/>
              </a:rPr>
              <a:t>remaining</a:t>
            </a:r>
            <a:r>
              <a:rPr lang="it-IT" sz="1600" dirty="0">
                <a:solidFill>
                  <a:schemeClr val="bg1">
                    <a:lumMod val="50000"/>
                  </a:schemeClr>
                </a:solidFill>
                <a:latin typeface="+mn-lt"/>
              </a:rPr>
              <a:t> shares </a:t>
            </a:r>
            <a:r>
              <a:rPr lang="it-IT" sz="1600" dirty="0" err="1">
                <a:solidFill>
                  <a:schemeClr val="bg1">
                    <a:lumMod val="50000"/>
                  </a:schemeClr>
                </a:solidFill>
                <a:latin typeface="+mn-lt"/>
              </a:rPr>
              <a:t>may</a:t>
            </a:r>
            <a:r>
              <a:rPr lang="it-IT" sz="1600" dirty="0">
                <a:solidFill>
                  <a:schemeClr val="bg1">
                    <a:lumMod val="50000"/>
                  </a:schemeClr>
                </a:solidFill>
                <a:latin typeface="+mn-lt"/>
              </a:rPr>
              <a:t> deviate from the figure </a:t>
            </a:r>
            <a:r>
              <a:rPr lang="it-IT" sz="1600" dirty="0" err="1">
                <a:solidFill>
                  <a:schemeClr val="bg1">
                    <a:lumMod val="50000"/>
                  </a:schemeClr>
                </a:solidFill>
                <a:latin typeface="+mn-lt"/>
              </a:rPr>
              <a:t>shown</a:t>
            </a:r>
            <a:r>
              <a:rPr lang="it-IT" sz="1600" dirty="0">
                <a:solidFill>
                  <a:schemeClr val="bg1">
                    <a:lumMod val="50000"/>
                  </a:schemeClr>
                </a:solidFill>
                <a:latin typeface="+mn-lt"/>
              </a:rPr>
              <a:t>.</a:t>
            </a:r>
          </a:p>
        </p:txBody>
      </p:sp>
      <p:sp>
        <p:nvSpPr>
          <p:cNvPr id="16" name="CasellaDiTesto 15">
            <a:extLst>
              <a:ext uri="{FF2B5EF4-FFF2-40B4-BE49-F238E27FC236}">
                <a16:creationId xmlns:a16="http://schemas.microsoft.com/office/drawing/2014/main" id="{03F8BCAA-DCAD-D03F-6AFF-98CECBD543D6}"/>
              </a:ext>
            </a:extLst>
          </p:cNvPr>
          <p:cNvSpPr txBox="1"/>
          <p:nvPr/>
        </p:nvSpPr>
        <p:spPr>
          <a:xfrm>
            <a:off x="10685324" y="2340000"/>
            <a:ext cx="2201244" cy="523220"/>
          </a:xfrm>
          <a:prstGeom prst="rect">
            <a:avLst/>
          </a:prstGeom>
          <a:noFill/>
        </p:spPr>
        <p:txBody>
          <a:bodyPr wrap="none" rtlCol="0">
            <a:spAutoFit/>
          </a:bodyPr>
          <a:lstStyle/>
          <a:p>
            <a:r>
              <a:rPr lang="it-IT" sz="2800" b="1" dirty="0">
                <a:latin typeface="+mn-lt"/>
              </a:rPr>
              <a:t>Equity Shares</a:t>
            </a:r>
          </a:p>
        </p:txBody>
      </p:sp>
    </p:spTree>
    <p:extLst>
      <p:ext uri="{BB962C8B-B14F-4D97-AF65-F5344CB8AC3E}">
        <p14:creationId xmlns:p14="http://schemas.microsoft.com/office/powerpoint/2010/main" val="3314700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 name="Titolo 1">
            <a:extLst>
              <a:ext uri="{FF2B5EF4-FFF2-40B4-BE49-F238E27FC236}">
                <a16:creationId xmlns:a16="http://schemas.microsoft.com/office/drawing/2014/main" id="{3560F281-4FF6-4617-A809-AC9C15ECF18A}"/>
              </a:ext>
            </a:extLst>
          </p:cNvPr>
          <p:cNvSpPr>
            <a:spLocks noGrp="1"/>
          </p:cNvSpPr>
          <p:nvPr>
            <p:ph type="title"/>
          </p:nvPr>
        </p:nvSpPr>
        <p:spPr>
          <a:xfrm>
            <a:off x="540000" y="540000"/>
            <a:ext cx="15360000" cy="758400"/>
          </a:xfrm>
        </p:spPr>
        <p:txBody>
          <a:bodyPr rtlCol="0">
            <a:normAutofit/>
          </a:bodyPr>
          <a:lstStyle/>
          <a:p>
            <a:r>
              <a:rPr lang="it-IT" sz="3200" u="sng" dirty="0">
                <a:solidFill>
                  <a:schemeClr val="bg1"/>
                </a:solidFill>
                <a:latin typeface="+mn-lt"/>
                <a:cs typeface="Arial" panose="020B0604020202020204" pitchFamily="34" charset="0"/>
              </a:rPr>
              <a:t>COMPANY OVERVIEW</a:t>
            </a:r>
          </a:p>
        </p:txBody>
      </p:sp>
      <p:sp>
        <p:nvSpPr>
          <p:cNvPr id="3" name="Rettangolo 2"/>
          <p:cNvSpPr/>
          <p:nvPr/>
        </p:nvSpPr>
        <p:spPr>
          <a:xfrm>
            <a:off x="540000" y="2340000"/>
            <a:ext cx="5832000" cy="4326056"/>
          </a:xfrm>
          <a:prstGeom prst="rect">
            <a:avLst/>
          </a:prstGeom>
          <a:solidFill>
            <a:srgbClr val="C00000"/>
          </a:solidFill>
          <a:ln>
            <a:noFill/>
          </a:ln>
        </p:spPr>
        <p:txBody>
          <a:bodyPr wrap="square" lIns="360000" rIns="360000">
            <a:spAutoFit/>
          </a:bodyPr>
          <a:lstStyle/>
          <a:p>
            <a:pPr marL="19050" algn="ctr">
              <a:lnSpc>
                <a:spcPts val="3940"/>
              </a:lnSpc>
              <a:spcBef>
                <a:spcPts val="100"/>
              </a:spcBef>
            </a:pPr>
            <a:r>
              <a:rPr lang="en-GB" sz="2400" u="sng" spc="70" dirty="0">
                <a:solidFill>
                  <a:schemeClr val="bg1"/>
                </a:solidFill>
                <a:latin typeface="+mn-lt"/>
                <a:cs typeface="Gramma-Medium"/>
              </a:rPr>
              <a:t>MARKET</a:t>
            </a:r>
            <a:r>
              <a:rPr lang="en-GB" sz="2400" u="sng" spc="165" dirty="0">
                <a:solidFill>
                  <a:schemeClr val="bg1"/>
                </a:solidFill>
                <a:latin typeface="+mn-lt"/>
                <a:cs typeface="Gramma-Medium"/>
              </a:rPr>
              <a:t> </a:t>
            </a:r>
            <a:r>
              <a:rPr lang="en-GB" sz="2400" u="sng" spc="75" dirty="0">
                <a:solidFill>
                  <a:schemeClr val="bg1"/>
                </a:solidFill>
                <a:latin typeface="+mn-lt"/>
                <a:cs typeface="Gramma-Medium"/>
              </a:rPr>
              <a:t>LEADER</a:t>
            </a:r>
          </a:p>
          <a:p>
            <a:pPr marL="19050" algn="just">
              <a:lnSpc>
                <a:spcPts val="3940"/>
              </a:lnSpc>
              <a:spcBef>
                <a:spcPts val="100"/>
              </a:spcBef>
            </a:pPr>
            <a:endParaRPr lang="en-GB" sz="2400" dirty="0">
              <a:solidFill>
                <a:schemeClr val="bg1"/>
              </a:solidFill>
              <a:latin typeface="+mn-lt"/>
              <a:cs typeface="Gramma-Medium"/>
            </a:endParaRPr>
          </a:p>
          <a:p>
            <a:pPr marL="12700" algn="just">
              <a:lnSpc>
                <a:spcPts val="2480"/>
              </a:lnSpc>
            </a:pPr>
            <a:r>
              <a:rPr lang="en-GB" sz="2000" dirty="0">
                <a:solidFill>
                  <a:schemeClr val="bg1"/>
                </a:solidFill>
                <a:latin typeface="+mn-lt"/>
                <a:cs typeface="Gramma-Book"/>
              </a:rPr>
              <a:t>B&amp;C Speakers is a </a:t>
            </a:r>
            <a:r>
              <a:rPr lang="en-GB" sz="2000" b="1" dirty="0">
                <a:solidFill>
                  <a:schemeClr val="bg1"/>
                </a:solidFill>
                <a:latin typeface="+mn-lt"/>
                <a:cs typeface="Gramma-Book"/>
              </a:rPr>
              <a:t>worldwide leader</a:t>
            </a:r>
            <a:r>
              <a:rPr lang="en-GB" sz="2000" b="1" spc="40" dirty="0">
                <a:solidFill>
                  <a:schemeClr val="bg1"/>
                </a:solidFill>
                <a:latin typeface="+mn-lt"/>
                <a:cs typeface="Gramma-Book"/>
              </a:rPr>
              <a:t> </a:t>
            </a:r>
            <a:r>
              <a:rPr lang="en-GB" sz="2000" dirty="0">
                <a:solidFill>
                  <a:schemeClr val="bg1"/>
                </a:solidFill>
                <a:latin typeface="+mn-lt"/>
                <a:cs typeface="Gramma-Book"/>
              </a:rPr>
              <a:t>in the design, </a:t>
            </a:r>
            <a:r>
              <a:rPr lang="en-GB" sz="2000" spc="-10" dirty="0">
                <a:solidFill>
                  <a:schemeClr val="bg1"/>
                </a:solidFill>
                <a:latin typeface="+mn-lt"/>
                <a:cs typeface="Gramma-Book"/>
              </a:rPr>
              <a:t>production, </a:t>
            </a:r>
            <a:r>
              <a:rPr lang="en-GB" sz="2000" dirty="0">
                <a:solidFill>
                  <a:schemeClr val="bg1"/>
                </a:solidFill>
                <a:latin typeface="+mn-lt"/>
                <a:cs typeface="Gramma-Book"/>
              </a:rPr>
              <a:t>distribution and marketing of professional electro-</a:t>
            </a:r>
            <a:r>
              <a:rPr lang="en-GB" sz="2000" spc="-10" dirty="0">
                <a:solidFill>
                  <a:schemeClr val="bg1"/>
                </a:solidFill>
                <a:latin typeface="+mn-lt"/>
                <a:cs typeface="Gramma-Book"/>
              </a:rPr>
              <a:t>acoustic transducers.</a:t>
            </a:r>
          </a:p>
          <a:p>
            <a:pPr marL="12700" algn="just">
              <a:lnSpc>
                <a:spcPts val="2480"/>
              </a:lnSpc>
            </a:pPr>
            <a:r>
              <a:rPr lang="en-GB" sz="2000" dirty="0">
                <a:solidFill>
                  <a:schemeClr val="bg1"/>
                </a:solidFill>
                <a:latin typeface="+mn-lt"/>
                <a:cs typeface="Gramma-Book"/>
              </a:rPr>
              <a:t>Designs</a:t>
            </a:r>
            <a:r>
              <a:rPr lang="en-GB" sz="2000" spc="-10" dirty="0">
                <a:solidFill>
                  <a:schemeClr val="bg1"/>
                </a:solidFill>
                <a:latin typeface="+mn-lt"/>
                <a:cs typeface="Gramma-Book"/>
              </a:rPr>
              <a:t> </a:t>
            </a:r>
            <a:r>
              <a:rPr lang="en-GB" sz="2000" dirty="0">
                <a:solidFill>
                  <a:schemeClr val="bg1"/>
                </a:solidFill>
                <a:latin typeface="+mn-lt"/>
                <a:cs typeface="Gramma-Book"/>
              </a:rPr>
              <a:t>and distributes loudspeaker</a:t>
            </a:r>
            <a:r>
              <a:rPr lang="en-GB" sz="2000" spc="40" dirty="0">
                <a:solidFill>
                  <a:schemeClr val="bg1"/>
                </a:solidFill>
                <a:latin typeface="+mn-lt"/>
                <a:cs typeface="Gramma-Book"/>
              </a:rPr>
              <a:t> </a:t>
            </a:r>
            <a:r>
              <a:rPr lang="en-GB" sz="2000" dirty="0">
                <a:solidFill>
                  <a:schemeClr val="bg1"/>
                </a:solidFill>
                <a:latin typeface="+mn-lt"/>
                <a:cs typeface="Gramma-Book"/>
              </a:rPr>
              <a:t>components under</a:t>
            </a:r>
            <a:r>
              <a:rPr lang="en-GB" sz="2000" spc="40" dirty="0">
                <a:solidFill>
                  <a:schemeClr val="bg1"/>
                </a:solidFill>
                <a:latin typeface="+mn-lt"/>
                <a:cs typeface="Gramma-Book"/>
              </a:rPr>
              <a:t> </a:t>
            </a:r>
            <a:r>
              <a:rPr lang="en-GB" sz="2000" dirty="0">
                <a:solidFill>
                  <a:schemeClr val="bg1"/>
                </a:solidFill>
                <a:latin typeface="+mn-lt"/>
                <a:cs typeface="Gramma-Book"/>
              </a:rPr>
              <a:t>the </a:t>
            </a:r>
            <a:r>
              <a:rPr lang="en-GB" sz="2000" b="1" spc="-10" dirty="0">
                <a:solidFill>
                  <a:schemeClr val="bg1"/>
                </a:solidFill>
                <a:latin typeface="+mn-lt"/>
                <a:cs typeface="Gramma-Book"/>
              </a:rPr>
              <a:t>brand </a:t>
            </a:r>
            <a:r>
              <a:rPr lang="en-GB" sz="2000" b="1" dirty="0">
                <a:solidFill>
                  <a:schemeClr val="bg1"/>
                </a:solidFill>
                <a:latin typeface="+mn-lt"/>
                <a:cs typeface="Gramma-Book"/>
              </a:rPr>
              <a:t>names </a:t>
            </a:r>
            <a:r>
              <a:rPr lang="en-GB" sz="2000" b="1" i="1" dirty="0">
                <a:solidFill>
                  <a:schemeClr val="bg1"/>
                </a:solidFill>
                <a:latin typeface="+mn-lt"/>
                <a:cs typeface="Gramma-Book"/>
              </a:rPr>
              <a:t>B&amp;C Speakers</a:t>
            </a:r>
            <a:r>
              <a:rPr lang="en-GB" sz="2000" b="1" dirty="0">
                <a:solidFill>
                  <a:schemeClr val="bg1"/>
                </a:solidFill>
                <a:latin typeface="+mn-lt"/>
                <a:cs typeface="Gramma-Book"/>
              </a:rPr>
              <a:t>, </a:t>
            </a:r>
            <a:r>
              <a:rPr lang="en-GB" sz="2000" b="1" i="1" dirty="0">
                <a:solidFill>
                  <a:schemeClr val="bg1"/>
                </a:solidFill>
                <a:latin typeface="+mn-lt"/>
                <a:cs typeface="Gramma-Book"/>
              </a:rPr>
              <a:t>Eighteen Sound</a:t>
            </a:r>
            <a:r>
              <a:rPr lang="en-GB" sz="2000" b="1" dirty="0">
                <a:solidFill>
                  <a:schemeClr val="bg1"/>
                </a:solidFill>
                <a:latin typeface="+mn-lt"/>
                <a:cs typeface="Gramma-Book"/>
              </a:rPr>
              <a:t>, </a:t>
            </a:r>
            <a:r>
              <a:rPr lang="en-GB" sz="2000" b="1" i="1" dirty="0" err="1">
                <a:solidFill>
                  <a:schemeClr val="bg1"/>
                </a:solidFill>
                <a:latin typeface="+mn-lt"/>
                <a:cs typeface="Gramma-Book"/>
              </a:rPr>
              <a:t>Ciare</a:t>
            </a:r>
            <a:r>
              <a:rPr lang="en-GB" sz="2000" dirty="0">
                <a:solidFill>
                  <a:schemeClr val="bg1"/>
                </a:solidFill>
                <a:latin typeface="+mn-lt"/>
                <a:cs typeface="Gramma-Book"/>
              </a:rPr>
              <a:t> and </a:t>
            </a:r>
            <a:r>
              <a:rPr lang="en-GB" sz="2000" b="1" i="1" dirty="0">
                <a:solidFill>
                  <a:schemeClr val="bg1"/>
                </a:solidFill>
                <a:latin typeface="+mn-lt"/>
                <a:cs typeface="Gramma-Book"/>
              </a:rPr>
              <a:t>Eminence</a:t>
            </a:r>
            <a:r>
              <a:rPr lang="en-GB" sz="2000" i="1" dirty="0">
                <a:solidFill>
                  <a:schemeClr val="bg1"/>
                </a:solidFill>
                <a:latin typeface="+mn-lt"/>
                <a:cs typeface="Gramma-Book"/>
              </a:rPr>
              <a:t> and </a:t>
            </a:r>
            <a:r>
              <a:rPr lang="en-GB" sz="2000" dirty="0">
                <a:solidFill>
                  <a:schemeClr val="bg1"/>
                </a:solidFill>
                <a:latin typeface="+mn-lt"/>
                <a:cs typeface="Gramma-Book"/>
              </a:rPr>
              <a:t>supplies branded </a:t>
            </a:r>
            <a:r>
              <a:rPr lang="en-GB" sz="2000" spc="-25" dirty="0">
                <a:solidFill>
                  <a:schemeClr val="bg1"/>
                </a:solidFill>
                <a:latin typeface="+mn-lt"/>
                <a:cs typeface="Gramma-Book"/>
              </a:rPr>
              <a:t>and </a:t>
            </a:r>
            <a:r>
              <a:rPr lang="en-GB" sz="2000" dirty="0">
                <a:solidFill>
                  <a:schemeClr val="bg1"/>
                </a:solidFill>
                <a:latin typeface="+mn-lt"/>
                <a:cs typeface="Gramma-Book"/>
              </a:rPr>
              <a:t>non-branded OEM components to relevant portions of </a:t>
            </a:r>
            <a:r>
              <a:rPr lang="en-GB" sz="2000" spc="-25" dirty="0">
                <a:solidFill>
                  <a:schemeClr val="bg1"/>
                </a:solidFill>
                <a:latin typeface="+mn-lt"/>
                <a:cs typeface="Gramma-Book"/>
              </a:rPr>
              <a:t>the </a:t>
            </a:r>
            <a:r>
              <a:rPr lang="en-GB" sz="2000" dirty="0">
                <a:solidFill>
                  <a:schemeClr val="bg1"/>
                </a:solidFill>
                <a:latin typeface="+mn-lt"/>
                <a:cs typeface="Gramma-Book"/>
              </a:rPr>
              <a:t>audio</a:t>
            </a:r>
            <a:r>
              <a:rPr lang="en-GB" sz="2000" spc="-10" dirty="0">
                <a:solidFill>
                  <a:schemeClr val="bg1"/>
                </a:solidFill>
                <a:latin typeface="+mn-lt"/>
                <a:cs typeface="Gramma-Book"/>
              </a:rPr>
              <a:t> </a:t>
            </a:r>
            <a:r>
              <a:rPr lang="en-GB" sz="2000" dirty="0">
                <a:solidFill>
                  <a:schemeClr val="bg1"/>
                </a:solidFill>
                <a:latin typeface="+mn-lt"/>
                <a:cs typeface="Gramma-Book"/>
              </a:rPr>
              <a:t>transducer </a:t>
            </a:r>
            <a:r>
              <a:rPr lang="en-GB" sz="2000" spc="-10" dirty="0">
                <a:solidFill>
                  <a:schemeClr val="bg1"/>
                </a:solidFill>
                <a:latin typeface="+mn-lt"/>
                <a:cs typeface="Gramma-Book"/>
              </a:rPr>
              <a:t>market.</a:t>
            </a:r>
          </a:p>
          <a:p>
            <a:pPr marL="12700" algn="just">
              <a:lnSpc>
                <a:spcPts val="2480"/>
              </a:lnSpc>
            </a:pPr>
            <a:endParaRPr lang="en-GB" sz="2800" dirty="0">
              <a:solidFill>
                <a:schemeClr val="tx1"/>
              </a:solidFill>
              <a:latin typeface="+mn-lt"/>
              <a:cs typeface="Gramma-Book"/>
            </a:endParaRPr>
          </a:p>
        </p:txBody>
      </p:sp>
      <p:sp>
        <p:nvSpPr>
          <p:cNvPr id="19" name="Rettangolo 18"/>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mmagine 5">
            <a:extLst>
              <a:ext uri="{FF2B5EF4-FFF2-40B4-BE49-F238E27FC236}">
                <a16:creationId xmlns:a16="http://schemas.microsoft.com/office/drawing/2014/main" id="{9ED7AFE4-B74C-CEEA-7B1C-5B1D1FFB1911}"/>
              </a:ext>
            </a:extLst>
          </p:cNvPr>
          <p:cNvPicPr>
            <a:picLocks/>
          </p:cNvPicPr>
          <p:nvPr/>
        </p:nvPicPr>
        <p:blipFill>
          <a:blip r:embed="rId3"/>
          <a:stretch>
            <a:fillRect/>
          </a:stretch>
        </p:blipFill>
        <p:spPr>
          <a:xfrm>
            <a:off x="13111200" y="180000"/>
            <a:ext cx="3816000" cy="1368000"/>
          </a:xfrm>
          <a:prstGeom prst="rect">
            <a:avLst/>
          </a:prstGeom>
        </p:spPr>
      </p:pic>
      <p:sp>
        <p:nvSpPr>
          <p:cNvPr id="7" name="Rettangolo 6">
            <a:extLst>
              <a:ext uri="{FF2B5EF4-FFF2-40B4-BE49-F238E27FC236}">
                <a16:creationId xmlns:a16="http://schemas.microsoft.com/office/drawing/2014/main" id="{390192D2-CDCB-634F-2A64-F4CB62C32CDA}"/>
              </a:ext>
            </a:extLst>
          </p:cNvPr>
          <p:cNvSpPr/>
          <p:nvPr/>
        </p:nvSpPr>
        <p:spPr>
          <a:xfrm>
            <a:off x="7200000" y="2340000"/>
            <a:ext cx="5832000" cy="5287858"/>
          </a:xfrm>
          <a:prstGeom prst="rect">
            <a:avLst/>
          </a:prstGeom>
          <a:solidFill>
            <a:srgbClr val="C00000"/>
          </a:solidFill>
          <a:ln>
            <a:noFill/>
          </a:ln>
        </p:spPr>
        <p:txBody>
          <a:bodyPr wrap="square" lIns="360000" rIns="360000">
            <a:spAutoFit/>
          </a:bodyPr>
          <a:lstStyle/>
          <a:p>
            <a:pPr marL="19050" algn="ctr">
              <a:lnSpc>
                <a:spcPts val="3940"/>
              </a:lnSpc>
              <a:spcBef>
                <a:spcPts val="100"/>
              </a:spcBef>
            </a:pPr>
            <a:r>
              <a:rPr lang="en-GB" sz="2400" u="sng" spc="70" dirty="0">
                <a:solidFill>
                  <a:schemeClr val="bg1"/>
                </a:solidFill>
                <a:latin typeface="+mn-lt"/>
                <a:cs typeface="Gramma-Medium"/>
              </a:rPr>
              <a:t>INTERNATIONAL DISTRIBUTION</a:t>
            </a:r>
          </a:p>
          <a:p>
            <a:pPr marL="19050" algn="just">
              <a:lnSpc>
                <a:spcPts val="3940"/>
              </a:lnSpc>
              <a:spcBef>
                <a:spcPts val="100"/>
              </a:spcBef>
            </a:pPr>
            <a:endParaRPr lang="en-GB" sz="2400" dirty="0">
              <a:solidFill>
                <a:schemeClr val="bg1"/>
              </a:solidFill>
              <a:latin typeface="+mn-lt"/>
              <a:cs typeface="Gramma-Medium"/>
            </a:endParaRPr>
          </a:p>
          <a:p>
            <a:pPr marL="12700" algn="just">
              <a:lnSpc>
                <a:spcPts val="2480"/>
              </a:lnSpc>
            </a:pPr>
            <a:r>
              <a:rPr lang="en-US" sz="2000" dirty="0">
                <a:solidFill>
                  <a:schemeClr val="bg1"/>
                </a:solidFill>
                <a:latin typeface="+mn-lt"/>
                <a:cs typeface="Gramma-Book"/>
              </a:rPr>
              <a:t>B&amp;C products are sold directly to OEM manufacturers around the globe, as well as through a network of distributors, with representation in more than 80 countries. </a:t>
            </a:r>
          </a:p>
          <a:p>
            <a:pPr marL="12700" algn="just">
              <a:lnSpc>
                <a:spcPts val="2480"/>
              </a:lnSpc>
            </a:pPr>
            <a:r>
              <a:rPr lang="en-US" sz="2000" dirty="0">
                <a:solidFill>
                  <a:schemeClr val="bg1"/>
                </a:solidFill>
                <a:latin typeface="+mn-lt"/>
                <a:cs typeface="Gramma-Book"/>
              </a:rPr>
              <a:t>B&amp;C has two direct-to-market distribution subsidiaries; in the United States (B&amp;C NA) and in Brazil (B&amp;C Brazil). Starting in 2021, in Reggio Emilia the Group created its European master distributor for all Group’s brands.</a:t>
            </a:r>
          </a:p>
          <a:p>
            <a:pPr marL="12700" algn="just">
              <a:lnSpc>
                <a:spcPts val="2480"/>
              </a:lnSpc>
            </a:pPr>
            <a:r>
              <a:rPr lang="en-US" sz="2000" dirty="0">
                <a:solidFill>
                  <a:schemeClr val="bg1"/>
                </a:solidFill>
                <a:latin typeface="+mn-lt"/>
                <a:cs typeface="Gramma-Book"/>
              </a:rPr>
              <a:t>B&amp;C Speakers has been listed on the </a:t>
            </a:r>
            <a:r>
              <a:rPr lang="en-US" sz="2000" dirty="0" err="1">
                <a:solidFill>
                  <a:schemeClr val="bg1"/>
                </a:solidFill>
                <a:latin typeface="+mn-lt"/>
                <a:cs typeface="Gramma-Book"/>
              </a:rPr>
              <a:t>Borsa</a:t>
            </a:r>
            <a:r>
              <a:rPr lang="en-US" sz="2000" dirty="0">
                <a:solidFill>
                  <a:schemeClr val="bg1"/>
                </a:solidFill>
                <a:latin typeface="+mn-lt"/>
                <a:cs typeface="Gramma-Book"/>
              </a:rPr>
              <a:t> </a:t>
            </a:r>
            <a:r>
              <a:rPr lang="en-US" sz="2000" dirty="0" err="1">
                <a:solidFill>
                  <a:schemeClr val="bg1"/>
                </a:solidFill>
                <a:latin typeface="+mn-lt"/>
                <a:cs typeface="Gramma-Book"/>
              </a:rPr>
              <a:t>Italiana’s</a:t>
            </a:r>
            <a:r>
              <a:rPr lang="en-US" sz="2000" dirty="0">
                <a:solidFill>
                  <a:schemeClr val="bg1"/>
                </a:solidFill>
                <a:latin typeface="+mn-lt"/>
                <a:cs typeface="Gramma-Book"/>
              </a:rPr>
              <a:t> Equity market since 2007, in the STAR segment since 2013.</a:t>
            </a:r>
          </a:p>
          <a:p>
            <a:pPr marL="12700" algn="just">
              <a:lnSpc>
                <a:spcPts val="2480"/>
              </a:lnSpc>
            </a:pPr>
            <a:endParaRPr lang="it-IT" sz="2800" dirty="0">
              <a:solidFill>
                <a:schemeClr val="bg1"/>
              </a:solidFill>
              <a:latin typeface="+mn-lt"/>
              <a:cs typeface="Gramma-Book"/>
            </a:endParaRPr>
          </a:p>
        </p:txBody>
      </p:sp>
      <p:sp>
        <p:nvSpPr>
          <p:cNvPr id="8" name="Segnaposto numero diapositiva 5">
            <a:extLst>
              <a:ext uri="{FF2B5EF4-FFF2-40B4-BE49-F238E27FC236}">
                <a16:creationId xmlns:a16="http://schemas.microsoft.com/office/drawing/2014/main" id="{54B6E9A4-474C-921E-651A-5620B26810BD}"/>
              </a:ext>
            </a:extLst>
          </p:cNvPr>
          <p:cNvSpPr txBox="1">
            <a:spLocks/>
          </p:cNvSpPr>
          <p:nvPr/>
        </p:nvSpPr>
        <p:spPr>
          <a:xfrm>
            <a:off x="15840000" y="9000000"/>
            <a:ext cx="614400" cy="432000"/>
          </a:xfrm>
          <a:prstGeom prst="rect">
            <a:avLst/>
          </a:prstGeom>
          <a:ln>
            <a:solidFill>
              <a:schemeClr val="tx1"/>
            </a:solidFill>
          </a:ln>
        </p:spPr>
        <p:txBody>
          <a:bodyPr wrap="square" lIns="0" tIns="0" rIns="0" bIns="0" rtlCol="0" anchor="ctr" anchorCtr="0">
            <a:noAutofit/>
          </a:bodyPr>
          <a:lstStyle>
            <a:defPPr>
              <a:defRPr kern="0"/>
            </a:defPPr>
            <a:lvl1pPr>
              <a:defRPr sz="3000" b="0" i="0">
                <a:solidFill>
                  <a:srgbClr val="ED1C24"/>
                </a:solidFill>
                <a:latin typeface="Gramma-Book"/>
                <a:cs typeface="Gramma-Book"/>
              </a:defRPr>
            </a:lvl1pPr>
          </a:lstStyle>
          <a:p>
            <a:pPr algn="ctr" rtl="0"/>
            <a:r>
              <a:rPr lang="it-IT" sz="1991" dirty="0">
                <a:solidFill>
                  <a:schemeClr val="tx1"/>
                </a:solidFill>
              </a:rPr>
              <a:t>2</a:t>
            </a:r>
          </a:p>
        </p:txBody>
      </p:sp>
    </p:spTree>
    <p:extLst>
      <p:ext uri="{BB962C8B-B14F-4D97-AF65-F5344CB8AC3E}">
        <p14:creationId xmlns:p14="http://schemas.microsoft.com/office/powerpoint/2010/main" val="25049658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 name="Titolo 1">
            <a:extLst>
              <a:ext uri="{FF2B5EF4-FFF2-40B4-BE49-F238E27FC236}">
                <a16:creationId xmlns:a16="http://schemas.microsoft.com/office/drawing/2014/main" id="{3560F281-4FF6-4617-A809-AC9C15ECF18A}"/>
              </a:ext>
            </a:extLst>
          </p:cNvPr>
          <p:cNvSpPr>
            <a:spLocks noGrp="1"/>
          </p:cNvSpPr>
          <p:nvPr>
            <p:ph type="title"/>
          </p:nvPr>
        </p:nvSpPr>
        <p:spPr>
          <a:xfrm>
            <a:off x="540000" y="540000"/>
            <a:ext cx="15360000" cy="758400"/>
          </a:xfrm>
        </p:spPr>
        <p:txBody>
          <a:bodyPr rtlCol="0">
            <a:normAutofit/>
          </a:bodyPr>
          <a:lstStyle/>
          <a:p>
            <a:r>
              <a:rPr lang="it-IT" sz="3200" u="sng" dirty="0">
                <a:solidFill>
                  <a:schemeClr val="bg1"/>
                </a:solidFill>
                <a:latin typeface="+mn-lt"/>
                <a:cs typeface="Arial" panose="020B0604020202020204" pitchFamily="34" charset="0"/>
              </a:rPr>
              <a:t>SHARES – PRICE AND VOLUME</a:t>
            </a:r>
            <a:endParaRPr lang="it-IT" sz="1400" u="sng" dirty="0">
              <a:solidFill>
                <a:schemeClr val="bg1"/>
              </a:solidFill>
              <a:latin typeface="+mn-lt"/>
              <a:cs typeface="Arial" panose="020B0604020202020204" pitchFamily="34" charset="0"/>
            </a:endParaRPr>
          </a:p>
        </p:txBody>
      </p:sp>
      <p:sp>
        <p:nvSpPr>
          <p:cNvPr id="19" name="Rettangolo 18"/>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Immagine 3">
            <a:extLst>
              <a:ext uri="{FF2B5EF4-FFF2-40B4-BE49-F238E27FC236}">
                <a16:creationId xmlns:a16="http://schemas.microsoft.com/office/drawing/2014/main" id="{35806CB6-87C3-FE61-2115-62697F38B70C}"/>
              </a:ext>
            </a:extLst>
          </p:cNvPr>
          <p:cNvPicPr>
            <a:picLocks/>
          </p:cNvPicPr>
          <p:nvPr/>
        </p:nvPicPr>
        <p:blipFill>
          <a:blip r:embed="rId3"/>
          <a:stretch>
            <a:fillRect/>
          </a:stretch>
        </p:blipFill>
        <p:spPr>
          <a:xfrm>
            <a:off x="13111200" y="180000"/>
            <a:ext cx="3816000" cy="1368000"/>
          </a:xfrm>
          <a:prstGeom prst="rect">
            <a:avLst/>
          </a:prstGeom>
        </p:spPr>
      </p:pic>
      <p:sp>
        <p:nvSpPr>
          <p:cNvPr id="5" name="Segnaposto numero diapositiva 5">
            <a:extLst>
              <a:ext uri="{FF2B5EF4-FFF2-40B4-BE49-F238E27FC236}">
                <a16:creationId xmlns:a16="http://schemas.microsoft.com/office/drawing/2014/main" id="{BF1912CB-2EBA-A51C-81F9-D2F91083169C}"/>
              </a:ext>
            </a:extLst>
          </p:cNvPr>
          <p:cNvSpPr>
            <a:spLocks noGrp="1"/>
          </p:cNvSpPr>
          <p:nvPr>
            <p:ph type="sldNum" sz="quarter" idx="33"/>
          </p:nvPr>
        </p:nvSpPr>
        <p:spPr>
          <a:xfrm>
            <a:off x="15840000" y="9000000"/>
            <a:ext cx="614400" cy="432000"/>
          </a:xfrm>
          <a:ln>
            <a:solidFill>
              <a:schemeClr val="tx1"/>
            </a:solidFill>
          </a:ln>
        </p:spPr>
        <p:txBody>
          <a:bodyPr rtlCol="0" anchor="ctr" anchorCtr="0">
            <a:noAutofit/>
          </a:bodyPr>
          <a:lstStyle/>
          <a:p>
            <a:pPr algn="ctr" rtl="0"/>
            <a:r>
              <a:rPr lang="it-IT" sz="1991" dirty="0">
                <a:solidFill>
                  <a:schemeClr val="tx1"/>
                </a:solidFill>
              </a:rPr>
              <a:t>38</a:t>
            </a:r>
          </a:p>
        </p:txBody>
      </p:sp>
      <p:graphicFrame>
        <p:nvGraphicFramePr>
          <p:cNvPr id="3" name="Grafico 2">
            <a:extLst>
              <a:ext uri="{FF2B5EF4-FFF2-40B4-BE49-F238E27FC236}">
                <a16:creationId xmlns:a16="http://schemas.microsoft.com/office/drawing/2014/main" id="{B2F4DC46-A61F-4381-6EFD-01EC26F52F22}"/>
              </a:ext>
            </a:extLst>
          </p:cNvPr>
          <p:cNvGraphicFramePr>
            <a:graphicFrameLocks/>
          </p:cNvGraphicFramePr>
          <p:nvPr>
            <p:extLst>
              <p:ext uri="{D42A27DB-BD31-4B8C-83A1-F6EECF244321}">
                <p14:modId xmlns:p14="http://schemas.microsoft.com/office/powerpoint/2010/main" val="836009590"/>
              </p:ext>
            </p:extLst>
          </p:nvPr>
        </p:nvGraphicFramePr>
        <p:xfrm>
          <a:off x="879234" y="2322645"/>
          <a:ext cx="15589732" cy="66819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88290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 name="Titolo 1">
            <a:extLst>
              <a:ext uri="{FF2B5EF4-FFF2-40B4-BE49-F238E27FC236}">
                <a16:creationId xmlns:a16="http://schemas.microsoft.com/office/drawing/2014/main" id="{3560F281-4FF6-4617-A809-AC9C15ECF18A}"/>
              </a:ext>
            </a:extLst>
          </p:cNvPr>
          <p:cNvSpPr>
            <a:spLocks noGrp="1"/>
          </p:cNvSpPr>
          <p:nvPr>
            <p:ph type="title"/>
          </p:nvPr>
        </p:nvSpPr>
        <p:spPr>
          <a:xfrm>
            <a:off x="540000" y="540000"/>
            <a:ext cx="15360000" cy="758400"/>
          </a:xfrm>
        </p:spPr>
        <p:txBody>
          <a:bodyPr rtlCol="0">
            <a:normAutofit/>
          </a:bodyPr>
          <a:lstStyle/>
          <a:p>
            <a:r>
              <a:rPr lang="it-IT" sz="3200" u="sng" dirty="0">
                <a:solidFill>
                  <a:schemeClr val="bg1"/>
                </a:solidFill>
                <a:latin typeface="+mn-lt"/>
                <a:cs typeface="Arial" panose="020B0604020202020204" pitchFamily="34" charset="0"/>
              </a:rPr>
              <a:t>CONTACTS</a:t>
            </a:r>
            <a:endParaRPr lang="it-IT" sz="1400" u="sng" dirty="0">
              <a:solidFill>
                <a:schemeClr val="bg1"/>
              </a:solidFill>
              <a:latin typeface="+mn-lt"/>
              <a:cs typeface="Arial" panose="020B0604020202020204" pitchFamily="34" charset="0"/>
            </a:endParaRPr>
          </a:p>
        </p:txBody>
      </p:sp>
      <p:sp>
        <p:nvSpPr>
          <p:cNvPr id="19" name="Rettangolo 18"/>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0" name="object 3">
            <a:extLst>
              <a:ext uri="{FF2B5EF4-FFF2-40B4-BE49-F238E27FC236}">
                <a16:creationId xmlns:a16="http://schemas.microsoft.com/office/drawing/2014/main" id="{B659CB2A-D875-927E-F62F-02DD937414AF}"/>
              </a:ext>
            </a:extLst>
          </p:cNvPr>
          <p:cNvGraphicFramePr/>
          <p:nvPr>
            <p:extLst>
              <p:ext uri="{D42A27DB-BD31-4B8C-83A1-F6EECF244321}">
                <p14:modId xmlns:p14="http://schemas.microsoft.com/office/powerpoint/2010/main" val="2418558532"/>
              </p:ext>
            </p:extLst>
          </p:nvPr>
        </p:nvGraphicFramePr>
        <p:xfrm>
          <a:off x="916438" y="3004592"/>
          <a:ext cx="15549390" cy="5963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magine 3">
            <a:extLst>
              <a:ext uri="{FF2B5EF4-FFF2-40B4-BE49-F238E27FC236}">
                <a16:creationId xmlns:a16="http://schemas.microsoft.com/office/drawing/2014/main" id="{35806CB6-87C3-FE61-2115-62697F38B70C}"/>
              </a:ext>
            </a:extLst>
          </p:cNvPr>
          <p:cNvPicPr>
            <a:picLocks/>
          </p:cNvPicPr>
          <p:nvPr/>
        </p:nvPicPr>
        <p:blipFill>
          <a:blip r:embed="rId8"/>
          <a:stretch>
            <a:fillRect/>
          </a:stretch>
        </p:blipFill>
        <p:spPr>
          <a:xfrm>
            <a:off x="13111200" y="180000"/>
            <a:ext cx="3816000" cy="1368000"/>
          </a:xfrm>
          <a:prstGeom prst="rect">
            <a:avLst/>
          </a:prstGeom>
        </p:spPr>
      </p:pic>
      <p:sp>
        <p:nvSpPr>
          <p:cNvPr id="5" name="Segnaposto numero diapositiva 5">
            <a:extLst>
              <a:ext uri="{FF2B5EF4-FFF2-40B4-BE49-F238E27FC236}">
                <a16:creationId xmlns:a16="http://schemas.microsoft.com/office/drawing/2014/main" id="{BF1912CB-2EBA-A51C-81F9-D2F91083169C}"/>
              </a:ext>
            </a:extLst>
          </p:cNvPr>
          <p:cNvSpPr>
            <a:spLocks noGrp="1"/>
          </p:cNvSpPr>
          <p:nvPr>
            <p:ph type="sldNum" sz="quarter" idx="33"/>
          </p:nvPr>
        </p:nvSpPr>
        <p:spPr>
          <a:xfrm>
            <a:off x="15840000" y="9000000"/>
            <a:ext cx="614400" cy="432000"/>
          </a:xfrm>
          <a:ln>
            <a:solidFill>
              <a:schemeClr val="tx1"/>
            </a:solidFill>
          </a:ln>
        </p:spPr>
        <p:txBody>
          <a:bodyPr rtlCol="0" anchor="ctr" anchorCtr="0">
            <a:noAutofit/>
          </a:bodyPr>
          <a:lstStyle/>
          <a:p>
            <a:pPr algn="ctr" rtl="0"/>
            <a:r>
              <a:rPr lang="it-IT" sz="1991" dirty="0">
                <a:solidFill>
                  <a:schemeClr val="tx1"/>
                </a:solidFill>
              </a:rPr>
              <a:t>39</a:t>
            </a:r>
          </a:p>
        </p:txBody>
      </p:sp>
      <p:pic>
        <p:nvPicPr>
          <p:cNvPr id="7" name="Elemento grafico 6" descr="Edificio con riempimento a tinta unita">
            <a:extLst>
              <a:ext uri="{FF2B5EF4-FFF2-40B4-BE49-F238E27FC236}">
                <a16:creationId xmlns:a16="http://schemas.microsoft.com/office/drawing/2014/main" id="{AAF0EB05-619F-62A4-6AF2-59474DD249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87438" y="3797297"/>
            <a:ext cx="1548000" cy="1979615"/>
          </a:xfrm>
          <a:prstGeom prst="rect">
            <a:avLst/>
          </a:prstGeom>
        </p:spPr>
      </p:pic>
      <p:pic>
        <p:nvPicPr>
          <p:cNvPr id="9" name="Elemento grafico 8" descr="Posta elettronica con riempimento a tinta unita">
            <a:extLst>
              <a:ext uri="{FF2B5EF4-FFF2-40B4-BE49-F238E27FC236}">
                <a16:creationId xmlns:a16="http://schemas.microsoft.com/office/drawing/2014/main" id="{AA827EB9-21F8-32A5-33F7-F84C0D7F835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850756" y="3940888"/>
            <a:ext cx="1728000" cy="1728000"/>
          </a:xfrm>
          <a:prstGeom prst="rect">
            <a:avLst/>
          </a:prstGeom>
        </p:spPr>
      </p:pic>
      <p:pic>
        <p:nvPicPr>
          <p:cNvPr id="14" name="Elemento grafico 13" descr="Non seguire più con riempimento a tinta unita">
            <a:extLst>
              <a:ext uri="{FF2B5EF4-FFF2-40B4-BE49-F238E27FC236}">
                <a16:creationId xmlns:a16="http://schemas.microsoft.com/office/drawing/2014/main" id="{25987AE2-2FFD-DDDF-F995-F5F5068B0F2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69788" y="3906054"/>
            <a:ext cx="1728000" cy="1728000"/>
          </a:xfrm>
          <a:prstGeom prst="rect">
            <a:avLst/>
          </a:prstGeom>
        </p:spPr>
      </p:pic>
    </p:spTree>
    <p:extLst>
      <p:ext uri="{BB962C8B-B14F-4D97-AF65-F5344CB8AC3E}">
        <p14:creationId xmlns:p14="http://schemas.microsoft.com/office/powerpoint/2010/main" val="1422377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 name="Titolo 1">
            <a:extLst>
              <a:ext uri="{FF2B5EF4-FFF2-40B4-BE49-F238E27FC236}">
                <a16:creationId xmlns:a16="http://schemas.microsoft.com/office/drawing/2014/main" id="{3560F281-4FF6-4617-A809-AC9C15ECF18A}"/>
              </a:ext>
            </a:extLst>
          </p:cNvPr>
          <p:cNvSpPr>
            <a:spLocks noGrp="1"/>
          </p:cNvSpPr>
          <p:nvPr>
            <p:ph type="title"/>
          </p:nvPr>
        </p:nvSpPr>
        <p:spPr>
          <a:xfrm>
            <a:off x="540000" y="540000"/>
            <a:ext cx="15360000" cy="758400"/>
          </a:xfrm>
        </p:spPr>
        <p:txBody>
          <a:bodyPr rtlCol="0">
            <a:normAutofit/>
          </a:bodyPr>
          <a:lstStyle/>
          <a:p>
            <a:r>
              <a:rPr lang="it-IT" sz="3200" u="sng" dirty="0">
                <a:solidFill>
                  <a:schemeClr val="bg1"/>
                </a:solidFill>
                <a:latin typeface="+mn-lt"/>
                <a:cs typeface="Arial" panose="020B0604020202020204" pitchFamily="34" charset="0"/>
              </a:rPr>
              <a:t>SAFE HARBOUR STATEMENT</a:t>
            </a:r>
            <a:endParaRPr lang="it-IT" sz="1400" u="sng" dirty="0">
              <a:solidFill>
                <a:schemeClr val="bg1"/>
              </a:solidFill>
              <a:latin typeface="+mn-lt"/>
              <a:cs typeface="Arial" panose="020B0604020202020204" pitchFamily="34" charset="0"/>
            </a:endParaRPr>
          </a:p>
        </p:txBody>
      </p:sp>
      <p:sp>
        <p:nvSpPr>
          <p:cNvPr id="15" name="Rettangolo 14"/>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mmagine 5">
            <a:extLst>
              <a:ext uri="{FF2B5EF4-FFF2-40B4-BE49-F238E27FC236}">
                <a16:creationId xmlns:a16="http://schemas.microsoft.com/office/drawing/2014/main" id="{12CE06E6-4E59-B8BD-1D96-32133BC22FFD}"/>
              </a:ext>
            </a:extLst>
          </p:cNvPr>
          <p:cNvPicPr>
            <a:picLocks/>
          </p:cNvPicPr>
          <p:nvPr/>
        </p:nvPicPr>
        <p:blipFill>
          <a:blip r:embed="rId3"/>
          <a:stretch>
            <a:fillRect/>
          </a:stretch>
        </p:blipFill>
        <p:spPr>
          <a:xfrm>
            <a:off x="13111200" y="180000"/>
            <a:ext cx="3816000" cy="1368000"/>
          </a:xfrm>
          <a:prstGeom prst="rect">
            <a:avLst/>
          </a:prstGeom>
        </p:spPr>
      </p:pic>
      <p:sp>
        <p:nvSpPr>
          <p:cNvPr id="7" name="Segnaposto numero diapositiva 5">
            <a:extLst>
              <a:ext uri="{FF2B5EF4-FFF2-40B4-BE49-F238E27FC236}">
                <a16:creationId xmlns:a16="http://schemas.microsoft.com/office/drawing/2014/main" id="{06541C00-2A39-24DD-4EE4-8DC7FD8AE0EC}"/>
              </a:ext>
            </a:extLst>
          </p:cNvPr>
          <p:cNvSpPr>
            <a:spLocks noGrp="1"/>
          </p:cNvSpPr>
          <p:nvPr>
            <p:ph type="sldNum" sz="quarter" idx="33"/>
          </p:nvPr>
        </p:nvSpPr>
        <p:spPr>
          <a:xfrm>
            <a:off x="15840000" y="9000000"/>
            <a:ext cx="614400" cy="432000"/>
          </a:xfrm>
          <a:ln>
            <a:solidFill>
              <a:schemeClr val="tx1"/>
            </a:solidFill>
          </a:ln>
        </p:spPr>
        <p:txBody>
          <a:bodyPr rtlCol="0" anchor="ctr" anchorCtr="0">
            <a:noAutofit/>
          </a:bodyPr>
          <a:lstStyle/>
          <a:p>
            <a:pPr algn="ctr" rtl="0"/>
            <a:r>
              <a:rPr lang="it-IT" sz="1991" dirty="0">
                <a:solidFill>
                  <a:schemeClr val="tx1"/>
                </a:solidFill>
              </a:rPr>
              <a:t>40</a:t>
            </a:r>
          </a:p>
        </p:txBody>
      </p:sp>
      <p:sp>
        <p:nvSpPr>
          <p:cNvPr id="10" name="Rettangolo 9">
            <a:extLst>
              <a:ext uri="{FF2B5EF4-FFF2-40B4-BE49-F238E27FC236}">
                <a16:creationId xmlns:a16="http://schemas.microsoft.com/office/drawing/2014/main" id="{170586E9-4B6C-C3C8-94A1-208FE378EFD8}"/>
              </a:ext>
            </a:extLst>
          </p:cNvPr>
          <p:cNvSpPr/>
          <p:nvPr/>
        </p:nvSpPr>
        <p:spPr>
          <a:xfrm>
            <a:off x="540000" y="2339997"/>
            <a:ext cx="5832000" cy="5530104"/>
          </a:xfrm>
          <a:prstGeom prst="rect">
            <a:avLst/>
          </a:prstGeom>
          <a:solidFill>
            <a:srgbClr val="C00000"/>
          </a:solidFill>
          <a:ln>
            <a:noFill/>
          </a:ln>
        </p:spPr>
        <p:txBody>
          <a:bodyPr wrap="square" lIns="360000" rIns="360000">
            <a:spAutoFit/>
          </a:bodyPr>
          <a:lstStyle/>
          <a:p>
            <a:pPr marL="12700" algn="just" rtl="0">
              <a:lnSpc>
                <a:spcPts val="2480"/>
              </a:lnSpc>
            </a:pPr>
            <a:endParaRPr lang="en-US" sz="2000" noProof="0" dirty="0">
              <a:solidFill>
                <a:schemeClr val="bg1"/>
              </a:solidFill>
              <a:latin typeface="+mn-lt"/>
              <a:cs typeface="Gramma-Book"/>
            </a:endParaRPr>
          </a:p>
          <a:p>
            <a:pPr marL="12700" algn="just" rtl="0">
              <a:lnSpc>
                <a:spcPts val="2480"/>
              </a:lnSpc>
            </a:pPr>
            <a:r>
              <a:rPr lang="en-US" sz="2000" noProof="0" dirty="0">
                <a:solidFill>
                  <a:schemeClr val="bg1"/>
                </a:solidFill>
                <a:latin typeface="+mn-lt"/>
                <a:cs typeface="Gramma-Book"/>
              </a:rPr>
              <a:t>Certain statements in this slide show, including those addressing the Company’s beliefs, plans, objectives, estimates or expectations of possible future results or events, are forward-looking statement.  </a:t>
            </a:r>
          </a:p>
          <a:p>
            <a:pPr marL="12700" algn="just" rtl="0">
              <a:lnSpc>
                <a:spcPts val="2480"/>
              </a:lnSpc>
            </a:pPr>
            <a:endParaRPr lang="en-US" sz="2000" noProof="0" dirty="0">
              <a:solidFill>
                <a:schemeClr val="bg1"/>
              </a:solidFill>
              <a:latin typeface="+mn-lt"/>
              <a:cs typeface="Gramma-Book"/>
            </a:endParaRPr>
          </a:p>
          <a:p>
            <a:pPr marL="12700" algn="just" rtl="0">
              <a:lnSpc>
                <a:spcPts val="2480"/>
              </a:lnSpc>
            </a:pPr>
            <a:r>
              <a:rPr lang="en-US" sz="2000" noProof="0" dirty="0">
                <a:solidFill>
                  <a:schemeClr val="bg1"/>
                </a:solidFill>
                <a:latin typeface="+mn-lt"/>
                <a:cs typeface="Gramma-Book"/>
              </a:rPr>
              <a:t>They are based on the assumptions, beliefs and expectations of our management team as of the date this slide show was prepared.</a:t>
            </a:r>
          </a:p>
          <a:p>
            <a:pPr marL="12700" algn="just" rtl="0">
              <a:lnSpc>
                <a:spcPts val="2480"/>
              </a:lnSpc>
            </a:pPr>
            <a:r>
              <a:rPr lang="en-US" sz="2000" noProof="0" dirty="0">
                <a:solidFill>
                  <a:schemeClr val="bg1"/>
                </a:solidFill>
                <a:latin typeface="+mn-lt"/>
                <a:cs typeface="Gramma-Book"/>
              </a:rPr>
              <a:t>Forward looking statements involve known or unknown risks, including general economic and business conditions, and conditions in the industry we operate. Forward-looking statements may also be affected if our assumptions turn out to be inaccurate.</a:t>
            </a:r>
          </a:p>
          <a:p>
            <a:pPr marL="12700" algn="just" rtl="0">
              <a:lnSpc>
                <a:spcPts val="2480"/>
              </a:lnSpc>
            </a:pPr>
            <a:endParaRPr lang="it-IT" sz="2000" dirty="0">
              <a:solidFill>
                <a:schemeClr val="bg1"/>
              </a:solidFill>
              <a:latin typeface="+mn-lt"/>
              <a:cs typeface="Gramma-Book"/>
            </a:endParaRPr>
          </a:p>
        </p:txBody>
      </p:sp>
      <p:sp>
        <p:nvSpPr>
          <p:cNvPr id="12" name="Rettangolo 11">
            <a:extLst>
              <a:ext uri="{FF2B5EF4-FFF2-40B4-BE49-F238E27FC236}">
                <a16:creationId xmlns:a16="http://schemas.microsoft.com/office/drawing/2014/main" id="{2D2AAC25-039F-FE47-2A46-4449C3FB048A}"/>
              </a:ext>
            </a:extLst>
          </p:cNvPr>
          <p:cNvSpPr/>
          <p:nvPr/>
        </p:nvSpPr>
        <p:spPr>
          <a:xfrm>
            <a:off x="7200000" y="2339999"/>
            <a:ext cx="5832000" cy="5557162"/>
          </a:xfrm>
          <a:prstGeom prst="rect">
            <a:avLst/>
          </a:prstGeom>
          <a:solidFill>
            <a:srgbClr val="C00000"/>
          </a:solidFill>
          <a:ln>
            <a:noFill/>
          </a:ln>
        </p:spPr>
        <p:txBody>
          <a:bodyPr wrap="square" lIns="360000" rIns="360000">
            <a:spAutoFit/>
          </a:bodyPr>
          <a:lstStyle/>
          <a:p>
            <a:pPr marL="12700" algn="just">
              <a:lnSpc>
                <a:spcPts val="2480"/>
              </a:lnSpc>
            </a:pPr>
            <a:endParaRPr lang="en-US" sz="2000" dirty="0">
              <a:solidFill>
                <a:schemeClr val="bg1"/>
              </a:solidFill>
              <a:latin typeface="+mn-lt"/>
              <a:cs typeface="Gramma-Book"/>
            </a:endParaRPr>
          </a:p>
          <a:p>
            <a:pPr marL="12700" algn="just">
              <a:lnSpc>
                <a:spcPts val="2480"/>
              </a:lnSpc>
            </a:pPr>
            <a:r>
              <a:rPr lang="en-US" sz="2000" dirty="0">
                <a:solidFill>
                  <a:schemeClr val="bg1"/>
                </a:solidFill>
                <a:latin typeface="+mn-lt"/>
                <a:cs typeface="Gramma-Book"/>
              </a:rPr>
              <a:t>Consequently, no forward-looking statement can be guaranteed and actual future results, performance, or achievements may vary materially from those expressed or implied by such forward- looking statements.</a:t>
            </a:r>
          </a:p>
          <a:p>
            <a:pPr marL="12700" algn="just">
              <a:lnSpc>
                <a:spcPts val="2480"/>
              </a:lnSpc>
            </a:pPr>
            <a:endParaRPr lang="en-US" sz="2000" dirty="0">
              <a:solidFill>
                <a:schemeClr val="bg1"/>
              </a:solidFill>
              <a:latin typeface="+mn-lt"/>
              <a:cs typeface="Gramma-Book"/>
            </a:endParaRPr>
          </a:p>
          <a:p>
            <a:pPr marL="12700" algn="just">
              <a:lnSpc>
                <a:spcPts val="2480"/>
              </a:lnSpc>
            </a:pPr>
            <a:r>
              <a:rPr lang="en-US" sz="2000" dirty="0">
                <a:solidFill>
                  <a:schemeClr val="bg1"/>
                </a:solidFill>
                <a:latin typeface="+mn-lt"/>
                <a:cs typeface="Gramma-Book"/>
              </a:rPr>
              <a:t>For additional information concerning other factors that may affect the Company’s current and future business, results of operations and financial condition, we suggest you review the Company’s filings with </a:t>
            </a:r>
            <a:r>
              <a:rPr lang="en-US" sz="2000" dirty="0" err="1">
                <a:solidFill>
                  <a:schemeClr val="bg1"/>
                </a:solidFill>
                <a:latin typeface="+mn-lt"/>
                <a:cs typeface="Gramma-Book"/>
              </a:rPr>
              <a:t>Borsa</a:t>
            </a:r>
            <a:r>
              <a:rPr lang="en-US" sz="2000" dirty="0">
                <a:solidFill>
                  <a:schemeClr val="bg1"/>
                </a:solidFill>
                <a:latin typeface="+mn-lt"/>
                <a:cs typeface="Gramma-Book"/>
              </a:rPr>
              <a:t> </a:t>
            </a:r>
            <a:r>
              <a:rPr lang="en-US" sz="2000" dirty="0" err="1">
                <a:solidFill>
                  <a:schemeClr val="bg1"/>
                </a:solidFill>
                <a:latin typeface="+mn-lt"/>
                <a:cs typeface="Gramma-Book"/>
              </a:rPr>
              <a:t>Italiana</a:t>
            </a:r>
            <a:r>
              <a:rPr lang="en-US" sz="2000" dirty="0">
                <a:solidFill>
                  <a:schemeClr val="bg1"/>
                </a:solidFill>
                <a:latin typeface="+mn-lt"/>
                <a:cs typeface="Gramma-Book"/>
              </a:rPr>
              <a:t>. The Company undertakes no obligation to update the forward-looking statements to reflect events or circumstances that may arise after the date hereof.</a:t>
            </a:r>
          </a:p>
          <a:p>
            <a:pPr marL="12700" algn="just">
              <a:lnSpc>
                <a:spcPts val="2480"/>
              </a:lnSpc>
            </a:pPr>
            <a:endParaRPr lang="en-GB" sz="2800" dirty="0">
              <a:solidFill>
                <a:schemeClr val="bg1"/>
              </a:solidFill>
              <a:latin typeface="+mn-lt"/>
              <a:cs typeface="Gramma-Book"/>
            </a:endParaRPr>
          </a:p>
        </p:txBody>
      </p:sp>
    </p:spTree>
    <p:extLst>
      <p:ext uri="{BB962C8B-B14F-4D97-AF65-F5344CB8AC3E}">
        <p14:creationId xmlns:p14="http://schemas.microsoft.com/office/powerpoint/2010/main" val="369623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FB9197E4-F0EE-107F-12F4-93E4D3FAA116}"/>
              </a:ext>
            </a:extLst>
          </p:cNvPr>
          <p:cNvSpPr txBox="1"/>
          <p:nvPr/>
        </p:nvSpPr>
        <p:spPr>
          <a:xfrm>
            <a:off x="6045200" y="3149321"/>
            <a:ext cx="5257800" cy="1107996"/>
          </a:xfrm>
          <a:prstGeom prst="rect">
            <a:avLst/>
          </a:prstGeom>
          <a:noFill/>
        </p:spPr>
        <p:txBody>
          <a:bodyPr wrap="square" rtlCol="0">
            <a:spAutoFit/>
          </a:bodyPr>
          <a:lstStyle/>
          <a:p>
            <a:pPr algn="ctr"/>
            <a:r>
              <a:rPr lang="it-IT" sz="6600" dirty="0">
                <a:solidFill>
                  <a:schemeClr val="bg1"/>
                </a:solidFill>
                <a:latin typeface="+mn-lt"/>
              </a:rPr>
              <a:t>THANK YOU</a:t>
            </a:r>
          </a:p>
        </p:txBody>
      </p:sp>
      <p:sp>
        <p:nvSpPr>
          <p:cNvPr id="14" name="Rettangolo 13"/>
          <p:cNvSpPr/>
          <p:nvPr/>
        </p:nvSpPr>
        <p:spPr>
          <a:xfrm>
            <a:off x="6126480" y="4312919"/>
            <a:ext cx="51054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ttangolo 14"/>
          <p:cNvSpPr/>
          <p:nvPr/>
        </p:nvSpPr>
        <p:spPr>
          <a:xfrm>
            <a:off x="6126480" y="3048000"/>
            <a:ext cx="51054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mmagine 5"/>
          <p:cNvPicPr>
            <a:picLocks noChangeAspect="1"/>
          </p:cNvPicPr>
          <p:nvPr/>
        </p:nvPicPr>
        <p:blipFill>
          <a:blip r:embed="rId2"/>
          <a:stretch>
            <a:fillRect/>
          </a:stretch>
        </p:blipFill>
        <p:spPr>
          <a:xfrm>
            <a:off x="5851925" y="5334000"/>
            <a:ext cx="5644350" cy="191479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B66A6F7A-4B2A-4DF2-C3C8-0394E7641B29}"/>
              </a:ext>
            </a:extLst>
          </p:cNvPr>
          <p:cNvSpPr/>
          <p:nvPr/>
        </p:nvSpPr>
        <p:spPr>
          <a:xfrm>
            <a:off x="540000" y="2340000"/>
            <a:ext cx="5832000" cy="6253763"/>
          </a:xfrm>
          <a:prstGeom prst="rect">
            <a:avLst/>
          </a:prstGeom>
          <a:solidFill>
            <a:srgbClr val="C00000"/>
          </a:solidFill>
          <a:ln>
            <a:noFill/>
          </a:ln>
        </p:spPr>
        <p:txBody>
          <a:bodyPr wrap="square" lIns="360000" rIns="360000">
            <a:spAutoFit/>
          </a:bodyPr>
          <a:lstStyle/>
          <a:p>
            <a:pPr marL="19050" algn="ctr">
              <a:lnSpc>
                <a:spcPts val="3940"/>
              </a:lnSpc>
              <a:spcBef>
                <a:spcPts val="100"/>
              </a:spcBef>
            </a:pPr>
            <a:r>
              <a:rPr lang="en-GB" sz="2400" u="sng" spc="70" dirty="0">
                <a:solidFill>
                  <a:schemeClr val="bg1"/>
                </a:solidFill>
                <a:latin typeface="+mn-lt"/>
                <a:cs typeface="Gramma-Medium"/>
              </a:rPr>
              <a:t>PRODUCTION OVERVEW</a:t>
            </a:r>
          </a:p>
          <a:p>
            <a:pPr marL="19050" algn="just">
              <a:lnSpc>
                <a:spcPts val="3940"/>
              </a:lnSpc>
              <a:spcBef>
                <a:spcPts val="100"/>
              </a:spcBef>
            </a:pPr>
            <a:endParaRPr lang="en-GB" sz="2400" dirty="0">
              <a:solidFill>
                <a:schemeClr val="bg1"/>
              </a:solidFill>
              <a:latin typeface="+mn-lt"/>
              <a:cs typeface="Gramma-Medium"/>
            </a:endParaRPr>
          </a:p>
          <a:p>
            <a:pPr marL="12700" algn="just">
              <a:lnSpc>
                <a:spcPts val="2480"/>
              </a:lnSpc>
            </a:pPr>
            <a:r>
              <a:rPr lang="en-US" sz="2000" dirty="0">
                <a:solidFill>
                  <a:schemeClr val="bg1"/>
                </a:solidFill>
                <a:latin typeface="+mn-lt"/>
                <a:cs typeface="Gramma-Book"/>
              </a:rPr>
              <a:t>The R&amp;D Department, with 10% of B&amp;C’s 200 employees, is in constant cooperation with top Pro Audio OEM manufacturers across the world.</a:t>
            </a:r>
          </a:p>
          <a:p>
            <a:pPr marL="12700" algn="just">
              <a:lnSpc>
                <a:spcPts val="2480"/>
              </a:lnSpc>
            </a:pPr>
            <a:endParaRPr lang="en-US" sz="2000" dirty="0">
              <a:solidFill>
                <a:schemeClr val="bg1"/>
              </a:solidFill>
              <a:latin typeface="+mn-lt"/>
              <a:cs typeface="Gramma-Book"/>
            </a:endParaRPr>
          </a:p>
          <a:p>
            <a:pPr marL="12700" algn="just">
              <a:lnSpc>
                <a:spcPts val="2480"/>
              </a:lnSpc>
            </a:pPr>
            <a:r>
              <a:rPr lang="en-US" sz="2000" dirty="0">
                <a:solidFill>
                  <a:schemeClr val="bg1"/>
                </a:solidFill>
                <a:latin typeface="+mn-lt"/>
                <a:cs typeface="Gramma-Book"/>
              </a:rPr>
              <a:t>Five production buildings have been merged into a single, state of the art factory in </a:t>
            </a:r>
            <a:r>
              <a:rPr lang="en-US" sz="2000" dirty="0" err="1">
                <a:solidFill>
                  <a:schemeClr val="bg1"/>
                </a:solidFill>
                <a:latin typeface="+mn-lt"/>
                <a:cs typeface="Gramma-Book"/>
              </a:rPr>
              <a:t>Bagno</a:t>
            </a:r>
            <a:r>
              <a:rPr lang="en-US" sz="2000" dirty="0">
                <a:solidFill>
                  <a:schemeClr val="bg1"/>
                </a:solidFill>
                <a:latin typeface="+mn-lt"/>
                <a:cs typeface="Gramma-Book"/>
              </a:rPr>
              <a:t> a </a:t>
            </a:r>
            <a:r>
              <a:rPr lang="en-US" sz="2000" dirty="0" err="1">
                <a:solidFill>
                  <a:schemeClr val="bg1"/>
                </a:solidFill>
                <a:latin typeface="+mn-lt"/>
                <a:cs typeface="Gramma-Book"/>
              </a:rPr>
              <a:t>Ripoli</a:t>
            </a:r>
            <a:r>
              <a:rPr lang="en-US" sz="2000" dirty="0">
                <a:solidFill>
                  <a:schemeClr val="bg1"/>
                </a:solidFill>
                <a:latin typeface="+mn-lt"/>
                <a:cs typeface="Gramma-Book"/>
              </a:rPr>
              <a:t> (Florence) of more than 10,500 sqm. Additionally, B&amp;C owns a factory of over 5,000 sqm in Reggio Emilia, Italy, dedicated to the manufacturing of Eighteen Sound and </a:t>
            </a:r>
            <a:r>
              <a:rPr lang="en-US" sz="2000" dirty="0" err="1">
                <a:solidFill>
                  <a:schemeClr val="bg1"/>
                </a:solidFill>
                <a:latin typeface="+mn-lt"/>
                <a:cs typeface="Gramma-Book"/>
              </a:rPr>
              <a:t>Ciare</a:t>
            </a:r>
            <a:r>
              <a:rPr lang="en-US" sz="2000" dirty="0">
                <a:solidFill>
                  <a:schemeClr val="bg1"/>
                </a:solidFill>
                <a:latin typeface="+mn-lt"/>
                <a:cs typeface="Gramma-Book"/>
              </a:rPr>
              <a:t> products; and factories in Eminence, KY, and Dongguan, China, manufacturing Eminence branded products. </a:t>
            </a:r>
          </a:p>
          <a:p>
            <a:pPr marL="12700" algn="just">
              <a:lnSpc>
                <a:spcPts val="2480"/>
              </a:lnSpc>
            </a:pPr>
            <a:r>
              <a:rPr lang="en-US" sz="2000" dirty="0">
                <a:solidFill>
                  <a:schemeClr val="bg1"/>
                </a:solidFill>
                <a:latin typeface="+mn-lt"/>
                <a:cs typeface="Gramma-Book"/>
              </a:rPr>
              <a:t>The Group also owns two commercial subsidiaries, B&amp;C USA and B&amp;C Brazil.</a:t>
            </a:r>
          </a:p>
          <a:p>
            <a:pPr marL="12700" algn="just">
              <a:lnSpc>
                <a:spcPts val="2480"/>
              </a:lnSpc>
            </a:pPr>
            <a:endParaRPr lang="en-GB" sz="2800" dirty="0">
              <a:solidFill>
                <a:schemeClr val="bg1"/>
              </a:solidFill>
              <a:latin typeface="Gill Sans Nova Cond Lt" panose="020B0306020104020203"/>
              <a:cs typeface="Gramma-Book"/>
            </a:endParaRPr>
          </a:p>
        </p:txBody>
      </p:sp>
      <p:pic>
        <p:nvPicPr>
          <p:cNvPr id="5" name="Immagine 4"/>
          <p:cNvPicPr>
            <a:picLocks noChangeAspect="1"/>
          </p:cNvPicPr>
          <p:nvPr/>
        </p:nvPicPr>
        <p:blipFill rotWithShape="1">
          <a:blip r:embed="rId3"/>
          <a:srcRect l="-1213" r="4228"/>
          <a:stretch/>
        </p:blipFill>
        <p:spPr>
          <a:xfrm>
            <a:off x="5168900" y="2594149"/>
            <a:ext cx="12192000" cy="5791702"/>
          </a:xfrm>
          <a:prstGeom prst="rect">
            <a:avLst/>
          </a:prstGeom>
        </p:spPr>
      </p:pic>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 name="Titolo 1">
            <a:extLst>
              <a:ext uri="{FF2B5EF4-FFF2-40B4-BE49-F238E27FC236}">
                <a16:creationId xmlns:a16="http://schemas.microsoft.com/office/drawing/2014/main" id="{3560F281-4FF6-4617-A809-AC9C15ECF18A}"/>
              </a:ext>
            </a:extLst>
          </p:cNvPr>
          <p:cNvSpPr>
            <a:spLocks noGrp="1"/>
          </p:cNvSpPr>
          <p:nvPr>
            <p:ph type="title"/>
          </p:nvPr>
        </p:nvSpPr>
        <p:spPr>
          <a:xfrm>
            <a:off x="540000" y="540000"/>
            <a:ext cx="15360000" cy="758400"/>
          </a:xfrm>
        </p:spPr>
        <p:txBody>
          <a:bodyPr rtlCol="0">
            <a:normAutofit/>
          </a:bodyPr>
          <a:lstStyle/>
          <a:p>
            <a:r>
              <a:rPr lang="it-IT" sz="3200" u="sng" dirty="0">
                <a:solidFill>
                  <a:schemeClr val="bg1"/>
                </a:solidFill>
                <a:latin typeface="+mn-lt"/>
                <a:cs typeface="Arial" panose="020B0604020202020204" pitchFamily="34" charset="0"/>
              </a:rPr>
              <a:t>COMPANY OVERVIEW</a:t>
            </a:r>
            <a:endParaRPr lang="it-IT" sz="1400" u="sng" dirty="0">
              <a:solidFill>
                <a:schemeClr val="bg1"/>
              </a:solidFill>
              <a:latin typeface="+mn-lt"/>
              <a:cs typeface="Arial" panose="020B0604020202020204" pitchFamily="34" charset="0"/>
            </a:endParaRPr>
          </a:p>
        </p:txBody>
      </p:sp>
      <p:sp>
        <p:nvSpPr>
          <p:cNvPr id="26" name="Segnaposto testo 2">
            <a:extLst>
              <a:ext uri="{FF2B5EF4-FFF2-40B4-BE49-F238E27FC236}">
                <a16:creationId xmlns:a16="http://schemas.microsoft.com/office/drawing/2014/main" id="{611DC577-0A95-47D0-95D9-5F8DA763D46B}"/>
              </a:ext>
            </a:extLst>
          </p:cNvPr>
          <p:cNvSpPr txBox="1">
            <a:spLocks/>
          </p:cNvSpPr>
          <p:nvPr/>
        </p:nvSpPr>
        <p:spPr>
          <a:xfrm>
            <a:off x="749300" y="1862800"/>
            <a:ext cx="15360000" cy="7168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sz="2560" b="1" dirty="0"/>
          </a:p>
          <a:p>
            <a:pPr lvl="1" algn="just">
              <a:lnSpc>
                <a:spcPct val="100000"/>
              </a:lnSpc>
            </a:pPr>
            <a:endParaRPr lang="it-IT" sz="1991" dirty="0"/>
          </a:p>
          <a:p>
            <a:pPr lvl="4"/>
            <a:endParaRPr lang="it-IT" sz="1422" b="1" dirty="0"/>
          </a:p>
          <a:p>
            <a:endParaRPr lang="it-IT" sz="1991" b="1" dirty="0"/>
          </a:p>
        </p:txBody>
      </p:sp>
      <p:sp>
        <p:nvSpPr>
          <p:cNvPr id="14" name="Rettangolo 13"/>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uppo 21"/>
          <p:cNvGrpSpPr/>
          <p:nvPr/>
        </p:nvGrpSpPr>
        <p:grpSpPr>
          <a:xfrm rot="10800000">
            <a:off x="11346616" y="4912805"/>
            <a:ext cx="567844" cy="578559"/>
            <a:chOff x="11220477" y="3881090"/>
            <a:chExt cx="719546" cy="731188"/>
          </a:xfrm>
        </p:grpSpPr>
        <p:sp>
          <p:nvSpPr>
            <p:cNvPr id="7" name="Goccia 6"/>
            <p:cNvSpPr/>
            <p:nvPr/>
          </p:nvSpPr>
          <p:spPr>
            <a:xfrm rot="8173238">
              <a:off x="11220477" y="3881090"/>
              <a:ext cx="719546" cy="731188"/>
            </a:xfrm>
            <a:prstGeom prst="teardrop">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it-IT" sz="1100" dirty="0">
                <a:solidFill>
                  <a:schemeClr val="tx1"/>
                </a:solidFill>
              </a:endParaRPr>
            </a:p>
          </p:txBody>
        </p:sp>
        <p:sp>
          <p:nvSpPr>
            <p:cNvPr id="8" name="Rettangolo 7"/>
            <p:cNvSpPr/>
            <p:nvPr/>
          </p:nvSpPr>
          <p:spPr>
            <a:xfrm rot="10800000">
              <a:off x="11264900" y="4038600"/>
              <a:ext cx="609600" cy="457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rPr>
                <a:t>B&amp;C</a:t>
              </a:r>
            </a:p>
          </p:txBody>
        </p:sp>
      </p:grpSp>
      <p:sp>
        <p:nvSpPr>
          <p:cNvPr id="18" name="Goccia 17"/>
          <p:cNvSpPr/>
          <p:nvPr/>
        </p:nvSpPr>
        <p:spPr>
          <a:xfrm rot="8173238">
            <a:off x="8395998" y="3916348"/>
            <a:ext cx="719546" cy="731188"/>
          </a:xfrm>
          <a:prstGeom prst="teardrop">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it-IT" sz="1100" dirty="0">
              <a:solidFill>
                <a:schemeClr val="tx1"/>
              </a:solidFill>
            </a:endParaRPr>
          </a:p>
        </p:txBody>
      </p:sp>
      <p:sp>
        <p:nvSpPr>
          <p:cNvPr id="19" name="Rettangolo 18"/>
          <p:cNvSpPr/>
          <p:nvPr/>
        </p:nvSpPr>
        <p:spPr>
          <a:xfrm>
            <a:off x="8440421" y="4073858"/>
            <a:ext cx="6096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rPr>
              <a:t>B&amp;C USA</a:t>
            </a:r>
            <a:endParaRPr lang="en-GB" sz="1200" dirty="0">
              <a:solidFill>
                <a:schemeClr val="tx1"/>
              </a:solidFill>
            </a:endParaRPr>
          </a:p>
        </p:txBody>
      </p:sp>
      <p:grpSp>
        <p:nvGrpSpPr>
          <p:cNvPr id="17" name="Gruppo 16"/>
          <p:cNvGrpSpPr/>
          <p:nvPr/>
        </p:nvGrpSpPr>
        <p:grpSpPr>
          <a:xfrm>
            <a:off x="9301307" y="5867400"/>
            <a:ext cx="719546" cy="731188"/>
            <a:chOff x="9325619" y="5709890"/>
            <a:chExt cx="719546" cy="731188"/>
          </a:xfrm>
        </p:grpSpPr>
        <p:sp>
          <p:nvSpPr>
            <p:cNvPr id="20" name="Goccia 19"/>
            <p:cNvSpPr/>
            <p:nvPr/>
          </p:nvSpPr>
          <p:spPr>
            <a:xfrm rot="8173238">
              <a:off x="9325619" y="5709890"/>
              <a:ext cx="719546" cy="731188"/>
            </a:xfrm>
            <a:prstGeom prst="teardrop">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it-IT" sz="1100" dirty="0">
                <a:solidFill>
                  <a:schemeClr val="tx1"/>
                </a:solidFill>
              </a:endParaRPr>
            </a:p>
          </p:txBody>
        </p:sp>
        <p:sp>
          <p:nvSpPr>
            <p:cNvPr id="21" name="Rettangolo 20"/>
            <p:cNvSpPr/>
            <p:nvPr/>
          </p:nvSpPr>
          <p:spPr>
            <a:xfrm>
              <a:off x="9370042" y="5867400"/>
              <a:ext cx="6096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rPr>
                <a:t>B&amp;C Brazil</a:t>
              </a:r>
              <a:endParaRPr lang="en-GB" sz="1200" dirty="0">
                <a:solidFill>
                  <a:schemeClr val="tx1"/>
                </a:solidFill>
              </a:endParaRPr>
            </a:p>
          </p:txBody>
        </p:sp>
      </p:grpSp>
      <p:grpSp>
        <p:nvGrpSpPr>
          <p:cNvPr id="23" name="Gruppo 22"/>
          <p:cNvGrpSpPr/>
          <p:nvPr/>
        </p:nvGrpSpPr>
        <p:grpSpPr>
          <a:xfrm>
            <a:off x="7454900" y="4130206"/>
            <a:ext cx="977130" cy="731188"/>
            <a:chOff x="9164294" y="5709890"/>
            <a:chExt cx="977130" cy="731188"/>
          </a:xfrm>
        </p:grpSpPr>
        <p:sp>
          <p:nvSpPr>
            <p:cNvPr id="24" name="Goccia 23"/>
            <p:cNvSpPr/>
            <p:nvPr/>
          </p:nvSpPr>
          <p:spPr>
            <a:xfrm rot="8173238">
              <a:off x="9325619" y="5709890"/>
              <a:ext cx="719546" cy="731188"/>
            </a:xfrm>
            <a:prstGeom prst="teardrop">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it-IT" sz="1100" dirty="0">
                <a:solidFill>
                  <a:schemeClr val="tx1"/>
                </a:solidFill>
              </a:endParaRPr>
            </a:p>
          </p:txBody>
        </p:sp>
        <p:sp>
          <p:nvSpPr>
            <p:cNvPr id="25" name="Rettangolo 24"/>
            <p:cNvSpPr/>
            <p:nvPr/>
          </p:nvSpPr>
          <p:spPr>
            <a:xfrm>
              <a:off x="9164294" y="5882052"/>
              <a:ext cx="97713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rPr>
                <a:t>  </a:t>
              </a:r>
              <a:r>
                <a:rPr lang="it-IT" sz="1200" dirty="0" err="1">
                  <a:solidFill>
                    <a:schemeClr val="tx1"/>
                  </a:solidFill>
                </a:rPr>
                <a:t>Eminence</a:t>
              </a:r>
              <a:r>
                <a:rPr lang="it-IT" sz="1200" dirty="0">
                  <a:solidFill>
                    <a:schemeClr val="tx1"/>
                  </a:solidFill>
                </a:rPr>
                <a:t> KY</a:t>
              </a:r>
              <a:endParaRPr lang="en-GB" sz="1200" dirty="0">
                <a:solidFill>
                  <a:schemeClr val="tx1"/>
                </a:solidFill>
              </a:endParaRPr>
            </a:p>
          </p:txBody>
        </p:sp>
      </p:grpSp>
      <p:grpSp>
        <p:nvGrpSpPr>
          <p:cNvPr id="27" name="Gruppo 26"/>
          <p:cNvGrpSpPr/>
          <p:nvPr/>
        </p:nvGrpSpPr>
        <p:grpSpPr>
          <a:xfrm>
            <a:off x="14664949" y="4708765"/>
            <a:ext cx="719546" cy="731188"/>
            <a:chOff x="9325619" y="5709890"/>
            <a:chExt cx="719546" cy="731188"/>
          </a:xfrm>
        </p:grpSpPr>
        <p:sp>
          <p:nvSpPr>
            <p:cNvPr id="28" name="Goccia 27"/>
            <p:cNvSpPr/>
            <p:nvPr/>
          </p:nvSpPr>
          <p:spPr>
            <a:xfrm rot="8173238">
              <a:off x="9325619" y="5709890"/>
              <a:ext cx="719546" cy="731188"/>
            </a:xfrm>
            <a:prstGeom prst="teardrop">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it-IT" sz="1100" dirty="0">
                <a:solidFill>
                  <a:schemeClr val="tx1"/>
                </a:solidFill>
              </a:endParaRPr>
            </a:p>
          </p:txBody>
        </p:sp>
        <p:sp>
          <p:nvSpPr>
            <p:cNvPr id="29" name="Rettangolo 28"/>
            <p:cNvSpPr/>
            <p:nvPr/>
          </p:nvSpPr>
          <p:spPr>
            <a:xfrm>
              <a:off x="9370042" y="5867400"/>
              <a:ext cx="6096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rPr>
                <a:t>B&amp;C Cina</a:t>
              </a:r>
              <a:endParaRPr lang="en-GB" sz="1200" dirty="0">
                <a:solidFill>
                  <a:schemeClr val="tx1"/>
                </a:solidFill>
              </a:endParaRPr>
            </a:p>
          </p:txBody>
        </p:sp>
      </p:grpSp>
      <p:pic>
        <p:nvPicPr>
          <p:cNvPr id="6" name="Immagine 5">
            <a:extLst>
              <a:ext uri="{FF2B5EF4-FFF2-40B4-BE49-F238E27FC236}">
                <a16:creationId xmlns:a16="http://schemas.microsoft.com/office/drawing/2014/main" id="{C37D942F-06A1-7964-E3C6-97F4DC89E546}"/>
              </a:ext>
            </a:extLst>
          </p:cNvPr>
          <p:cNvPicPr>
            <a:picLocks/>
          </p:cNvPicPr>
          <p:nvPr/>
        </p:nvPicPr>
        <p:blipFill>
          <a:blip r:embed="rId4"/>
          <a:stretch>
            <a:fillRect/>
          </a:stretch>
        </p:blipFill>
        <p:spPr>
          <a:xfrm>
            <a:off x="13111200" y="180000"/>
            <a:ext cx="3816000" cy="1368000"/>
          </a:xfrm>
          <a:prstGeom prst="rect">
            <a:avLst/>
          </a:prstGeom>
        </p:spPr>
      </p:pic>
      <p:sp>
        <p:nvSpPr>
          <p:cNvPr id="12" name="Segnaposto numero diapositiva 5">
            <a:extLst>
              <a:ext uri="{FF2B5EF4-FFF2-40B4-BE49-F238E27FC236}">
                <a16:creationId xmlns:a16="http://schemas.microsoft.com/office/drawing/2014/main" id="{A32FB39E-EFEC-4FD2-5600-C07C8967220E}"/>
              </a:ext>
            </a:extLst>
          </p:cNvPr>
          <p:cNvSpPr txBox="1">
            <a:spLocks/>
          </p:cNvSpPr>
          <p:nvPr/>
        </p:nvSpPr>
        <p:spPr>
          <a:xfrm>
            <a:off x="15840000" y="9000000"/>
            <a:ext cx="614400" cy="432000"/>
          </a:xfrm>
          <a:prstGeom prst="rect">
            <a:avLst/>
          </a:prstGeom>
          <a:ln>
            <a:solidFill>
              <a:schemeClr val="tx1"/>
            </a:solidFill>
          </a:ln>
        </p:spPr>
        <p:txBody>
          <a:bodyPr wrap="square" lIns="0" tIns="0" rIns="0" bIns="0" rtlCol="0" anchor="ctr" anchorCtr="0">
            <a:noAutofit/>
          </a:bodyPr>
          <a:lstStyle>
            <a:defPPr>
              <a:defRPr kern="0"/>
            </a:defPPr>
            <a:lvl1pPr>
              <a:defRPr sz="3000" b="0" i="0">
                <a:solidFill>
                  <a:srgbClr val="ED1C24"/>
                </a:solidFill>
                <a:latin typeface="Gramma-Book"/>
                <a:cs typeface="Gramma-Book"/>
              </a:defRPr>
            </a:lvl1pPr>
          </a:lstStyle>
          <a:p>
            <a:pPr algn="ctr" rtl="0"/>
            <a:r>
              <a:rPr lang="it-IT" sz="1991" dirty="0">
                <a:solidFill>
                  <a:schemeClr val="tx1"/>
                </a:solidFill>
              </a:rPr>
              <a:t>3</a:t>
            </a:r>
          </a:p>
        </p:txBody>
      </p:sp>
      <p:grpSp>
        <p:nvGrpSpPr>
          <p:cNvPr id="3" name="Gruppo 2">
            <a:extLst>
              <a:ext uri="{FF2B5EF4-FFF2-40B4-BE49-F238E27FC236}">
                <a16:creationId xmlns:a16="http://schemas.microsoft.com/office/drawing/2014/main" id="{CDEBCC85-7F94-ABD3-8500-11712B56BC58}"/>
              </a:ext>
            </a:extLst>
          </p:cNvPr>
          <p:cNvGrpSpPr/>
          <p:nvPr/>
        </p:nvGrpSpPr>
        <p:grpSpPr>
          <a:xfrm>
            <a:off x="11280645" y="4070382"/>
            <a:ext cx="609601" cy="574432"/>
            <a:chOff x="11220477" y="3881090"/>
            <a:chExt cx="719546" cy="731188"/>
          </a:xfrm>
        </p:grpSpPr>
        <p:sp>
          <p:nvSpPr>
            <p:cNvPr id="4" name="Goccia 3">
              <a:extLst>
                <a:ext uri="{FF2B5EF4-FFF2-40B4-BE49-F238E27FC236}">
                  <a16:creationId xmlns:a16="http://schemas.microsoft.com/office/drawing/2014/main" id="{1171B0D7-E441-0350-C380-E794AE90F936}"/>
                </a:ext>
              </a:extLst>
            </p:cNvPr>
            <p:cNvSpPr/>
            <p:nvPr/>
          </p:nvSpPr>
          <p:spPr>
            <a:xfrm rot="8173238">
              <a:off x="11220477" y="3881090"/>
              <a:ext cx="719546" cy="731188"/>
            </a:xfrm>
            <a:prstGeom prst="teardrop">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it-IT" sz="1100" dirty="0">
                <a:solidFill>
                  <a:schemeClr val="tx1"/>
                </a:solidFill>
              </a:endParaRPr>
            </a:p>
          </p:txBody>
        </p:sp>
        <p:sp>
          <p:nvSpPr>
            <p:cNvPr id="9" name="Rettangolo 8">
              <a:extLst>
                <a:ext uri="{FF2B5EF4-FFF2-40B4-BE49-F238E27FC236}">
                  <a16:creationId xmlns:a16="http://schemas.microsoft.com/office/drawing/2014/main" id="{C9CF14DE-103E-29F1-2940-45F0E61BEBE9}"/>
                </a:ext>
              </a:extLst>
            </p:cNvPr>
            <p:cNvSpPr/>
            <p:nvPr/>
          </p:nvSpPr>
          <p:spPr>
            <a:xfrm>
              <a:off x="11264900" y="4038600"/>
              <a:ext cx="6096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rPr>
                <a:t>18S</a:t>
              </a:r>
              <a:endParaRPr lang="en-GB" sz="1200" dirty="0">
                <a:solidFill>
                  <a:schemeClr val="tx1"/>
                </a:solidFill>
              </a:endParaRPr>
            </a:p>
          </p:txBody>
        </p:sp>
      </p:grpSp>
    </p:spTree>
    <p:extLst>
      <p:ext uri="{BB962C8B-B14F-4D97-AF65-F5344CB8AC3E}">
        <p14:creationId xmlns:p14="http://schemas.microsoft.com/office/powerpoint/2010/main" val="2419693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5E212316-A2F0-FBA0-0590-4ED472575FCB}"/>
              </a:ext>
            </a:extLst>
          </p:cNvPr>
          <p:cNvSpPr/>
          <p:nvPr/>
        </p:nvSpPr>
        <p:spPr>
          <a:xfrm>
            <a:off x="540000" y="2340000"/>
            <a:ext cx="5832000" cy="5291962"/>
          </a:xfrm>
          <a:prstGeom prst="rect">
            <a:avLst/>
          </a:prstGeom>
          <a:solidFill>
            <a:srgbClr val="C00000"/>
          </a:solidFill>
          <a:ln>
            <a:noFill/>
          </a:ln>
        </p:spPr>
        <p:txBody>
          <a:bodyPr wrap="square" lIns="360000" rIns="360000">
            <a:spAutoFit/>
          </a:bodyPr>
          <a:lstStyle/>
          <a:p>
            <a:pPr marL="19050" algn="ctr">
              <a:lnSpc>
                <a:spcPts val="3940"/>
              </a:lnSpc>
              <a:spcBef>
                <a:spcPts val="100"/>
              </a:spcBef>
            </a:pPr>
            <a:r>
              <a:rPr lang="en-GB" sz="2400" u="sng" spc="70" dirty="0">
                <a:solidFill>
                  <a:schemeClr val="bg1"/>
                </a:solidFill>
                <a:latin typeface="+mn-lt"/>
                <a:cs typeface="Gramma-Medium"/>
              </a:rPr>
              <a:t>CRAFTED BY SOUND</a:t>
            </a:r>
          </a:p>
          <a:p>
            <a:pPr marL="19050" algn="just">
              <a:lnSpc>
                <a:spcPts val="3940"/>
              </a:lnSpc>
              <a:spcBef>
                <a:spcPts val="100"/>
              </a:spcBef>
            </a:pPr>
            <a:endParaRPr lang="en-GB" sz="2400" dirty="0">
              <a:solidFill>
                <a:schemeClr val="bg1"/>
              </a:solidFill>
              <a:latin typeface="+mn-lt"/>
              <a:cs typeface="Gramma-Medium"/>
            </a:endParaRPr>
          </a:p>
          <a:p>
            <a:pPr marL="12700" algn="just">
              <a:lnSpc>
                <a:spcPts val="2480"/>
              </a:lnSpc>
            </a:pPr>
            <a:r>
              <a:rPr lang="en-US" sz="2000" dirty="0">
                <a:solidFill>
                  <a:schemeClr val="bg1"/>
                </a:solidFill>
                <a:latin typeface="+mn-lt"/>
                <a:cs typeface="Gramma-Book"/>
              </a:rPr>
              <a:t>Division of the B&amp;C Speakers Group, </a:t>
            </a:r>
            <a:r>
              <a:rPr lang="en-US" sz="2000" dirty="0" err="1">
                <a:solidFill>
                  <a:schemeClr val="bg1"/>
                </a:solidFill>
                <a:latin typeface="+mn-lt"/>
                <a:cs typeface="Gramma-Book"/>
              </a:rPr>
              <a:t>Architettura</a:t>
            </a:r>
            <a:r>
              <a:rPr lang="en-US" sz="2000" dirty="0">
                <a:solidFill>
                  <a:schemeClr val="bg1"/>
                </a:solidFill>
                <a:latin typeface="+mn-lt"/>
                <a:cs typeface="Gramma-Book"/>
              </a:rPr>
              <a:t> Sonora is a revolutionary designer of unique, high-performance audio solutions and outdoor acoustic experiences, with an increasing imprint in the indoor world. AS, as we call it, has quickly become a pioneer in the industry</a:t>
            </a:r>
          </a:p>
          <a:p>
            <a:pPr marL="12700" algn="just">
              <a:lnSpc>
                <a:spcPts val="2480"/>
              </a:lnSpc>
            </a:pPr>
            <a:r>
              <a:rPr lang="en-US" sz="2000" dirty="0">
                <a:solidFill>
                  <a:schemeClr val="bg1"/>
                </a:solidFill>
                <a:latin typeface="+mn-lt"/>
                <a:cs typeface="Gramma-Book"/>
              </a:rPr>
              <a:t>All products are manufactured “in-house”, guaranteeing quality and versatility. Each piece is individually and meticulously produced by skilled craftsmen, distinguished by sound quality, innovation, and tactile features that are rarely associated with speaker design.</a:t>
            </a:r>
          </a:p>
          <a:p>
            <a:pPr marL="12700" algn="just">
              <a:lnSpc>
                <a:spcPts val="2480"/>
              </a:lnSpc>
            </a:pPr>
            <a:endParaRPr lang="en-GB" sz="2800" dirty="0">
              <a:solidFill>
                <a:schemeClr val="bg1"/>
              </a:solidFill>
              <a:latin typeface="Gill Sans Nova Cond Lt" panose="020B0306020104020203"/>
              <a:cs typeface="Gramma-Book"/>
            </a:endParaRPr>
          </a:p>
        </p:txBody>
      </p:sp>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 name="Titolo 1">
            <a:extLst>
              <a:ext uri="{FF2B5EF4-FFF2-40B4-BE49-F238E27FC236}">
                <a16:creationId xmlns:a16="http://schemas.microsoft.com/office/drawing/2014/main" id="{3560F281-4FF6-4617-A809-AC9C15ECF18A}"/>
              </a:ext>
            </a:extLst>
          </p:cNvPr>
          <p:cNvSpPr>
            <a:spLocks noGrp="1"/>
          </p:cNvSpPr>
          <p:nvPr>
            <p:ph type="title"/>
          </p:nvPr>
        </p:nvSpPr>
        <p:spPr>
          <a:xfrm>
            <a:off x="540000" y="540000"/>
            <a:ext cx="15360000" cy="758400"/>
          </a:xfrm>
        </p:spPr>
        <p:txBody>
          <a:bodyPr rtlCol="0">
            <a:normAutofit/>
          </a:bodyPr>
          <a:lstStyle/>
          <a:p>
            <a:r>
              <a:rPr lang="it-IT" sz="3200" u="sng" dirty="0">
                <a:solidFill>
                  <a:schemeClr val="bg1"/>
                </a:solidFill>
                <a:latin typeface="+mn-lt"/>
                <a:cs typeface="Arial" panose="020B0604020202020204" pitchFamily="34" charset="0"/>
              </a:rPr>
              <a:t>ARCHITETTURA SONORA</a:t>
            </a:r>
            <a:endParaRPr lang="it-IT" sz="1400" u="sng" dirty="0">
              <a:solidFill>
                <a:schemeClr val="bg1"/>
              </a:solidFill>
              <a:latin typeface="+mn-lt"/>
              <a:cs typeface="Arial" panose="020B0604020202020204" pitchFamily="34" charset="0"/>
            </a:endParaRPr>
          </a:p>
        </p:txBody>
      </p:sp>
      <p:sp>
        <p:nvSpPr>
          <p:cNvPr id="26" name="Segnaposto testo 2">
            <a:extLst>
              <a:ext uri="{FF2B5EF4-FFF2-40B4-BE49-F238E27FC236}">
                <a16:creationId xmlns:a16="http://schemas.microsoft.com/office/drawing/2014/main" id="{611DC577-0A95-47D0-95D9-5F8DA763D46B}"/>
              </a:ext>
            </a:extLst>
          </p:cNvPr>
          <p:cNvSpPr txBox="1">
            <a:spLocks/>
          </p:cNvSpPr>
          <p:nvPr/>
        </p:nvSpPr>
        <p:spPr>
          <a:xfrm>
            <a:off x="749300" y="1862800"/>
            <a:ext cx="15360000" cy="7168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sz="2560" b="1"/>
          </a:p>
          <a:p>
            <a:pPr lvl="1" algn="just">
              <a:lnSpc>
                <a:spcPct val="100000"/>
              </a:lnSpc>
            </a:pPr>
            <a:endParaRPr lang="it-IT" sz="1991"/>
          </a:p>
          <a:p>
            <a:pPr lvl="4"/>
            <a:endParaRPr lang="it-IT" sz="1422" b="1"/>
          </a:p>
          <a:p>
            <a:endParaRPr lang="it-IT" sz="1991" b="1"/>
          </a:p>
        </p:txBody>
      </p:sp>
      <p:pic>
        <p:nvPicPr>
          <p:cNvPr id="5" name="Immagine 4"/>
          <p:cNvPicPr>
            <a:picLocks/>
          </p:cNvPicPr>
          <p:nvPr/>
        </p:nvPicPr>
        <p:blipFill>
          <a:blip r:embed="rId3"/>
          <a:stretch>
            <a:fillRect/>
          </a:stretch>
        </p:blipFill>
        <p:spPr>
          <a:xfrm>
            <a:off x="8549300" y="5550600"/>
            <a:ext cx="7380000" cy="30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magine 7"/>
          <p:cNvPicPr>
            <a:picLocks/>
          </p:cNvPicPr>
          <p:nvPr/>
        </p:nvPicPr>
        <p:blipFill>
          <a:blip r:embed="rId4"/>
          <a:stretch>
            <a:fillRect/>
          </a:stretch>
        </p:blipFill>
        <p:spPr>
          <a:xfrm>
            <a:off x="8549300" y="2382600"/>
            <a:ext cx="7380000" cy="30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 name="Rettangolo 35"/>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Immagine 3">
            <a:extLst>
              <a:ext uri="{FF2B5EF4-FFF2-40B4-BE49-F238E27FC236}">
                <a16:creationId xmlns:a16="http://schemas.microsoft.com/office/drawing/2014/main" id="{8AA1A463-DA0A-7664-A1F8-18B8AC56B688}"/>
              </a:ext>
            </a:extLst>
          </p:cNvPr>
          <p:cNvPicPr>
            <a:picLocks/>
          </p:cNvPicPr>
          <p:nvPr/>
        </p:nvPicPr>
        <p:blipFill>
          <a:blip r:embed="rId5"/>
          <a:stretch>
            <a:fillRect/>
          </a:stretch>
        </p:blipFill>
        <p:spPr>
          <a:xfrm>
            <a:off x="13111200" y="180000"/>
            <a:ext cx="3816000" cy="1368000"/>
          </a:xfrm>
          <a:prstGeom prst="rect">
            <a:avLst/>
          </a:prstGeom>
        </p:spPr>
      </p:pic>
      <p:sp>
        <p:nvSpPr>
          <p:cNvPr id="6" name="Segnaposto numero diapositiva 5">
            <a:extLst>
              <a:ext uri="{FF2B5EF4-FFF2-40B4-BE49-F238E27FC236}">
                <a16:creationId xmlns:a16="http://schemas.microsoft.com/office/drawing/2014/main" id="{46AAB8D8-306F-E737-EECD-52ABCA46ED73}"/>
              </a:ext>
            </a:extLst>
          </p:cNvPr>
          <p:cNvSpPr txBox="1">
            <a:spLocks/>
          </p:cNvSpPr>
          <p:nvPr/>
        </p:nvSpPr>
        <p:spPr>
          <a:xfrm>
            <a:off x="15840000" y="9000000"/>
            <a:ext cx="614400" cy="432000"/>
          </a:xfrm>
          <a:prstGeom prst="rect">
            <a:avLst/>
          </a:prstGeom>
          <a:ln>
            <a:solidFill>
              <a:schemeClr val="tx1"/>
            </a:solidFill>
          </a:ln>
        </p:spPr>
        <p:txBody>
          <a:bodyPr wrap="square" lIns="0" tIns="0" rIns="0" bIns="0" rtlCol="0" anchor="ctr" anchorCtr="0">
            <a:noAutofit/>
          </a:bodyPr>
          <a:lstStyle>
            <a:defPPr>
              <a:defRPr kern="0"/>
            </a:defPPr>
            <a:lvl1pPr>
              <a:defRPr sz="3000" b="0" i="0">
                <a:solidFill>
                  <a:srgbClr val="ED1C24"/>
                </a:solidFill>
                <a:latin typeface="Gramma-Book"/>
                <a:cs typeface="Gramma-Book"/>
              </a:defRPr>
            </a:lvl1pPr>
          </a:lstStyle>
          <a:p>
            <a:pPr algn="ctr" rtl="0"/>
            <a:r>
              <a:rPr lang="it-IT" sz="1991" dirty="0">
                <a:solidFill>
                  <a:schemeClr val="tx1"/>
                </a:solidFill>
              </a:rPr>
              <a:t>4</a:t>
            </a:r>
          </a:p>
        </p:txBody>
      </p:sp>
      <p:pic>
        <p:nvPicPr>
          <p:cNvPr id="9" name="Immagine 8" descr="Immagine che contiene testo, Elementi grafici, Carattere, grafica&#10;&#10;Descrizione generata automaticamente">
            <a:extLst>
              <a:ext uri="{FF2B5EF4-FFF2-40B4-BE49-F238E27FC236}">
                <a16:creationId xmlns:a16="http://schemas.microsoft.com/office/drawing/2014/main" id="{981B488C-C9BA-8C97-2B48-5FD00C34F5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30284" y="388311"/>
            <a:ext cx="2232000" cy="902926"/>
          </a:xfrm>
          <a:prstGeom prst="rect">
            <a:avLst/>
          </a:prstGeom>
        </p:spPr>
      </p:pic>
    </p:spTree>
    <p:extLst>
      <p:ext uri="{BB962C8B-B14F-4D97-AF65-F5344CB8AC3E}">
        <p14:creationId xmlns:p14="http://schemas.microsoft.com/office/powerpoint/2010/main" val="4110904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 name="Titolo 1">
            <a:extLst>
              <a:ext uri="{FF2B5EF4-FFF2-40B4-BE49-F238E27FC236}">
                <a16:creationId xmlns:a16="http://schemas.microsoft.com/office/drawing/2014/main" id="{3560F281-4FF6-4617-A809-AC9C15ECF18A}"/>
              </a:ext>
            </a:extLst>
          </p:cNvPr>
          <p:cNvSpPr>
            <a:spLocks noGrp="1"/>
          </p:cNvSpPr>
          <p:nvPr>
            <p:ph type="title"/>
          </p:nvPr>
        </p:nvSpPr>
        <p:spPr>
          <a:xfrm>
            <a:off x="540000" y="540000"/>
            <a:ext cx="15360000" cy="758400"/>
          </a:xfrm>
        </p:spPr>
        <p:txBody>
          <a:bodyPr rtlCol="0">
            <a:normAutofit/>
          </a:bodyPr>
          <a:lstStyle/>
          <a:p>
            <a:r>
              <a:rPr lang="it-IT" sz="3200" u="sng" dirty="0">
                <a:solidFill>
                  <a:schemeClr val="bg1"/>
                </a:solidFill>
                <a:latin typeface="+mn-lt"/>
                <a:cs typeface="Arial" panose="020B0604020202020204" pitchFamily="34" charset="0"/>
              </a:rPr>
              <a:t>REFERENCE MARKET</a:t>
            </a:r>
            <a:endParaRPr lang="it-IT" sz="1400" u="sng" dirty="0">
              <a:solidFill>
                <a:schemeClr val="bg1"/>
              </a:solidFill>
              <a:latin typeface="+mn-lt"/>
              <a:cs typeface="Arial" panose="020B0604020202020204" pitchFamily="34" charset="0"/>
            </a:endParaRPr>
          </a:p>
        </p:txBody>
      </p:sp>
      <p:sp>
        <p:nvSpPr>
          <p:cNvPr id="15" name="Rettangolo 14"/>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mmagine 5">
            <a:extLst>
              <a:ext uri="{FF2B5EF4-FFF2-40B4-BE49-F238E27FC236}">
                <a16:creationId xmlns:a16="http://schemas.microsoft.com/office/drawing/2014/main" id="{471AE57E-D2C3-7985-6734-9E661F075497}"/>
              </a:ext>
            </a:extLst>
          </p:cNvPr>
          <p:cNvPicPr>
            <a:picLocks/>
          </p:cNvPicPr>
          <p:nvPr/>
        </p:nvPicPr>
        <p:blipFill>
          <a:blip r:embed="rId3"/>
          <a:stretch>
            <a:fillRect/>
          </a:stretch>
        </p:blipFill>
        <p:spPr>
          <a:xfrm>
            <a:off x="13111200" y="180000"/>
            <a:ext cx="3816000" cy="1368000"/>
          </a:xfrm>
          <a:prstGeom prst="rect">
            <a:avLst/>
          </a:prstGeom>
        </p:spPr>
      </p:pic>
      <p:sp>
        <p:nvSpPr>
          <p:cNvPr id="7" name="Segnaposto numero diapositiva 5">
            <a:extLst>
              <a:ext uri="{FF2B5EF4-FFF2-40B4-BE49-F238E27FC236}">
                <a16:creationId xmlns:a16="http://schemas.microsoft.com/office/drawing/2014/main" id="{7EA6C545-8634-3A7C-1FC9-8D907C80CA5B}"/>
              </a:ext>
            </a:extLst>
          </p:cNvPr>
          <p:cNvSpPr txBox="1">
            <a:spLocks/>
          </p:cNvSpPr>
          <p:nvPr/>
        </p:nvSpPr>
        <p:spPr>
          <a:xfrm>
            <a:off x="15840000" y="9000000"/>
            <a:ext cx="614400" cy="432000"/>
          </a:xfrm>
          <a:prstGeom prst="rect">
            <a:avLst/>
          </a:prstGeom>
          <a:ln>
            <a:solidFill>
              <a:schemeClr val="tx1"/>
            </a:solidFill>
          </a:ln>
        </p:spPr>
        <p:txBody>
          <a:bodyPr wrap="square" lIns="0" tIns="0" rIns="0" bIns="0" rtlCol="0" anchor="ctr" anchorCtr="0">
            <a:noAutofit/>
          </a:bodyPr>
          <a:lstStyle>
            <a:defPPr>
              <a:defRPr kern="0"/>
            </a:defPPr>
            <a:lvl1pPr>
              <a:defRPr sz="3000" b="0" i="0">
                <a:solidFill>
                  <a:srgbClr val="ED1C24"/>
                </a:solidFill>
                <a:latin typeface="Gramma-Book"/>
                <a:cs typeface="Gramma-Book"/>
              </a:defRPr>
            </a:lvl1pPr>
          </a:lstStyle>
          <a:p>
            <a:pPr algn="ctr" rtl="0"/>
            <a:r>
              <a:rPr lang="it-IT" sz="1991" dirty="0">
                <a:solidFill>
                  <a:schemeClr val="tx1"/>
                </a:solidFill>
              </a:rPr>
              <a:t>5</a:t>
            </a:r>
          </a:p>
        </p:txBody>
      </p:sp>
      <p:sp>
        <p:nvSpPr>
          <p:cNvPr id="8" name="Rettangolo 7">
            <a:extLst>
              <a:ext uri="{FF2B5EF4-FFF2-40B4-BE49-F238E27FC236}">
                <a16:creationId xmlns:a16="http://schemas.microsoft.com/office/drawing/2014/main" id="{2CC23407-BBAB-D28A-408F-C96D79B91417}"/>
              </a:ext>
            </a:extLst>
          </p:cNvPr>
          <p:cNvSpPr/>
          <p:nvPr/>
        </p:nvSpPr>
        <p:spPr>
          <a:xfrm>
            <a:off x="540000" y="2339999"/>
            <a:ext cx="5832000" cy="5240665"/>
          </a:xfrm>
          <a:prstGeom prst="rect">
            <a:avLst/>
          </a:prstGeom>
          <a:solidFill>
            <a:srgbClr val="C00000"/>
          </a:solidFill>
          <a:ln>
            <a:noFill/>
          </a:ln>
        </p:spPr>
        <p:txBody>
          <a:bodyPr wrap="square" lIns="360000" rIns="360000">
            <a:spAutoFit/>
          </a:bodyPr>
          <a:lstStyle/>
          <a:p>
            <a:pPr marL="12700" algn="just">
              <a:lnSpc>
                <a:spcPts val="2480"/>
              </a:lnSpc>
            </a:pPr>
            <a:endParaRPr lang="en-US" sz="2000" dirty="0">
              <a:solidFill>
                <a:schemeClr val="bg1"/>
              </a:solidFill>
              <a:latin typeface="+mn-lt"/>
              <a:cs typeface="Gramma-Book"/>
            </a:endParaRPr>
          </a:p>
          <a:p>
            <a:pPr marL="12700" algn="just">
              <a:lnSpc>
                <a:spcPts val="2480"/>
              </a:lnSpc>
            </a:pPr>
            <a:endParaRPr lang="en-US" sz="2000" dirty="0">
              <a:solidFill>
                <a:schemeClr val="bg1"/>
              </a:solidFill>
              <a:latin typeface="+mn-lt"/>
              <a:cs typeface="Gramma-Book"/>
            </a:endParaRPr>
          </a:p>
          <a:p>
            <a:pPr marL="12700" algn="just">
              <a:lnSpc>
                <a:spcPts val="2480"/>
              </a:lnSpc>
            </a:pPr>
            <a:r>
              <a:rPr lang="en-US" sz="2000" dirty="0">
                <a:solidFill>
                  <a:schemeClr val="bg1"/>
                </a:solidFill>
                <a:latin typeface="+mn-lt"/>
                <a:cs typeface="Gramma-Book"/>
              </a:rPr>
              <a:t>B&amp;C components are typically applied in the Professional Loudspeaker Market, also known as “PRO”. Within this market, B&amp;C primarily serves the </a:t>
            </a:r>
            <a:r>
              <a:rPr lang="en-US" sz="2000" dirty="0" err="1">
                <a:solidFill>
                  <a:schemeClr val="bg1"/>
                </a:solidFill>
                <a:latin typeface="+mn-lt"/>
                <a:cs typeface="Gramma-Book"/>
              </a:rPr>
              <a:t>Touring&amp;Rental</a:t>
            </a:r>
            <a:r>
              <a:rPr lang="en-US" sz="2000" dirty="0">
                <a:solidFill>
                  <a:schemeClr val="bg1"/>
                </a:solidFill>
                <a:latin typeface="+mn-lt"/>
                <a:cs typeface="Gramma-Book"/>
              </a:rPr>
              <a:t> and </a:t>
            </a:r>
            <a:r>
              <a:rPr lang="en-US" sz="2000">
                <a:solidFill>
                  <a:schemeClr val="bg1"/>
                </a:solidFill>
                <a:latin typeface="+mn-lt"/>
                <a:cs typeface="Gramma-Book"/>
              </a:rPr>
              <a:t>Portable Sound </a:t>
            </a:r>
            <a:r>
              <a:rPr lang="en-US" sz="2000" dirty="0">
                <a:solidFill>
                  <a:schemeClr val="bg1"/>
                </a:solidFill>
                <a:latin typeface="+mn-lt"/>
                <a:cs typeface="Gramma-Book"/>
              </a:rPr>
              <a:t>market segments. </a:t>
            </a:r>
          </a:p>
          <a:p>
            <a:pPr marL="12700" algn="just">
              <a:lnSpc>
                <a:spcPts val="2480"/>
              </a:lnSpc>
            </a:pPr>
            <a:endParaRPr lang="en-US" sz="2000" dirty="0">
              <a:solidFill>
                <a:schemeClr val="bg1"/>
              </a:solidFill>
              <a:latin typeface="+mn-lt"/>
              <a:cs typeface="Gramma-Book"/>
            </a:endParaRPr>
          </a:p>
          <a:p>
            <a:pPr marL="12700" algn="just">
              <a:lnSpc>
                <a:spcPts val="2480"/>
              </a:lnSpc>
            </a:pPr>
            <a:r>
              <a:rPr lang="en-US" sz="2000" dirty="0">
                <a:solidFill>
                  <a:schemeClr val="bg1"/>
                </a:solidFill>
                <a:latin typeface="+mn-lt"/>
                <a:cs typeface="Gramma-Book"/>
              </a:rPr>
              <a:t>Some B&amp;C transducers are also applied in the Automotive After Market, Installed Commercial Systems, Installed Leisure Systems, Hi-Fi, and Home Theatre markets.</a:t>
            </a:r>
          </a:p>
          <a:p>
            <a:pPr marL="12700" algn="just">
              <a:lnSpc>
                <a:spcPts val="2480"/>
              </a:lnSpc>
            </a:pPr>
            <a:endParaRPr lang="en-US" sz="2000" dirty="0">
              <a:solidFill>
                <a:schemeClr val="bg1"/>
              </a:solidFill>
              <a:latin typeface="+mn-lt"/>
              <a:cs typeface="Gramma-Book"/>
            </a:endParaRPr>
          </a:p>
          <a:p>
            <a:pPr marL="12700" algn="just">
              <a:lnSpc>
                <a:spcPts val="2480"/>
              </a:lnSpc>
            </a:pPr>
            <a:r>
              <a:rPr lang="en-US" sz="2000" dirty="0">
                <a:solidFill>
                  <a:schemeClr val="bg1"/>
                </a:solidFill>
                <a:latin typeface="+mn-lt"/>
                <a:cs typeface="Gramma-Book"/>
              </a:rPr>
              <a:t>With the acquisition of Eminence KY, B&amp;C Group stepped into the MI market segment. </a:t>
            </a:r>
          </a:p>
          <a:p>
            <a:pPr marL="12700" algn="just">
              <a:lnSpc>
                <a:spcPts val="2480"/>
              </a:lnSpc>
            </a:pPr>
            <a:endParaRPr lang="en-GB" sz="2800" dirty="0">
              <a:solidFill>
                <a:schemeClr val="bg1"/>
              </a:solidFill>
              <a:latin typeface="Gill Sans Nova Cond Lt" panose="020B0306020104020203"/>
              <a:cs typeface="Gramma-Book"/>
            </a:endParaRPr>
          </a:p>
        </p:txBody>
      </p:sp>
      <p:sp>
        <p:nvSpPr>
          <p:cNvPr id="12" name="Rettangolo 11">
            <a:extLst>
              <a:ext uri="{FF2B5EF4-FFF2-40B4-BE49-F238E27FC236}">
                <a16:creationId xmlns:a16="http://schemas.microsoft.com/office/drawing/2014/main" id="{D617A5DC-E187-26DA-1519-155107992829}"/>
              </a:ext>
            </a:extLst>
          </p:cNvPr>
          <p:cNvSpPr/>
          <p:nvPr/>
        </p:nvSpPr>
        <p:spPr>
          <a:xfrm>
            <a:off x="7200000" y="2339999"/>
            <a:ext cx="5832000" cy="4274760"/>
          </a:xfrm>
          <a:prstGeom prst="rect">
            <a:avLst/>
          </a:prstGeom>
          <a:solidFill>
            <a:srgbClr val="C00000"/>
          </a:solidFill>
          <a:ln>
            <a:noFill/>
          </a:ln>
        </p:spPr>
        <p:txBody>
          <a:bodyPr wrap="square" lIns="360000" rIns="360000">
            <a:spAutoFit/>
          </a:bodyPr>
          <a:lstStyle/>
          <a:p>
            <a:pPr marL="12700" algn="just">
              <a:lnSpc>
                <a:spcPts val="2480"/>
              </a:lnSpc>
            </a:pPr>
            <a:endParaRPr lang="en-US" sz="2000" dirty="0">
              <a:solidFill>
                <a:schemeClr val="bg1"/>
              </a:solidFill>
              <a:latin typeface="+mn-lt"/>
              <a:cs typeface="Gramma-Book"/>
            </a:endParaRPr>
          </a:p>
          <a:p>
            <a:pPr marL="12700" algn="just">
              <a:lnSpc>
                <a:spcPts val="2480"/>
              </a:lnSpc>
            </a:pPr>
            <a:endParaRPr lang="en-US" sz="2000" dirty="0">
              <a:solidFill>
                <a:schemeClr val="bg1"/>
              </a:solidFill>
              <a:latin typeface="+mn-lt"/>
              <a:cs typeface="Gramma-Book"/>
            </a:endParaRPr>
          </a:p>
          <a:p>
            <a:pPr marL="12700" algn="just">
              <a:lnSpc>
                <a:spcPts val="2480"/>
              </a:lnSpc>
            </a:pPr>
            <a:r>
              <a:rPr lang="en-US" sz="2000" dirty="0">
                <a:solidFill>
                  <a:schemeClr val="bg1"/>
                </a:solidFill>
                <a:latin typeface="+mn-lt"/>
                <a:cs typeface="Gramma-Book"/>
              </a:rPr>
              <a:t>The total value of the addressable market for B&amp;C Group products in 2022 was € 6,087M, and we are expecting it to grow to a value of € 7,706M in 2026.</a:t>
            </a:r>
          </a:p>
          <a:p>
            <a:pPr marL="12700" algn="just">
              <a:lnSpc>
                <a:spcPts val="2480"/>
              </a:lnSpc>
            </a:pPr>
            <a:endParaRPr lang="en-US" sz="2000" dirty="0">
              <a:solidFill>
                <a:schemeClr val="bg1"/>
              </a:solidFill>
              <a:latin typeface="+mn-lt"/>
              <a:cs typeface="Gramma-Book"/>
            </a:endParaRPr>
          </a:p>
          <a:p>
            <a:pPr marL="12700" algn="just">
              <a:lnSpc>
                <a:spcPts val="2480"/>
              </a:lnSpc>
            </a:pPr>
            <a:r>
              <a:rPr lang="en-US" sz="2000" dirty="0">
                <a:solidFill>
                  <a:schemeClr val="bg1"/>
                </a:solidFill>
                <a:latin typeface="+mn-lt"/>
                <a:cs typeface="Gramma-Book"/>
              </a:rPr>
              <a:t>Market to grow at a 5% CAGR (compound annual growth rate) in the medium term due to increased demand for high-quality, lighter and more high-performance audio, video, and lighting systems.</a:t>
            </a:r>
          </a:p>
          <a:p>
            <a:pPr marL="12700" algn="just">
              <a:lnSpc>
                <a:spcPts val="2480"/>
              </a:lnSpc>
            </a:pPr>
            <a:endParaRPr lang="en-GB" sz="2800" dirty="0">
              <a:solidFill>
                <a:schemeClr val="bg1"/>
              </a:solidFill>
              <a:latin typeface="+mn-lt"/>
              <a:cs typeface="Gramma-Book"/>
            </a:endParaRPr>
          </a:p>
        </p:txBody>
      </p:sp>
    </p:spTree>
    <p:extLst>
      <p:ext uri="{BB962C8B-B14F-4D97-AF65-F5344CB8AC3E}">
        <p14:creationId xmlns:p14="http://schemas.microsoft.com/office/powerpoint/2010/main" val="1349299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6D9382FC-36EB-3505-08DF-B1B84F2463DA}"/>
              </a:ext>
            </a:extLst>
          </p:cNvPr>
          <p:cNvSpPr/>
          <p:nvPr/>
        </p:nvSpPr>
        <p:spPr>
          <a:xfrm>
            <a:off x="4233" y="4760"/>
            <a:ext cx="3084369" cy="97488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 name="object 2"/>
          <p:cNvSpPr txBox="1">
            <a:spLocks noGrp="1"/>
          </p:cNvSpPr>
          <p:nvPr>
            <p:ph type="title"/>
          </p:nvPr>
        </p:nvSpPr>
        <p:spPr>
          <a:xfrm>
            <a:off x="4232" y="1355964"/>
            <a:ext cx="3084369" cy="2598140"/>
          </a:xfrm>
          <a:prstGeom prst="rect">
            <a:avLst/>
          </a:prstGeom>
        </p:spPr>
        <p:txBody>
          <a:bodyPr vert="horz" wrap="square" lIns="0" tIns="12693" rIns="0" bIns="0" rtlCol="0" anchor="ctr">
            <a:spAutoFit/>
          </a:bodyPr>
          <a:lstStyle/>
          <a:p>
            <a:pPr marL="12695" algn="ctr">
              <a:spcBef>
                <a:spcPts val="100"/>
              </a:spcBef>
            </a:pPr>
            <a:br>
              <a:rPr lang="it-IT" sz="2800" u="sng" spc="255" dirty="0">
                <a:solidFill>
                  <a:schemeClr val="bg1"/>
                </a:solidFill>
                <a:latin typeface="+mn-lt"/>
              </a:rPr>
            </a:br>
            <a:r>
              <a:rPr lang="it-IT" sz="2800" u="sng" spc="255" dirty="0">
                <a:solidFill>
                  <a:schemeClr val="bg1"/>
                </a:solidFill>
                <a:latin typeface="+mn-lt"/>
              </a:rPr>
              <a:t>ADDRESSABLE </a:t>
            </a:r>
            <a:br>
              <a:rPr lang="it-IT" sz="2800" u="sng" spc="255" dirty="0">
                <a:solidFill>
                  <a:schemeClr val="bg1"/>
                </a:solidFill>
                <a:latin typeface="+mn-lt"/>
              </a:rPr>
            </a:br>
            <a:br>
              <a:rPr lang="it-IT" sz="2800" u="sng" spc="255" dirty="0">
                <a:solidFill>
                  <a:schemeClr val="bg1"/>
                </a:solidFill>
                <a:latin typeface="+mn-lt"/>
              </a:rPr>
            </a:br>
            <a:r>
              <a:rPr lang="it-IT" sz="2800" u="sng" spc="255" dirty="0">
                <a:solidFill>
                  <a:schemeClr val="bg1"/>
                </a:solidFill>
                <a:latin typeface="+mn-lt"/>
              </a:rPr>
              <a:t>LOUDSPEAKERS</a:t>
            </a:r>
            <a:br>
              <a:rPr lang="it-IT" sz="2800" u="sng" spc="255" dirty="0">
                <a:solidFill>
                  <a:schemeClr val="bg1"/>
                </a:solidFill>
                <a:latin typeface="+mn-lt"/>
              </a:rPr>
            </a:br>
            <a:br>
              <a:rPr lang="it-IT" sz="2800" u="sng" spc="255" dirty="0">
                <a:solidFill>
                  <a:schemeClr val="bg1"/>
                </a:solidFill>
                <a:latin typeface="+mn-lt"/>
              </a:rPr>
            </a:br>
            <a:r>
              <a:rPr lang="it-IT" sz="2800" u="sng" spc="255" dirty="0">
                <a:solidFill>
                  <a:schemeClr val="bg1"/>
                </a:solidFill>
                <a:latin typeface="+mn-lt"/>
              </a:rPr>
              <a:t>MARKET</a:t>
            </a:r>
          </a:p>
        </p:txBody>
      </p:sp>
      <p:cxnSp>
        <p:nvCxnSpPr>
          <p:cNvPr id="26" name="Connettore diritto 25">
            <a:extLst>
              <a:ext uri="{FF2B5EF4-FFF2-40B4-BE49-F238E27FC236}">
                <a16:creationId xmlns:a16="http://schemas.microsoft.com/office/drawing/2014/main" id="{F20A69A9-E28C-33B1-0DC0-AFE7856F52FB}"/>
              </a:ext>
            </a:extLst>
          </p:cNvPr>
          <p:cNvCxnSpPr/>
          <p:nvPr/>
        </p:nvCxnSpPr>
        <p:spPr>
          <a:xfrm>
            <a:off x="3114215" y="1370896"/>
            <a:ext cx="1142442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ttangolo con angoli arrotondati 7">
            <a:extLst>
              <a:ext uri="{FF2B5EF4-FFF2-40B4-BE49-F238E27FC236}">
                <a16:creationId xmlns:a16="http://schemas.microsoft.com/office/drawing/2014/main" id="{951D6C2F-C9E1-9DD3-C60D-6B0E371800C9}"/>
              </a:ext>
            </a:extLst>
          </p:cNvPr>
          <p:cNvSpPr/>
          <p:nvPr/>
        </p:nvSpPr>
        <p:spPr>
          <a:xfrm>
            <a:off x="3332233" y="2682400"/>
            <a:ext cx="2560000" cy="128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2000" b="1" dirty="0">
                <a:solidFill>
                  <a:schemeClr val="tx1"/>
                </a:solidFill>
                <a:latin typeface="+mj-lt"/>
              </a:rPr>
              <a:t>AUTOMOTIVE</a:t>
            </a:r>
            <a:endParaRPr lang="it-IT" sz="1600" b="1" dirty="0">
              <a:solidFill>
                <a:schemeClr val="tx1"/>
              </a:solidFill>
              <a:latin typeface="+mj-lt"/>
            </a:endParaRPr>
          </a:p>
        </p:txBody>
      </p:sp>
      <p:sp>
        <p:nvSpPr>
          <p:cNvPr id="9" name="Rettangolo con angoli arrotondati 8">
            <a:extLst>
              <a:ext uri="{FF2B5EF4-FFF2-40B4-BE49-F238E27FC236}">
                <a16:creationId xmlns:a16="http://schemas.microsoft.com/office/drawing/2014/main" id="{1CF49ADE-378E-48B4-9AD6-70AAB304DC63}"/>
              </a:ext>
            </a:extLst>
          </p:cNvPr>
          <p:cNvSpPr/>
          <p:nvPr/>
        </p:nvSpPr>
        <p:spPr>
          <a:xfrm>
            <a:off x="6916233" y="2682400"/>
            <a:ext cx="2560000" cy="128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2000" b="1">
                <a:solidFill>
                  <a:schemeClr val="tx1"/>
                </a:solidFill>
                <a:latin typeface="+mj-lt"/>
              </a:rPr>
              <a:t>PRO</a:t>
            </a:r>
          </a:p>
        </p:txBody>
      </p:sp>
      <p:sp>
        <p:nvSpPr>
          <p:cNvPr id="11" name="Rettangolo con angoli arrotondati 10">
            <a:extLst>
              <a:ext uri="{FF2B5EF4-FFF2-40B4-BE49-F238E27FC236}">
                <a16:creationId xmlns:a16="http://schemas.microsoft.com/office/drawing/2014/main" id="{4176C47D-DF3B-80A4-585F-FD709AEFB6B0}"/>
              </a:ext>
            </a:extLst>
          </p:cNvPr>
          <p:cNvSpPr/>
          <p:nvPr/>
        </p:nvSpPr>
        <p:spPr>
          <a:xfrm>
            <a:off x="10500233" y="2655034"/>
            <a:ext cx="2560000" cy="128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2000" b="1">
                <a:solidFill>
                  <a:schemeClr val="tx1"/>
                </a:solidFill>
                <a:latin typeface="+mj-lt"/>
              </a:rPr>
              <a:t>PROSUMER ELECTRONICS</a:t>
            </a:r>
          </a:p>
        </p:txBody>
      </p:sp>
      <p:sp>
        <p:nvSpPr>
          <p:cNvPr id="12" name="CasellaDiTesto 11">
            <a:extLst>
              <a:ext uri="{FF2B5EF4-FFF2-40B4-BE49-F238E27FC236}">
                <a16:creationId xmlns:a16="http://schemas.microsoft.com/office/drawing/2014/main" id="{5D6839D9-31F2-F3FA-3C35-12397C60FC54}"/>
              </a:ext>
            </a:extLst>
          </p:cNvPr>
          <p:cNvSpPr txBox="1"/>
          <p:nvPr/>
        </p:nvSpPr>
        <p:spPr>
          <a:xfrm>
            <a:off x="3332233" y="4096001"/>
            <a:ext cx="2045878" cy="646331"/>
          </a:xfrm>
          <a:prstGeom prst="rect">
            <a:avLst/>
          </a:prstGeom>
          <a:noFill/>
        </p:spPr>
        <p:txBody>
          <a:bodyPr wrap="square" rtlCol="0">
            <a:spAutoFit/>
          </a:bodyPr>
          <a:lstStyle/>
          <a:p>
            <a:pPr marL="487672" indent="-487672">
              <a:buFont typeface="Arial" panose="020B0604020202020204" pitchFamily="34" charset="0"/>
              <a:buChar char="•"/>
            </a:pPr>
            <a:r>
              <a:rPr lang="it-IT" dirty="0">
                <a:latin typeface="+mn-lt"/>
              </a:rPr>
              <a:t>OEM</a:t>
            </a:r>
          </a:p>
          <a:p>
            <a:pPr marL="487672" indent="-487672">
              <a:buFont typeface="Arial" panose="020B0604020202020204" pitchFamily="34" charset="0"/>
              <a:buChar char="•"/>
            </a:pPr>
            <a:r>
              <a:rPr lang="it-IT" dirty="0">
                <a:latin typeface="+mn-lt"/>
              </a:rPr>
              <a:t>AM</a:t>
            </a:r>
          </a:p>
        </p:txBody>
      </p:sp>
      <p:sp>
        <p:nvSpPr>
          <p:cNvPr id="14" name="CasellaDiTesto 13">
            <a:extLst>
              <a:ext uri="{FF2B5EF4-FFF2-40B4-BE49-F238E27FC236}">
                <a16:creationId xmlns:a16="http://schemas.microsoft.com/office/drawing/2014/main" id="{6CDEFA13-8A19-31D9-E551-32EF6C26FE7E}"/>
              </a:ext>
            </a:extLst>
          </p:cNvPr>
          <p:cNvSpPr txBox="1"/>
          <p:nvPr/>
        </p:nvSpPr>
        <p:spPr>
          <a:xfrm>
            <a:off x="6916234" y="4096000"/>
            <a:ext cx="4246046" cy="2119426"/>
          </a:xfrm>
          <a:prstGeom prst="rect">
            <a:avLst/>
          </a:prstGeom>
          <a:noFill/>
        </p:spPr>
        <p:txBody>
          <a:bodyPr wrap="square" rtlCol="0">
            <a:spAutoFit/>
          </a:bodyPr>
          <a:lstStyle/>
          <a:p>
            <a:pPr marL="487672" indent="-487672">
              <a:buFont typeface="Arial" panose="020B0604020202020204" pitchFamily="34" charset="0"/>
              <a:buChar char="•"/>
            </a:pPr>
            <a:r>
              <a:rPr lang="it-IT" dirty="0">
                <a:latin typeface="+mn-lt"/>
              </a:rPr>
              <a:t>TOURING &amp; RENTAL</a:t>
            </a:r>
          </a:p>
          <a:p>
            <a:pPr marL="487672" indent="-487672">
              <a:buFont typeface="Arial" panose="020B0604020202020204" pitchFamily="34" charset="0"/>
              <a:buChar char="•"/>
            </a:pPr>
            <a:r>
              <a:rPr lang="it-IT" dirty="0">
                <a:latin typeface="+mn-lt"/>
              </a:rPr>
              <a:t>INSTALLED LEISURE</a:t>
            </a:r>
          </a:p>
          <a:p>
            <a:pPr marL="487672" indent="-487672">
              <a:buFont typeface="Arial" panose="020B0604020202020204" pitchFamily="34" charset="0"/>
              <a:buChar char="•"/>
            </a:pPr>
            <a:r>
              <a:rPr lang="it-IT" dirty="0">
                <a:latin typeface="+mn-lt"/>
              </a:rPr>
              <a:t>PORTABLE SOUND</a:t>
            </a:r>
          </a:p>
          <a:p>
            <a:pPr marL="487672" indent="-487672">
              <a:buFont typeface="Arial" panose="020B0604020202020204" pitchFamily="34" charset="0"/>
              <a:buChar char="•"/>
            </a:pPr>
            <a:r>
              <a:rPr lang="it-IT" dirty="0">
                <a:latin typeface="+mn-lt"/>
              </a:rPr>
              <a:t>MUSICAL INSTRUMENT</a:t>
            </a:r>
          </a:p>
          <a:p>
            <a:pPr marL="487672" indent="-487672">
              <a:buFont typeface="Arial" panose="020B0604020202020204" pitchFamily="34" charset="0"/>
              <a:buChar char="•"/>
            </a:pPr>
            <a:endParaRPr lang="it-IT" sz="1991" dirty="0">
              <a:latin typeface="+mn-lt"/>
            </a:endParaRPr>
          </a:p>
          <a:p>
            <a:pPr marL="487672" indent="-487672">
              <a:buFont typeface="Arial" panose="020B0604020202020204" pitchFamily="34" charset="0"/>
              <a:buChar char="•"/>
            </a:pPr>
            <a:endParaRPr lang="it-IT" sz="1991" dirty="0">
              <a:latin typeface="+mn-lt"/>
            </a:endParaRPr>
          </a:p>
          <a:p>
            <a:pPr marL="487672" indent="-487672">
              <a:buFont typeface="Arial" panose="020B0604020202020204" pitchFamily="34" charset="0"/>
              <a:buChar char="•"/>
            </a:pPr>
            <a:endParaRPr lang="it-IT" sz="1991" dirty="0">
              <a:latin typeface="+mn-lt"/>
            </a:endParaRPr>
          </a:p>
        </p:txBody>
      </p:sp>
      <p:sp>
        <p:nvSpPr>
          <p:cNvPr id="22" name="CasellaDiTesto 21">
            <a:extLst>
              <a:ext uri="{FF2B5EF4-FFF2-40B4-BE49-F238E27FC236}">
                <a16:creationId xmlns:a16="http://schemas.microsoft.com/office/drawing/2014/main" id="{E15C05C8-58DC-FCFA-85DA-F8AAB16EB581}"/>
              </a:ext>
            </a:extLst>
          </p:cNvPr>
          <p:cNvSpPr txBox="1"/>
          <p:nvPr/>
        </p:nvSpPr>
        <p:spPr>
          <a:xfrm>
            <a:off x="10500234" y="4096001"/>
            <a:ext cx="4246046" cy="1477328"/>
          </a:xfrm>
          <a:prstGeom prst="rect">
            <a:avLst/>
          </a:prstGeom>
          <a:noFill/>
        </p:spPr>
        <p:txBody>
          <a:bodyPr wrap="square" rtlCol="0">
            <a:spAutoFit/>
          </a:bodyPr>
          <a:lstStyle/>
          <a:p>
            <a:pPr marL="487672" indent="-487672">
              <a:buFont typeface="Arial" panose="020B0604020202020204" pitchFamily="34" charset="0"/>
              <a:buChar char="•"/>
            </a:pPr>
            <a:r>
              <a:rPr lang="it-IT" dirty="0">
                <a:latin typeface="+mn-lt"/>
              </a:rPr>
              <a:t>HI-FI</a:t>
            </a:r>
          </a:p>
          <a:p>
            <a:pPr marL="487672" indent="-487672">
              <a:buFont typeface="Arial" panose="020B0604020202020204" pitchFamily="34" charset="0"/>
              <a:buChar char="•"/>
            </a:pPr>
            <a:r>
              <a:rPr lang="it-IT" dirty="0">
                <a:latin typeface="+mn-lt"/>
              </a:rPr>
              <a:t>HOME THEATRE</a:t>
            </a:r>
          </a:p>
          <a:p>
            <a:pPr marL="487672" indent="-487672">
              <a:buFont typeface="Arial" panose="020B0604020202020204" pitchFamily="34" charset="0"/>
              <a:buChar char="•"/>
            </a:pPr>
            <a:endParaRPr lang="it-IT" dirty="0">
              <a:latin typeface="+mn-lt"/>
            </a:endParaRPr>
          </a:p>
          <a:p>
            <a:pPr marL="487672" indent="-487672">
              <a:buFont typeface="Arial" panose="020B0604020202020204" pitchFamily="34" charset="0"/>
              <a:buChar char="•"/>
            </a:pPr>
            <a:endParaRPr lang="it-IT" dirty="0">
              <a:latin typeface="+mn-lt"/>
            </a:endParaRPr>
          </a:p>
          <a:p>
            <a:pPr marL="487672" indent="-487672">
              <a:buFont typeface="Arial" panose="020B0604020202020204" pitchFamily="34" charset="0"/>
              <a:buChar char="•"/>
            </a:pPr>
            <a:endParaRPr lang="it-IT" dirty="0">
              <a:latin typeface="+mn-lt"/>
            </a:endParaRPr>
          </a:p>
        </p:txBody>
      </p:sp>
      <p:sp>
        <p:nvSpPr>
          <p:cNvPr id="3" name="Rettangolo 2"/>
          <p:cNvSpPr/>
          <p:nvPr/>
        </p:nvSpPr>
        <p:spPr>
          <a:xfrm>
            <a:off x="14084234" y="4096001"/>
            <a:ext cx="2682466" cy="369332"/>
          </a:xfrm>
          <a:prstGeom prst="rect">
            <a:avLst/>
          </a:prstGeom>
        </p:spPr>
        <p:txBody>
          <a:bodyPr wrap="none">
            <a:spAutoFit/>
          </a:bodyPr>
          <a:lstStyle/>
          <a:p>
            <a:pPr marL="487672" indent="-487672">
              <a:buFont typeface="Arial" panose="020B0604020202020204" pitchFamily="34" charset="0"/>
              <a:buChar char="•"/>
            </a:pPr>
            <a:r>
              <a:rPr lang="it-IT" dirty="0">
                <a:latin typeface="+mn-lt"/>
              </a:rPr>
              <a:t>COMMERCIAL AUDIO</a:t>
            </a:r>
          </a:p>
        </p:txBody>
      </p:sp>
      <p:sp>
        <p:nvSpPr>
          <p:cNvPr id="18" name="Rettangolo con angoli arrotondati 10">
            <a:extLst>
              <a:ext uri="{FF2B5EF4-FFF2-40B4-BE49-F238E27FC236}">
                <a16:creationId xmlns:a16="http://schemas.microsoft.com/office/drawing/2014/main" id="{4176C47D-DF3B-80A4-585F-FD709AEFB6B0}"/>
              </a:ext>
            </a:extLst>
          </p:cNvPr>
          <p:cNvSpPr/>
          <p:nvPr/>
        </p:nvSpPr>
        <p:spPr>
          <a:xfrm>
            <a:off x="14084233" y="2682400"/>
            <a:ext cx="2560000" cy="128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2000" b="1" dirty="0">
                <a:solidFill>
                  <a:schemeClr val="tx1"/>
                </a:solidFill>
                <a:latin typeface="+mj-lt"/>
              </a:rPr>
              <a:t>COMMERCIAL AUDIO</a:t>
            </a:r>
          </a:p>
        </p:txBody>
      </p:sp>
      <p:cxnSp>
        <p:nvCxnSpPr>
          <p:cNvPr id="17" name="Connettore diritto 16"/>
          <p:cNvCxnSpPr>
            <a:stCxn id="8" idx="0"/>
          </p:cNvCxnSpPr>
          <p:nvPr/>
        </p:nvCxnSpPr>
        <p:spPr>
          <a:xfrm flipV="1">
            <a:off x="4612234" y="1370897"/>
            <a:ext cx="1253" cy="13115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ttore diritto 19"/>
          <p:cNvCxnSpPr>
            <a:stCxn id="9" idx="0"/>
          </p:cNvCxnSpPr>
          <p:nvPr/>
        </p:nvCxnSpPr>
        <p:spPr>
          <a:xfrm flipV="1">
            <a:off x="8196233" y="1370897"/>
            <a:ext cx="347" cy="1311504"/>
          </a:xfrm>
          <a:prstGeom prst="line">
            <a:avLst/>
          </a:prstGeom>
          <a:ln w="25400"/>
        </p:spPr>
        <p:style>
          <a:lnRef idx="1">
            <a:schemeClr val="dk1"/>
          </a:lnRef>
          <a:fillRef idx="0">
            <a:schemeClr val="dk1"/>
          </a:fillRef>
          <a:effectRef idx="0">
            <a:schemeClr val="dk1"/>
          </a:effectRef>
          <a:fontRef idx="minor">
            <a:schemeClr val="tx1"/>
          </a:fontRef>
        </p:style>
      </p:cxnSp>
      <p:cxnSp>
        <p:nvCxnSpPr>
          <p:cNvPr id="23" name="Connettore diritto 22"/>
          <p:cNvCxnSpPr>
            <a:stCxn id="11" idx="0"/>
          </p:cNvCxnSpPr>
          <p:nvPr/>
        </p:nvCxnSpPr>
        <p:spPr>
          <a:xfrm flipV="1">
            <a:off x="11780234" y="1370897"/>
            <a:ext cx="2827" cy="1284137"/>
          </a:xfrm>
          <a:prstGeom prst="line">
            <a:avLst/>
          </a:prstGeom>
          <a:ln w="25400"/>
        </p:spPr>
        <p:style>
          <a:lnRef idx="1">
            <a:schemeClr val="dk1"/>
          </a:lnRef>
          <a:fillRef idx="0">
            <a:schemeClr val="dk1"/>
          </a:fillRef>
          <a:effectRef idx="0">
            <a:schemeClr val="dk1"/>
          </a:effectRef>
          <a:fontRef idx="minor">
            <a:schemeClr val="tx1"/>
          </a:fontRef>
        </p:style>
      </p:cxnSp>
      <p:cxnSp>
        <p:nvCxnSpPr>
          <p:cNvPr id="25" name="Connettore diritto 24"/>
          <p:cNvCxnSpPr>
            <a:stCxn id="18" idx="0"/>
          </p:cNvCxnSpPr>
          <p:nvPr/>
        </p:nvCxnSpPr>
        <p:spPr>
          <a:xfrm flipH="1" flipV="1">
            <a:off x="15359381" y="1370897"/>
            <a:ext cx="4853" cy="1311504"/>
          </a:xfrm>
          <a:prstGeom prst="line">
            <a:avLst/>
          </a:prstGeom>
          <a:ln w="25400"/>
        </p:spPr>
        <p:style>
          <a:lnRef idx="1">
            <a:schemeClr val="dk1"/>
          </a:lnRef>
          <a:fillRef idx="0">
            <a:schemeClr val="dk1"/>
          </a:fillRef>
          <a:effectRef idx="0">
            <a:schemeClr val="dk1"/>
          </a:effectRef>
          <a:fontRef idx="minor">
            <a:schemeClr val="tx1"/>
          </a:fontRef>
        </p:style>
      </p:cxnSp>
      <p:cxnSp>
        <p:nvCxnSpPr>
          <p:cNvPr id="31" name="Connettore diritto 30"/>
          <p:cNvCxnSpPr/>
          <p:nvPr/>
        </p:nvCxnSpPr>
        <p:spPr>
          <a:xfrm>
            <a:off x="14538636" y="1370896"/>
            <a:ext cx="820745" cy="0"/>
          </a:xfrm>
          <a:prstGeom prst="line">
            <a:avLst/>
          </a:prstGeom>
          <a:ln w="25400"/>
        </p:spPr>
        <p:style>
          <a:lnRef idx="1">
            <a:schemeClr val="dk1"/>
          </a:lnRef>
          <a:fillRef idx="0">
            <a:schemeClr val="dk1"/>
          </a:fillRef>
          <a:effectRef idx="0">
            <a:schemeClr val="dk1"/>
          </a:effectRef>
          <a:fontRef idx="minor">
            <a:schemeClr val="tx1"/>
          </a:fontRef>
        </p:style>
      </p:cxnSp>
      <p:sp>
        <p:nvSpPr>
          <p:cNvPr id="21" name="Rettangolo 20"/>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Immagine 4">
            <a:extLst>
              <a:ext uri="{FF2B5EF4-FFF2-40B4-BE49-F238E27FC236}">
                <a16:creationId xmlns:a16="http://schemas.microsoft.com/office/drawing/2014/main" id="{2697CEA6-9A59-9540-DF93-1FCE0E621FF4}"/>
              </a:ext>
            </a:extLst>
          </p:cNvPr>
          <p:cNvPicPr>
            <a:picLocks/>
          </p:cNvPicPr>
          <p:nvPr/>
        </p:nvPicPr>
        <p:blipFill>
          <a:blip r:embed="rId3"/>
          <a:stretch>
            <a:fillRect/>
          </a:stretch>
        </p:blipFill>
        <p:spPr>
          <a:xfrm>
            <a:off x="0" y="8143200"/>
            <a:ext cx="3096000" cy="1368000"/>
          </a:xfrm>
          <a:prstGeom prst="rect">
            <a:avLst/>
          </a:prstGeom>
        </p:spPr>
      </p:pic>
      <p:sp>
        <p:nvSpPr>
          <p:cNvPr id="6" name="Segnaposto numero diapositiva 5">
            <a:extLst>
              <a:ext uri="{FF2B5EF4-FFF2-40B4-BE49-F238E27FC236}">
                <a16:creationId xmlns:a16="http://schemas.microsoft.com/office/drawing/2014/main" id="{8EE6720F-F0FC-D563-B4D1-D2040693430D}"/>
              </a:ext>
            </a:extLst>
          </p:cNvPr>
          <p:cNvSpPr txBox="1">
            <a:spLocks/>
          </p:cNvSpPr>
          <p:nvPr/>
        </p:nvSpPr>
        <p:spPr>
          <a:xfrm>
            <a:off x="15840000" y="9000000"/>
            <a:ext cx="614400" cy="432000"/>
          </a:xfrm>
          <a:prstGeom prst="rect">
            <a:avLst/>
          </a:prstGeom>
          <a:ln>
            <a:solidFill>
              <a:schemeClr val="tx1"/>
            </a:solidFill>
          </a:ln>
        </p:spPr>
        <p:txBody>
          <a:bodyPr wrap="square" lIns="0" tIns="0" rIns="0" bIns="0" rtlCol="0" anchor="ctr" anchorCtr="0">
            <a:noAutofit/>
          </a:bodyPr>
          <a:lstStyle>
            <a:defPPr>
              <a:defRPr kern="0"/>
            </a:defPPr>
            <a:lvl1pPr>
              <a:defRPr sz="3000" b="0" i="0">
                <a:solidFill>
                  <a:srgbClr val="ED1C24"/>
                </a:solidFill>
                <a:latin typeface="Gramma-Book"/>
                <a:cs typeface="Gramma-Book"/>
              </a:defRPr>
            </a:lvl1pPr>
          </a:lstStyle>
          <a:p>
            <a:pPr algn="ctr" rtl="0"/>
            <a:r>
              <a:rPr lang="it-IT" sz="1991" dirty="0">
                <a:solidFill>
                  <a:schemeClr val="tx1"/>
                </a:solidFill>
              </a:rPr>
              <a:t>6</a:t>
            </a:r>
          </a:p>
        </p:txBody>
      </p:sp>
    </p:spTree>
    <p:extLst>
      <p:ext uri="{BB962C8B-B14F-4D97-AF65-F5344CB8AC3E}">
        <p14:creationId xmlns:p14="http://schemas.microsoft.com/office/powerpoint/2010/main" val="2882404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descr="Immagine che contiene schizzo, clipart, design, illustrazione&#10;&#10;Descrizione generata automaticamente">
            <a:extLst>
              <a:ext uri="{FF2B5EF4-FFF2-40B4-BE49-F238E27FC236}">
                <a16:creationId xmlns:a16="http://schemas.microsoft.com/office/drawing/2014/main" id="{FC7070BB-87D2-7312-01A9-46086B9B2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668" y="2027180"/>
            <a:ext cx="1732321" cy="1630420"/>
          </a:xfrm>
          <a:prstGeom prst="rect">
            <a:avLst/>
          </a:prstGeom>
        </p:spPr>
      </p:pic>
      <p:sp>
        <p:nvSpPr>
          <p:cNvPr id="11" name="Rettangolo 10">
            <a:extLst>
              <a:ext uri="{FF2B5EF4-FFF2-40B4-BE49-F238E27FC236}">
                <a16:creationId xmlns:a16="http://schemas.microsoft.com/office/drawing/2014/main" id="{E31EB509-B823-826B-88BB-123484B57EFA}"/>
              </a:ext>
            </a:extLst>
          </p:cNvPr>
          <p:cNvSpPr/>
          <p:nvPr/>
        </p:nvSpPr>
        <p:spPr>
          <a:xfrm>
            <a:off x="4234" y="180000"/>
            <a:ext cx="17339733" cy="13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2" name="Titolo 1">
            <a:extLst>
              <a:ext uri="{FF2B5EF4-FFF2-40B4-BE49-F238E27FC236}">
                <a16:creationId xmlns:a16="http://schemas.microsoft.com/office/drawing/2014/main" id="{3560F281-4FF6-4617-A809-AC9C15ECF18A}"/>
              </a:ext>
            </a:extLst>
          </p:cNvPr>
          <p:cNvSpPr>
            <a:spLocks noGrp="1"/>
          </p:cNvSpPr>
          <p:nvPr>
            <p:ph type="title"/>
          </p:nvPr>
        </p:nvSpPr>
        <p:spPr>
          <a:xfrm>
            <a:off x="540000" y="540000"/>
            <a:ext cx="15360000" cy="576000"/>
          </a:xfrm>
        </p:spPr>
        <p:txBody>
          <a:bodyPr rtlCol="0">
            <a:normAutofit/>
          </a:bodyPr>
          <a:lstStyle/>
          <a:p>
            <a:r>
              <a:rPr lang="it-IT" sz="3200" u="sng" dirty="0">
                <a:solidFill>
                  <a:schemeClr val="bg1"/>
                </a:solidFill>
                <a:latin typeface="+mn-lt"/>
                <a:cs typeface="Arial" panose="020B0604020202020204" pitchFamily="34" charset="0"/>
              </a:rPr>
              <a:t>AUTOMOTIVE AUDIO – MARKET SEGMENTATION</a:t>
            </a:r>
          </a:p>
        </p:txBody>
      </p:sp>
      <p:sp>
        <p:nvSpPr>
          <p:cNvPr id="15" name="Rettangolo 14"/>
          <p:cNvSpPr/>
          <p:nvPr/>
        </p:nvSpPr>
        <p:spPr>
          <a:xfrm>
            <a:off x="4234" y="9512376"/>
            <a:ext cx="17343966" cy="2412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ttangolo con angoli arrotondati 25">
            <a:extLst>
              <a:ext uri="{FF2B5EF4-FFF2-40B4-BE49-F238E27FC236}">
                <a16:creationId xmlns:a16="http://schemas.microsoft.com/office/drawing/2014/main" id="{C3AF046E-7C75-3793-2BDB-89EC6D6EEEDA}"/>
              </a:ext>
            </a:extLst>
          </p:cNvPr>
          <p:cNvSpPr/>
          <p:nvPr/>
        </p:nvSpPr>
        <p:spPr>
          <a:xfrm>
            <a:off x="4794389" y="3599999"/>
            <a:ext cx="2304000" cy="39600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16" name="CasellaDiTesto 15">
            <a:extLst>
              <a:ext uri="{FF2B5EF4-FFF2-40B4-BE49-F238E27FC236}">
                <a16:creationId xmlns:a16="http://schemas.microsoft.com/office/drawing/2014/main" id="{7081CA0D-1AE7-1C30-19BF-2785FC349BBC}"/>
              </a:ext>
            </a:extLst>
          </p:cNvPr>
          <p:cNvSpPr txBox="1"/>
          <p:nvPr/>
        </p:nvSpPr>
        <p:spPr>
          <a:xfrm>
            <a:off x="4986814" y="3924000"/>
            <a:ext cx="1900031" cy="1146339"/>
          </a:xfrm>
          <a:prstGeom prst="rect">
            <a:avLst/>
          </a:prstGeom>
          <a:noFill/>
        </p:spPr>
        <p:txBody>
          <a:bodyPr wrap="square" lIns="130048" tIns="65024" rIns="130048" bIns="65024" anchor="t">
            <a:spAutoFit/>
          </a:bodyPr>
          <a:lstStyle/>
          <a:p>
            <a:pPr algn="ctr"/>
            <a:r>
              <a:rPr lang="it-IT" sz="2000" b="1" kern="0" dirty="0">
                <a:solidFill>
                  <a:prstClr val="white"/>
                </a:solidFill>
                <a:latin typeface="+mn-lt"/>
              </a:rPr>
              <a:t>OEM</a:t>
            </a:r>
          </a:p>
          <a:p>
            <a:endParaRPr lang="it-IT" sz="996" b="1" dirty="0">
              <a:solidFill>
                <a:prstClr val="white"/>
              </a:solidFill>
              <a:latin typeface="+mn-lt"/>
            </a:endParaRPr>
          </a:p>
          <a:p>
            <a:pPr lvl="1" algn="ctr"/>
            <a:r>
              <a:rPr lang="it-IT" dirty="0" err="1">
                <a:solidFill>
                  <a:prstClr val="white"/>
                </a:solidFill>
                <a:latin typeface="+mn-lt"/>
              </a:rPr>
              <a:t>Installed</a:t>
            </a:r>
            <a:r>
              <a:rPr lang="it-IT" dirty="0">
                <a:solidFill>
                  <a:prstClr val="white"/>
                </a:solidFill>
                <a:latin typeface="+mn-lt"/>
              </a:rPr>
              <a:t> by car maker</a:t>
            </a:r>
          </a:p>
        </p:txBody>
      </p:sp>
      <p:sp>
        <p:nvSpPr>
          <p:cNvPr id="17" name="Rettangolo con angoli arrotondati 30">
            <a:extLst>
              <a:ext uri="{FF2B5EF4-FFF2-40B4-BE49-F238E27FC236}">
                <a16:creationId xmlns:a16="http://schemas.microsoft.com/office/drawing/2014/main" id="{FD5A52DB-1775-D1F7-7137-57B17C4EFA35}"/>
              </a:ext>
            </a:extLst>
          </p:cNvPr>
          <p:cNvSpPr/>
          <p:nvPr/>
        </p:nvSpPr>
        <p:spPr>
          <a:xfrm>
            <a:off x="9848280" y="3599999"/>
            <a:ext cx="2304000" cy="39600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9"/>
          </a:p>
        </p:txBody>
      </p:sp>
      <p:sp>
        <p:nvSpPr>
          <p:cNvPr id="19" name="CasellaDiTesto 18">
            <a:extLst>
              <a:ext uri="{FF2B5EF4-FFF2-40B4-BE49-F238E27FC236}">
                <a16:creationId xmlns:a16="http://schemas.microsoft.com/office/drawing/2014/main" id="{FBC3D0F1-353C-089E-2843-9AEFF8EE5A82}"/>
              </a:ext>
            </a:extLst>
          </p:cNvPr>
          <p:cNvSpPr txBox="1"/>
          <p:nvPr/>
        </p:nvSpPr>
        <p:spPr>
          <a:xfrm>
            <a:off x="10040705" y="3924000"/>
            <a:ext cx="1900031" cy="1146339"/>
          </a:xfrm>
          <a:prstGeom prst="rect">
            <a:avLst/>
          </a:prstGeom>
          <a:noFill/>
        </p:spPr>
        <p:txBody>
          <a:bodyPr wrap="square" lIns="130048" tIns="65024" rIns="130048" bIns="65024" anchor="t">
            <a:spAutoFit/>
          </a:bodyPr>
          <a:lstStyle/>
          <a:p>
            <a:pPr algn="ctr"/>
            <a:r>
              <a:rPr lang="it-IT" sz="2000" b="1" kern="0" dirty="0">
                <a:solidFill>
                  <a:prstClr val="white"/>
                </a:solidFill>
                <a:latin typeface="+mn-lt"/>
              </a:rPr>
              <a:t>AM</a:t>
            </a:r>
          </a:p>
          <a:p>
            <a:endParaRPr lang="it-IT" sz="996" b="1" dirty="0">
              <a:solidFill>
                <a:prstClr val="white"/>
              </a:solidFill>
              <a:latin typeface="gramma-book"/>
            </a:endParaRPr>
          </a:p>
          <a:p>
            <a:pPr lvl="1" algn="ctr"/>
            <a:r>
              <a:rPr lang="it-IT" dirty="0" err="1">
                <a:solidFill>
                  <a:prstClr val="white"/>
                </a:solidFill>
                <a:latin typeface="+mn-lt"/>
              </a:rPr>
              <a:t>Installed</a:t>
            </a:r>
            <a:r>
              <a:rPr lang="it-IT" dirty="0">
                <a:solidFill>
                  <a:prstClr val="white"/>
                </a:solidFill>
                <a:latin typeface="+mn-lt"/>
              </a:rPr>
              <a:t> by car user</a:t>
            </a:r>
          </a:p>
        </p:txBody>
      </p:sp>
      <p:pic>
        <p:nvPicPr>
          <p:cNvPr id="20" name="Immagine 19" descr="Immagine che contiene schizzo, Carattere, simbolo, linea&#10;&#10;Descrizione generata automaticamente">
            <a:extLst>
              <a:ext uri="{FF2B5EF4-FFF2-40B4-BE49-F238E27FC236}">
                <a16:creationId xmlns:a16="http://schemas.microsoft.com/office/drawing/2014/main" id="{148A92B2-508F-1C3D-0AD4-12A92AC9FB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5577" y="2242477"/>
            <a:ext cx="1341643" cy="1262723"/>
          </a:xfrm>
          <a:prstGeom prst="rect">
            <a:avLst/>
          </a:prstGeom>
        </p:spPr>
      </p:pic>
      <p:sp>
        <p:nvSpPr>
          <p:cNvPr id="30" name="Rettangolo con angoli arrotondati 7">
            <a:extLst>
              <a:ext uri="{FF2B5EF4-FFF2-40B4-BE49-F238E27FC236}">
                <a16:creationId xmlns:a16="http://schemas.microsoft.com/office/drawing/2014/main" id="{951D6C2F-C9E1-9DD3-C60D-6B0E371800C9}"/>
              </a:ext>
            </a:extLst>
          </p:cNvPr>
          <p:cNvSpPr/>
          <p:nvPr/>
        </p:nvSpPr>
        <p:spPr>
          <a:xfrm>
            <a:off x="216860" y="1863600"/>
            <a:ext cx="720000" cy="270000"/>
          </a:xfrm>
          <a:prstGeom prst="roundRect">
            <a:avLst/>
          </a:prstGeom>
          <a:solidFill>
            <a:srgbClr val="C00000"/>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bg1"/>
                </a:solidFill>
              </a:rPr>
              <a:t>AUTOMOTIVE</a:t>
            </a:r>
            <a:endParaRPr lang="it-IT" sz="700" b="1" dirty="0">
              <a:solidFill>
                <a:schemeClr val="bg1"/>
              </a:solidFill>
            </a:endParaRPr>
          </a:p>
        </p:txBody>
      </p:sp>
      <p:sp>
        <p:nvSpPr>
          <p:cNvPr id="31" name="Rettangolo con angoli arrotondati 7">
            <a:extLst>
              <a:ext uri="{FF2B5EF4-FFF2-40B4-BE49-F238E27FC236}">
                <a16:creationId xmlns:a16="http://schemas.microsoft.com/office/drawing/2014/main" id="{951D6C2F-C9E1-9DD3-C60D-6B0E371800C9}"/>
              </a:ext>
            </a:extLst>
          </p:cNvPr>
          <p:cNvSpPr/>
          <p:nvPr/>
        </p:nvSpPr>
        <p:spPr>
          <a:xfrm>
            <a:off x="1025154"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PRO AUDIO</a:t>
            </a:r>
            <a:endParaRPr lang="it-IT" sz="700" b="1" dirty="0">
              <a:solidFill>
                <a:schemeClr val="tx1"/>
              </a:solidFill>
            </a:endParaRPr>
          </a:p>
        </p:txBody>
      </p:sp>
      <p:sp>
        <p:nvSpPr>
          <p:cNvPr id="32" name="Rettangolo con angoli arrotondati 7">
            <a:extLst>
              <a:ext uri="{FF2B5EF4-FFF2-40B4-BE49-F238E27FC236}">
                <a16:creationId xmlns:a16="http://schemas.microsoft.com/office/drawing/2014/main" id="{951D6C2F-C9E1-9DD3-C60D-6B0E371800C9}"/>
              </a:ext>
            </a:extLst>
          </p:cNvPr>
          <p:cNvSpPr/>
          <p:nvPr/>
        </p:nvSpPr>
        <p:spPr>
          <a:xfrm>
            <a:off x="1836616"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PROSUMER ELECTRONICS</a:t>
            </a:r>
            <a:endParaRPr lang="it-IT" sz="700" b="1" dirty="0">
              <a:solidFill>
                <a:schemeClr val="tx1"/>
              </a:solidFill>
            </a:endParaRPr>
          </a:p>
        </p:txBody>
      </p:sp>
      <p:sp>
        <p:nvSpPr>
          <p:cNvPr id="33" name="Rettangolo con angoli arrotondati 7">
            <a:extLst>
              <a:ext uri="{FF2B5EF4-FFF2-40B4-BE49-F238E27FC236}">
                <a16:creationId xmlns:a16="http://schemas.microsoft.com/office/drawing/2014/main" id="{951D6C2F-C9E1-9DD3-C60D-6B0E371800C9}"/>
              </a:ext>
            </a:extLst>
          </p:cNvPr>
          <p:cNvSpPr/>
          <p:nvPr/>
        </p:nvSpPr>
        <p:spPr>
          <a:xfrm>
            <a:off x="2648078" y="1863600"/>
            <a:ext cx="720000" cy="270000"/>
          </a:xfrm>
          <a:prstGeom prst="roundRect">
            <a:avLst/>
          </a:prstGeom>
          <a:solidFill>
            <a:schemeClr val="bg1">
              <a:lumMod val="95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600" b="1" dirty="0">
                <a:solidFill>
                  <a:schemeClr val="tx1"/>
                </a:solidFill>
              </a:rPr>
              <a:t>COMMERCIAL AUDIO</a:t>
            </a:r>
            <a:endParaRPr lang="it-IT" sz="700" b="1" dirty="0">
              <a:solidFill>
                <a:schemeClr val="tx1"/>
              </a:solidFill>
            </a:endParaRPr>
          </a:p>
        </p:txBody>
      </p:sp>
      <p:cxnSp>
        <p:nvCxnSpPr>
          <p:cNvPr id="34" name="Connettore diritto 33"/>
          <p:cNvCxnSpPr>
            <a:stCxn id="30" idx="0"/>
          </p:cNvCxnSpPr>
          <p:nvPr/>
        </p:nvCxnSpPr>
        <p:spPr>
          <a:xfrm flipH="1" flipV="1">
            <a:off x="576263" y="1669073"/>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ttore diritto 34"/>
          <p:cNvCxnSpPr/>
          <p:nvPr/>
        </p:nvCxnSpPr>
        <p:spPr>
          <a:xfrm flipH="1" flipV="1">
            <a:off x="1385154" y="1669072"/>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ttore diritto 35"/>
          <p:cNvCxnSpPr/>
          <p:nvPr/>
        </p:nvCxnSpPr>
        <p:spPr>
          <a:xfrm flipH="1" flipV="1">
            <a:off x="2206372" y="1669071"/>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ttore diritto 36"/>
          <p:cNvCxnSpPr/>
          <p:nvPr/>
        </p:nvCxnSpPr>
        <p:spPr>
          <a:xfrm flipH="1" flipV="1">
            <a:off x="3007481" y="1669070"/>
            <a:ext cx="597" cy="19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ttore diritto 37"/>
          <p:cNvCxnSpPr/>
          <p:nvPr/>
        </p:nvCxnSpPr>
        <p:spPr>
          <a:xfrm flipH="1" flipV="1">
            <a:off x="1" y="1667268"/>
            <a:ext cx="3007480" cy="1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magine 3">
            <a:extLst>
              <a:ext uri="{FF2B5EF4-FFF2-40B4-BE49-F238E27FC236}">
                <a16:creationId xmlns:a16="http://schemas.microsoft.com/office/drawing/2014/main" id="{ECAF5373-2DBD-6581-3C64-3D6926A714E9}"/>
              </a:ext>
            </a:extLst>
          </p:cNvPr>
          <p:cNvPicPr>
            <a:picLocks/>
          </p:cNvPicPr>
          <p:nvPr/>
        </p:nvPicPr>
        <p:blipFill>
          <a:blip r:embed="rId5"/>
          <a:stretch>
            <a:fillRect/>
          </a:stretch>
        </p:blipFill>
        <p:spPr>
          <a:xfrm>
            <a:off x="13111200" y="180000"/>
            <a:ext cx="3816000" cy="1368000"/>
          </a:xfrm>
          <a:prstGeom prst="rect">
            <a:avLst/>
          </a:prstGeom>
        </p:spPr>
      </p:pic>
      <p:sp>
        <p:nvSpPr>
          <p:cNvPr id="5" name="Segnaposto numero diapositiva 5">
            <a:extLst>
              <a:ext uri="{FF2B5EF4-FFF2-40B4-BE49-F238E27FC236}">
                <a16:creationId xmlns:a16="http://schemas.microsoft.com/office/drawing/2014/main" id="{5FDF194D-9274-10B2-0298-15E48CD00806}"/>
              </a:ext>
            </a:extLst>
          </p:cNvPr>
          <p:cNvSpPr txBox="1">
            <a:spLocks/>
          </p:cNvSpPr>
          <p:nvPr/>
        </p:nvSpPr>
        <p:spPr>
          <a:xfrm>
            <a:off x="15840000" y="9000000"/>
            <a:ext cx="614400" cy="432000"/>
          </a:xfrm>
          <a:prstGeom prst="rect">
            <a:avLst/>
          </a:prstGeom>
          <a:ln>
            <a:solidFill>
              <a:schemeClr val="tx1"/>
            </a:solidFill>
          </a:ln>
        </p:spPr>
        <p:txBody>
          <a:bodyPr wrap="square" lIns="0" tIns="0" rIns="0" bIns="0" rtlCol="0" anchor="ctr" anchorCtr="0">
            <a:noAutofit/>
          </a:bodyPr>
          <a:lstStyle>
            <a:defPPr>
              <a:defRPr kern="0"/>
            </a:defPPr>
            <a:lvl1pPr>
              <a:defRPr sz="3000" b="0" i="0">
                <a:solidFill>
                  <a:srgbClr val="ED1C24"/>
                </a:solidFill>
                <a:latin typeface="Gramma-Book"/>
                <a:cs typeface="Gramma-Book"/>
              </a:defRPr>
            </a:lvl1pPr>
          </a:lstStyle>
          <a:p>
            <a:pPr algn="ctr" rtl="0"/>
            <a:r>
              <a:rPr lang="it-IT" sz="1991" dirty="0">
                <a:solidFill>
                  <a:schemeClr val="tx1"/>
                </a:solidFill>
              </a:rPr>
              <a:t>7</a:t>
            </a:r>
          </a:p>
        </p:txBody>
      </p:sp>
    </p:spTree>
    <p:extLst>
      <p:ext uri="{BB962C8B-B14F-4D97-AF65-F5344CB8AC3E}">
        <p14:creationId xmlns:p14="http://schemas.microsoft.com/office/powerpoint/2010/main" val="3656199281"/>
      </p:ext>
    </p:extLst>
  </p:cSld>
  <p:clrMapOvr>
    <a:masterClrMapping/>
  </p:clrMapOvr>
</p:sld>
</file>

<file path=ppt/theme/theme1.xml><?xml version="1.0" encoding="utf-8"?>
<a:theme xmlns:a="http://schemas.openxmlformats.org/drawingml/2006/main" name="Office Theme">
  <a:themeElements>
    <a:clrScheme name="Personalizzato 4">
      <a:dk1>
        <a:srgbClr val="000E2C"/>
      </a:dk1>
      <a:lt1>
        <a:sysClr val="window" lastClr="FFFFFF"/>
      </a:lt1>
      <a:dk2>
        <a:srgbClr val="1560FF"/>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983383CBD245B442AC20B9E832D35FBB" ma:contentTypeVersion="16" ma:contentTypeDescription="Creare un nuovo documento." ma:contentTypeScope="" ma:versionID="eca8b73e9441e625a9eab4eb3a066777">
  <xsd:schema xmlns:xsd="http://www.w3.org/2001/XMLSchema" xmlns:xs="http://www.w3.org/2001/XMLSchema" xmlns:p="http://schemas.microsoft.com/office/2006/metadata/properties" xmlns:ns2="8c2e3eeb-cd98-4e76-8039-4a06a16d9eb8" xmlns:ns3="f12f4560-dfbd-40a5-b44d-a58850941b47" targetNamespace="http://schemas.microsoft.com/office/2006/metadata/properties" ma:root="true" ma:fieldsID="b962d6d91eb9c921749aa9df72e27e14" ns2:_="" ns3:_="">
    <xsd:import namespace="8c2e3eeb-cd98-4e76-8039-4a06a16d9eb8"/>
    <xsd:import namespace="f12f4560-dfbd-40a5-b44d-a58850941b4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2e3eeb-cd98-4e76-8039-4a06a16d9e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0bd29f42-b9f8-4c9c-83d5-d6e55fcf42c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12f4560-dfbd-40a5-b44d-a58850941b47" elementFormDefault="qualified">
    <xsd:import namespace="http://schemas.microsoft.com/office/2006/documentManagement/types"/>
    <xsd:import namespace="http://schemas.microsoft.com/office/infopath/2007/PartnerControls"/>
    <xsd:element name="SharedWithUsers" ma:index="16"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b9666bdc-c8b2-44da-9612-01c645e1123a}" ma:internalName="TaxCatchAll" ma:showField="CatchAllData" ma:web="f12f4560-dfbd-40a5-b44d-a58850941b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12f4560-dfbd-40a5-b44d-a58850941b47" xsi:nil="true"/>
    <lcf76f155ced4ddcb4097134ff3c332f xmlns="8c2e3eeb-cd98-4e76-8039-4a06a16d9eb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55445E6-C633-498F-A3D3-ECE5EB566F6D}">
  <ds:schemaRefs>
    <ds:schemaRef ds:uri="http://schemas.microsoft.com/sharepoint/v3/contenttype/forms"/>
  </ds:schemaRefs>
</ds:datastoreItem>
</file>

<file path=customXml/itemProps2.xml><?xml version="1.0" encoding="utf-8"?>
<ds:datastoreItem xmlns:ds="http://schemas.openxmlformats.org/officeDocument/2006/customXml" ds:itemID="{9D7078CB-CFB5-45E3-A928-0D29FCAC82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2e3eeb-cd98-4e76-8039-4a06a16d9eb8"/>
    <ds:schemaRef ds:uri="f12f4560-dfbd-40a5-b44d-a58850941b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D04FDB-E0FA-4987-84CA-9F851079E9DB}">
  <ds:schemaRefs>
    <ds:schemaRef ds:uri="http://purl.org/dc/elements/1.1/"/>
    <ds:schemaRef ds:uri="http://www.w3.org/XML/1998/namespace"/>
    <ds:schemaRef ds:uri="f12f4560-dfbd-40a5-b44d-a58850941b47"/>
    <ds:schemaRef ds:uri="http://schemas.microsoft.com/office/2006/documentManagement/types"/>
    <ds:schemaRef ds:uri="http://purl.org/dc/dcmitype/"/>
    <ds:schemaRef ds:uri="http://schemas.microsoft.com/office/2006/metadata/properties"/>
    <ds:schemaRef ds:uri="8c2e3eeb-cd98-4e76-8039-4a06a16d9eb8"/>
    <ds:schemaRef ds:uri="http://purl.org/dc/term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9529</TotalTime>
  <Words>3870</Words>
  <Application>Microsoft Office PowerPoint</Application>
  <PresentationFormat>Personalizzato</PresentationFormat>
  <Paragraphs>598</Paragraphs>
  <Slides>43</Slides>
  <Notes>41</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1</vt:i4>
      </vt:variant>
      <vt:variant>
        <vt:lpstr>Titoli diapositive</vt:lpstr>
      </vt:variant>
      <vt:variant>
        <vt:i4>43</vt:i4>
      </vt:variant>
    </vt:vector>
  </HeadingPairs>
  <TitlesOfParts>
    <vt:vector size="52" baseType="lpstr">
      <vt:lpstr>Arial</vt:lpstr>
      <vt:lpstr>Calibri</vt:lpstr>
      <vt:lpstr>Gill Sans Nova Cond Lt</vt:lpstr>
      <vt:lpstr>Gramma</vt:lpstr>
      <vt:lpstr>gramma-book</vt:lpstr>
      <vt:lpstr>gramma-book</vt:lpstr>
      <vt:lpstr>Times New Roman</vt:lpstr>
      <vt:lpstr>Office Theme</vt:lpstr>
      <vt:lpstr>Worksheet</vt:lpstr>
      <vt:lpstr>Presentazione standard di PowerPoint</vt:lpstr>
      <vt:lpstr> </vt:lpstr>
      <vt:lpstr>Presentazione standard di PowerPoint</vt:lpstr>
      <vt:lpstr>COMPANY OVERVIEW</vt:lpstr>
      <vt:lpstr>COMPANY OVERVIEW</vt:lpstr>
      <vt:lpstr>ARCHITETTURA SONORA</vt:lpstr>
      <vt:lpstr>REFERENCE MARKET</vt:lpstr>
      <vt:lpstr> ADDRESSABLE   LOUDSPEAKERS  MARKET</vt:lpstr>
      <vt:lpstr>AUTOMOTIVE AUDIO – MARKET SEGMENTATION</vt:lpstr>
      <vt:lpstr>AUTOMOTIVE AUDIO – OEM AND AM</vt:lpstr>
      <vt:lpstr>Presentazione standard di PowerPoint</vt:lpstr>
      <vt:lpstr>Presentazione standard di PowerPoint</vt:lpstr>
      <vt:lpstr>Presentazione standard di PowerPoint</vt:lpstr>
      <vt:lpstr>Presentazione standard di PowerPoint</vt:lpstr>
      <vt:lpstr>Presentazione standard di PowerPoint</vt:lpstr>
      <vt:lpstr>PROSUMER – MARKET SEGMENTATION</vt:lpstr>
      <vt:lpstr>Presentazione standard di PowerPoint</vt:lpstr>
      <vt:lpstr>Presentazione standard di PowerPoint</vt:lpstr>
      <vt:lpstr>Presentazione standard di PowerPoint</vt:lpstr>
      <vt:lpstr>Presentazione standard di PowerPoint</vt:lpstr>
      <vt:lpstr>PRIMARY RANGE OF PRODUCTS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REVENUES - GEOGRAPHICAL BREAKDOWN</vt:lpstr>
      <vt:lpstr>TOP-LINE EVOLUTION</vt:lpstr>
      <vt:lpstr>P&amp;L CONSOLIDATED</vt:lpstr>
      <vt:lpstr>QUARTER ECONOMICS</vt:lpstr>
      <vt:lpstr>CASH FLOW GENERATION &amp; DIVIDEND POLICY</vt:lpstr>
      <vt:lpstr>Presentazione standard di PowerPoint</vt:lpstr>
      <vt:lpstr>Acquisition Recap</vt:lpstr>
      <vt:lpstr>EMINENCE SPEAKERS</vt:lpstr>
      <vt:lpstr>CASE HISTORY – 18S</vt:lpstr>
      <vt:lpstr>Presentazione standard di PowerPoint</vt:lpstr>
      <vt:lpstr>PROSPECTIVES – EMINENCE AND B&amp;C CHINA</vt:lpstr>
      <vt:lpstr>SHAREHOLDERS</vt:lpstr>
      <vt:lpstr>SHARES – PRICE AND VOLUME</vt:lpstr>
      <vt:lpstr>CONTACTS</vt:lpstr>
      <vt:lpstr>SAFE HARBOUR STATEMENT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Norelli Davide</dc:creator>
  <cp:lastModifiedBy>Claudia Stortini</cp:lastModifiedBy>
  <cp:revision>542</cp:revision>
  <cp:lastPrinted>2024-03-19T16:26:34Z</cp:lastPrinted>
  <dcterms:created xsi:type="dcterms:W3CDTF">2022-09-09T06:58:22Z</dcterms:created>
  <dcterms:modified xsi:type="dcterms:W3CDTF">2024-07-04T12:47:09Z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2022-04-07T00:00:00Z</vt:filetime>
  </property>
  <property fmtid="{D5CDD505-2E9C-101B-9397-08002B2CF9AE}" pid="3" name="Creator">
    <vt:lpwstr>Adobe InDesign 17.2 (Macintosh)</vt:lpwstr>
  </property>
  <property fmtid="{D5CDD505-2E9C-101B-9397-08002B2CF9AE}" pid="4" name="LastSaved">
    <vt:filetime>2022-09-09T00:00:00Z</vt:filetime>
  </property>
  <property fmtid="{D5CDD505-2E9C-101B-9397-08002B2CF9AE}" pid="5" name="Producer">
    <vt:lpwstr>Adobe PDF Library 16.0.7</vt:lpwstr>
  </property>
  <property fmtid="{D5CDD505-2E9C-101B-9397-08002B2CF9AE}" pid="6" name="ContentTypeId">
    <vt:lpwstr>0x010100983383CBD245B442AC20B9E832D35FBB</vt:lpwstr>
  </property>
  <property fmtid="{D5CDD505-2E9C-101B-9397-08002B2CF9AE}" pid="7" name="MediaServiceImageTags">
    <vt:lpwstr/>
  </property>
</Properties>
</file>