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8" r:id="rId3"/>
    <p:sldId id="259" r:id="rId4"/>
    <p:sldId id="263" r:id="rId5"/>
    <p:sldId id="276" r:id="rId6"/>
    <p:sldId id="277" r:id="rId7"/>
    <p:sldId id="260" r:id="rId8"/>
    <p:sldId id="278" r:id="rId9"/>
    <p:sldId id="261" r:id="rId10"/>
    <p:sldId id="281" r:id="rId11"/>
    <p:sldId id="282" r:id="rId12"/>
    <p:sldId id="289" r:id="rId13"/>
    <p:sldId id="279" r:id="rId14"/>
    <p:sldId id="262" r:id="rId15"/>
    <p:sldId id="287" r:id="rId16"/>
    <p:sldId id="265" r:id="rId17"/>
    <p:sldId id="266" r:id="rId18"/>
    <p:sldId id="268" r:id="rId19"/>
    <p:sldId id="269" r:id="rId20"/>
    <p:sldId id="270" r:id="rId21"/>
    <p:sldId id="271" r:id="rId22"/>
    <p:sldId id="288" r:id="rId23"/>
    <p:sldId id="272" r:id="rId2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briele GC. Candini" initials="GC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8" autoAdjust="0"/>
    <p:restoredTop sz="94660"/>
  </p:normalViewPr>
  <p:slideViewPr>
    <p:cSldViewPr snapToGrid="0">
      <p:cViewPr>
        <p:scale>
          <a:sx n="96" d="100"/>
          <a:sy n="96" d="100"/>
        </p:scale>
        <p:origin x="1854" y="51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A83EBF-BAF7-4226-B559-2A3D05D8D3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55A78F-159C-4329-B2CA-A1E50E952D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E6CAFA-73F2-4BE5-98CF-299EF082CC86}" type="datetimeFigureOut">
              <a:rPr lang="it-IT" smtClean="0"/>
              <a:t>08/05/2023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EE00E-F7C6-4B0A-8088-ECAFDE4FA8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1D5136-2FD1-4469-8894-EE4EF84E65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71583-2951-45B8-B4FA-4577644DE13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14217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A7130E-09CE-4F24-B541-62F2D8075924}" type="datetimeFigureOut">
              <a:rPr lang="it-IT" smtClean="0"/>
              <a:t>08/05/2023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2469CE-2A74-43FB-B059-97A1F83290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70986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26DD-0AA0-4357-BFC7-56925147347E}" type="datetime1">
              <a:rPr lang="it-IT" smtClean="0"/>
              <a:t>08/05/2023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9597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7D60-E06A-473C-A4B1-9B741E3FEE7B}" type="datetime1">
              <a:rPr lang="it-IT" smtClean="0"/>
              <a:t>08/05/2023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9027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E72E4-AE1A-4515-97EB-34E615817E57}" type="datetime1">
              <a:rPr lang="it-IT" smtClean="0"/>
              <a:t>08/05/2023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8845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082F6-E1D9-49C4-ABEB-CB93B5434C86}" type="datetime1">
              <a:rPr lang="it-IT" smtClean="0"/>
              <a:t>08/05/2023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12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7132C-7528-426C-B2DC-801657E7F4B0}" type="datetime1">
              <a:rPr lang="it-IT" smtClean="0"/>
              <a:t>08/05/2023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0275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09C78-6B76-4520-8C0F-1D7744E14629}" type="datetime1">
              <a:rPr lang="it-IT" smtClean="0"/>
              <a:t>08/05/2023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6468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C486C-5753-4D9B-95B6-E5C26593377F}" type="datetime1">
              <a:rPr lang="it-IT" smtClean="0"/>
              <a:t>08/05/2023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4454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5DE50-149D-48CD-84EE-3B1DE26917DD}" type="datetime1">
              <a:rPr lang="it-IT" smtClean="0"/>
              <a:t>08/05/2023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2959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CB9E-29F3-48DD-A04A-BED3FAFDD852}" type="datetime1">
              <a:rPr lang="it-IT" smtClean="0"/>
              <a:t>08/05/2023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8790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35250-C258-4B7C-896C-55EA7C9E5EA5}" type="datetime1">
              <a:rPr lang="it-IT" smtClean="0"/>
              <a:t>08/05/2023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3966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B62F7-330B-4741-BEB7-E66B3E639CAB}" type="datetime1">
              <a:rPr lang="it-IT" smtClean="0"/>
              <a:t>08/05/2023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7962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A75EF-639C-4941-B078-8E815830A135}" type="datetime1">
              <a:rPr lang="it-IT" smtClean="0"/>
              <a:t>08/05/2023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1D963-5F6E-411A-BEA7-EC39F8FA6B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845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B550062-AEF0-478C-A9B6-540ED2825A52}"/>
              </a:ext>
            </a:extLst>
          </p:cNvPr>
          <p:cNvSpPr txBox="1"/>
          <p:nvPr/>
        </p:nvSpPr>
        <p:spPr>
          <a:xfrm>
            <a:off x="1519602" y="4970896"/>
            <a:ext cx="68667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/>
              <a:t>Engineered</a:t>
            </a:r>
            <a:r>
              <a:rPr lang="it-IT" dirty="0"/>
              <a:t> </a:t>
            </a:r>
            <a:r>
              <a:rPr lang="it-IT" dirty="0" err="1"/>
              <a:t>using</a:t>
            </a:r>
            <a:r>
              <a:rPr lang="it-IT" dirty="0"/>
              <a:t>:</a:t>
            </a:r>
          </a:p>
          <a:p>
            <a:pPr algn="ctr"/>
            <a:r>
              <a:rPr lang="it-IT" dirty="0"/>
              <a:t> 1x12” </a:t>
            </a:r>
            <a:r>
              <a:rPr lang="it-IT" dirty="0" err="1"/>
              <a:t>Neodymium</a:t>
            </a:r>
            <a:r>
              <a:rPr lang="it-IT" dirty="0"/>
              <a:t> woofer – 12NDL88 8 ohm</a:t>
            </a:r>
          </a:p>
          <a:p>
            <a:pPr algn="ctr"/>
            <a:r>
              <a:rPr lang="it-IT" dirty="0"/>
              <a:t>1x1.4” </a:t>
            </a:r>
            <a:r>
              <a:rPr lang="it-IT" dirty="0" err="1"/>
              <a:t>Neodymium</a:t>
            </a:r>
            <a:r>
              <a:rPr lang="it-IT" dirty="0"/>
              <a:t> driver – DE780TN 8 ohm, </a:t>
            </a:r>
            <a:r>
              <a:rPr lang="it-IT" dirty="0" err="1"/>
              <a:t>mounted</a:t>
            </a:r>
            <a:r>
              <a:rPr lang="it-IT" dirty="0"/>
              <a:t> on ME90 Horn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469C7E-F03B-40F1-95CC-3B51293E3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DF2D50-E487-4781-8119-480ED4944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1</a:t>
            </a:fld>
            <a:endParaRPr lang="it-IT"/>
          </a:p>
        </p:txBody>
      </p:sp>
      <p:sp>
        <p:nvSpPr>
          <p:cNvPr id="10" name="Rettangolo 1">
            <a:extLst>
              <a:ext uri="{FF2B5EF4-FFF2-40B4-BE49-F238E27FC236}">
                <a16:creationId xmlns:a16="http://schemas.microsoft.com/office/drawing/2014/main" id="{58BC869E-1994-4081-826D-3CD4F360E15D}"/>
              </a:ext>
            </a:extLst>
          </p:cNvPr>
          <p:cNvSpPr/>
          <p:nvPr/>
        </p:nvSpPr>
        <p:spPr>
          <a:xfrm flipV="1">
            <a:off x="981755" y="2900212"/>
            <a:ext cx="8099851" cy="16085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i="1"/>
          </a:p>
        </p:txBody>
      </p:sp>
      <p:pic>
        <p:nvPicPr>
          <p:cNvPr id="11" name="Picture 10" descr="B&amp;C Logo">
            <a:extLst>
              <a:ext uri="{FF2B5EF4-FFF2-40B4-BE49-F238E27FC236}">
                <a16:creationId xmlns:a16="http://schemas.microsoft.com/office/drawing/2014/main" id="{6CDD3031-B7B0-4CF1-B629-E20997C101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0" r="6954"/>
          <a:stretch/>
        </p:blipFill>
        <p:spPr>
          <a:xfrm>
            <a:off x="2561492" y="434978"/>
            <a:ext cx="4783015" cy="201137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A3E814A-7CBF-46BC-85C3-B8AA3525E767}"/>
              </a:ext>
            </a:extLst>
          </p:cNvPr>
          <p:cNvSpPr txBox="1"/>
          <p:nvPr/>
        </p:nvSpPr>
        <p:spPr>
          <a:xfrm>
            <a:off x="981754" y="3212048"/>
            <a:ext cx="809985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</a:rPr>
              <a:t>Utility12</a:t>
            </a:r>
          </a:p>
          <a:p>
            <a:pPr algn="ctr"/>
            <a:r>
              <a:rPr lang="it-IT" b="1" dirty="0" err="1">
                <a:solidFill>
                  <a:schemeClr val="bg1"/>
                </a:solidFill>
              </a:rPr>
              <a:t>Multipurpose</a:t>
            </a:r>
            <a:r>
              <a:rPr lang="it-IT" b="1" dirty="0">
                <a:solidFill>
                  <a:schemeClr val="bg1"/>
                </a:solidFill>
              </a:rPr>
              <a:t> point-source</a:t>
            </a:r>
          </a:p>
        </p:txBody>
      </p:sp>
    </p:spTree>
    <p:extLst>
      <p:ext uri="{BB962C8B-B14F-4D97-AF65-F5344CB8AC3E}">
        <p14:creationId xmlns:p14="http://schemas.microsoft.com/office/powerpoint/2010/main" val="2416944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10</a:t>
            </a:fld>
            <a:endParaRPr lang="it-IT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2B840A-586D-4BC5-B7F0-C2CDEBAE9BB3}"/>
              </a:ext>
            </a:extLst>
          </p:cNvPr>
          <p:cNvSpPr txBox="1"/>
          <p:nvPr/>
        </p:nvSpPr>
        <p:spPr>
          <a:xfrm>
            <a:off x="1241179" y="5724480"/>
            <a:ext cx="7423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TOTAL Frequency 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response</a:t>
            </a:r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2.83V@1m and 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Impedance</a:t>
            </a:r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response</a:t>
            </a:r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with Passive Crossover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9A320B-B2D1-4C57-8A9B-EC4111741A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551" b="15292"/>
          <a:stretch/>
        </p:blipFill>
        <p:spPr>
          <a:xfrm>
            <a:off x="194749" y="903729"/>
            <a:ext cx="9400589" cy="4990028"/>
          </a:xfrm>
          <a:prstGeom prst="rect">
            <a:avLst/>
          </a:prstGeom>
        </p:spPr>
      </p:pic>
      <p:pic>
        <p:nvPicPr>
          <p:cNvPr id="11" name="Picture 10" descr="B&amp;C Logo">
            <a:extLst>
              <a:ext uri="{FF2B5EF4-FFF2-40B4-BE49-F238E27FC236}">
                <a16:creationId xmlns:a16="http://schemas.microsoft.com/office/drawing/2014/main" id="{EECD608B-5F03-46D4-A29B-87D1090B0F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5A7A27F-492A-421B-ABCD-663CB8A1DEE9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MEASUREMENTS with PASSIVE CROSSOVER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4272830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11</a:t>
            </a:fld>
            <a:endParaRPr lang="it-IT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6E618B-6C8A-44BB-9C08-623152415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910" b="17573"/>
          <a:stretch/>
        </p:blipFill>
        <p:spPr>
          <a:xfrm>
            <a:off x="4967350" y="3305002"/>
            <a:ext cx="4837685" cy="25274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162EFD-2BCC-4368-8291-0CA5D71FA599}"/>
              </a:ext>
            </a:extLst>
          </p:cNvPr>
          <p:cNvSpPr txBox="1"/>
          <p:nvPr/>
        </p:nvSpPr>
        <p:spPr>
          <a:xfrm>
            <a:off x="6104052" y="5832489"/>
            <a:ext cx="2643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Vertical (-6dB </a:t>
            </a:r>
            <a:r>
              <a:rPr lang="it-IT" dirty="0" err="1"/>
              <a:t>Beamwidth</a:t>
            </a:r>
            <a:r>
              <a:rPr lang="it-IT" dirty="0"/>
              <a:t>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A610C29-2604-4FB8-8F2F-2783EDBFE4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r="18519" b="15598"/>
          <a:stretch/>
        </p:blipFill>
        <p:spPr>
          <a:xfrm>
            <a:off x="0" y="3305002"/>
            <a:ext cx="4838736" cy="257616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77B8BB0-F963-4EE9-9DE6-FFDB9C4D76CD}"/>
              </a:ext>
            </a:extLst>
          </p:cNvPr>
          <p:cNvSpPr txBox="1"/>
          <p:nvPr/>
        </p:nvSpPr>
        <p:spPr>
          <a:xfrm>
            <a:off x="978472" y="5832489"/>
            <a:ext cx="2902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Horizontal</a:t>
            </a:r>
            <a:r>
              <a:rPr lang="it-IT" dirty="0"/>
              <a:t> (-6dB </a:t>
            </a:r>
            <a:r>
              <a:rPr lang="it-IT" dirty="0" err="1"/>
              <a:t>Beamwidth</a:t>
            </a:r>
            <a:r>
              <a:rPr lang="it-IT" dirty="0"/>
              <a:t>)</a:t>
            </a:r>
          </a:p>
        </p:txBody>
      </p:sp>
      <p:pic>
        <p:nvPicPr>
          <p:cNvPr id="16" name="Picture 15" descr="B&amp;C Logo">
            <a:extLst>
              <a:ext uri="{FF2B5EF4-FFF2-40B4-BE49-F238E27FC236}">
                <a16:creationId xmlns:a16="http://schemas.microsoft.com/office/drawing/2014/main" id="{EDA1D275-AAC8-46E1-8FEF-6062C9DD82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59E8FBA-64F6-4492-82A9-93C774A6A13D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MEASUREMENTS - DIRECTIVITY</a:t>
            </a:r>
            <a:endParaRPr lang="it-IT" sz="2400" u="sng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AFBDC2-9403-4009-B5DF-AB191EC22C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25"/>
          <a:stretch/>
        </p:blipFill>
        <p:spPr>
          <a:xfrm>
            <a:off x="5075656" y="821675"/>
            <a:ext cx="4621072" cy="2304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FBE7122-44EC-48BF-9BA4-5BA39E0C1CE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33"/>
          <a:stretch/>
        </p:blipFill>
        <p:spPr>
          <a:xfrm>
            <a:off x="126589" y="798702"/>
            <a:ext cx="4585558" cy="230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97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12</a:t>
            </a:fld>
            <a:endParaRPr lang="it-IT"/>
          </a:p>
        </p:txBody>
      </p:sp>
      <p:pic>
        <p:nvPicPr>
          <p:cNvPr id="16" name="Picture 15" descr="B&amp;C Logo">
            <a:extLst>
              <a:ext uri="{FF2B5EF4-FFF2-40B4-BE49-F238E27FC236}">
                <a16:creationId xmlns:a16="http://schemas.microsoft.com/office/drawing/2014/main" id="{EDA1D275-AAC8-46E1-8FEF-6062C9DD82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59E8FBA-64F6-4492-82A9-93C774A6A13D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CEA2034</a:t>
            </a:r>
            <a:endParaRPr lang="it-IT" sz="2400" u="sng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70499F-E699-4381-BE5D-4C9F0AB594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572" b="22279"/>
          <a:stretch/>
        </p:blipFill>
        <p:spPr>
          <a:xfrm>
            <a:off x="194749" y="768652"/>
            <a:ext cx="9340859" cy="541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019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13</a:t>
            </a:fld>
            <a:endParaRPr lang="it-IT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CDE21A-0432-46FF-837A-4C49F3E2DB68}"/>
              </a:ext>
            </a:extLst>
          </p:cNvPr>
          <p:cNvSpPr txBox="1"/>
          <p:nvPr/>
        </p:nvSpPr>
        <p:spPr>
          <a:xfrm>
            <a:off x="5885939" y="1427182"/>
            <a:ext cx="297113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Peaking</a:t>
            </a:r>
            <a:r>
              <a:rPr lang="it-IT" sz="1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#1: +2dB – Q:2 – Frq:60Hz</a:t>
            </a:r>
          </a:p>
          <a:p>
            <a:r>
              <a:rPr lang="it-IT" sz="14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Peaking</a:t>
            </a:r>
            <a:r>
              <a:rPr lang="it-IT" sz="1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#2: -3dB – Q:2 – Frq:299Hz</a:t>
            </a:r>
          </a:p>
          <a:p>
            <a:r>
              <a:rPr lang="it-IT" sz="14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Peaking</a:t>
            </a:r>
            <a:r>
              <a:rPr lang="it-IT" sz="1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#3: -4dB – Q:3.5 – Frq:1007Hz</a:t>
            </a:r>
          </a:p>
          <a:p>
            <a:r>
              <a:rPr lang="it-IT" sz="14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Peaking</a:t>
            </a:r>
            <a:r>
              <a:rPr lang="it-IT" sz="1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#4: -1.5 – Q:3.5 – Frq:1520Hz</a:t>
            </a:r>
          </a:p>
          <a:p>
            <a:r>
              <a:rPr lang="it-IT" sz="14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Peaking</a:t>
            </a:r>
            <a:r>
              <a:rPr lang="it-IT" sz="1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#5: -4.5 – Q:3 – Frq:3490Hz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89690E-9DDC-4E19-A01C-A23D7D411EBC}"/>
              </a:ext>
            </a:extLst>
          </p:cNvPr>
          <p:cNvSpPr txBox="1"/>
          <p:nvPr/>
        </p:nvSpPr>
        <p:spPr>
          <a:xfrm>
            <a:off x="1880611" y="3113819"/>
            <a:ext cx="128432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EQ transfer </a:t>
            </a:r>
            <a:r>
              <a:rPr lang="it-IT" sz="105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function</a:t>
            </a:r>
            <a:endParaRPr lang="it-IT" sz="105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6A5EAF2-88E6-4AD3-9642-8C9CE0A43A85}"/>
              </a:ext>
            </a:extLst>
          </p:cNvPr>
          <p:cNvSpPr txBox="1"/>
          <p:nvPr/>
        </p:nvSpPr>
        <p:spPr>
          <a:xfrm>
            <a:off x="1793455" y="5851453"/>
            <a:ext cx="14879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Target transfer </a:t>
            </a:r>
            <a:r>
              <a:rPr lang="it-IT" sz="105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function</a:t>
            </a:r>
            <a:endParaRPr lang="it-IT" sz="105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9168A9-DA1E-4B78-A779-20F5091B928E}"/>
              </a:ext>
            </a:extLst>
          </p:cNvPr>
          <p:cNvSpPr txBox="1"/>
          <p:nvPr/>
        </p:nvSpPr>
        <p:spPr>
          <a:xfrm>
            <a:off x="5885939" y="4382668"/>
            <a:ext cx="224131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HPF and LPF:</a:t>
            </a:r>
          </a:p>
          <a:p>
            <a:r>
              <a:rPr lang="it-IT" sz="1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HPF: 50Hz – BTW 24dB/</a:t>
            </a:r>
            <a:r>
              <a:rPr lang="it-IT" sz="14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Oct</a:t>
            </a:r>
            <a:endParaRPr lang="it-IT" sz="14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it-IT" sz="1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LPF: 18000Hz – LR 24dB/</a:t>
            </a:r>
            <a:r>
              <a:rPr lang="it-IT" sz="14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Oct</a:t>
            </a:r>
            <a:endParaRPr lang="it-IT" sz="14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A378C6-957C-4C61-A480-42728A2CD5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7655" b="17898"/>
          <a:stretch/>
        </p:blipFill>
        <p:spPr>
          <a:xfrm>
            <a:off x="288000" y="828000"/>
            <a:ext cx="4636800" cy="23762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BB8384-1FB6-4401-BDD9-261DA8EF9D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655" b="18435"/>
          <a:stretch/>
        </p:blipFill>
        <p:spPr>
          <a:xfrm>
            <a:off x="288000" y="3564000"/>
            <a:ext cx="4666871" cy="2376000"/>
          </a:xfrm>
          <a:prstGeom prst="rect">
            <a:avLst/>
          </a:prstGeom>
        </p:spPr>
      </p:pic>
      <p:pic>
        <p:nvPicPr>
          <p:cNvPr id="13" name="Picture 12" descr="B&amp;C Logo">
            <a:extLst>
              <a:ext uri="{FF2B5EF4-FFF2-40B4-BE49-F238E27FC236}">
                <a16:creationId xmlns:a16="http://schemas.microsoft.com/office/drawing/2014/main" id="{DDCC13E0-6752-4343-90AE-70EB1DE5B3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EC139EC-AE98-4D66-BD80-6874F6F83BA2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PROCESSING with PASSIVE CROSSOVER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1993765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14</a:t>
            </a:fld>
            <a:endParaRPr lang="it-IT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8DBF75-9064-4226-9414-63F1B5F5C04E}"/>
              </a:ext>
            </a:extLst>
          </p:cNvPr>
          <p:cNvSpPr txBox="1"/>
          <p:nvPr/>
        </p:nvSpPr>
        <p:spPr>
          <a:xfrm>
            <a:off x="3023088" y="5959841"/>
            <a:ext cx="3859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Follow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carefully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the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quantity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and positioning</a:t>
            </a:r>
          </a:p>
        </p:txBody>
      </p:sp>
      <p:pic>
        <p:nvPicPr>
          <p:cNvPr id="3" name="Picture 2" descr="A picture containing sitting, sign, refrigerator, computer&#10;&#10;Description automatically generated">
            <a:extLst>
              <a:ext uri="{FF2B5EF4-FFF2-40B4-BE49-F238E27FC236}">
                <a16:creationId xmlns:a16="http://schemas.microsoft.com/office/drawing/2014/main" id="{CFA3FE70-AC36-467D-8888-4B0DE1F5DB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9" t="8724" r="29860" b="3761"/>
          <a:stretch/>
        </p:blipFill>
        <p:spPr>
          <a:xfrm>
            <a:off x="1308577" y="1089000"/>
            <a:ext cx="3009762" cy="4680000"/>
          </a:xfrm>
          <a:prstGeom prst="rect">
            <a:avLst/>
          </a:prstGeom>
        </p:spPr>
      </p:pic>
      <p:pic>
        <p:nvPicPr>
          <p:cNvPr id="12" name="Picture 11" descr="A close up of a box&#10;&#10;Description automatically generated">
            <a:extLst>
              <a:ext uri="{FF2B5EF4-FFF2-40B4-BE49-F238E27FC236}">
                <a16:creationId xmlns:a16="http://schemas.microsoft.com/office/drawing/2014/main" id="{17B2BD39-6624-4172-9F01-E0FA1E130B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3" t="11367" r="25696" b="11880"/>
          <a:stretch/>
        </p:blipFill>
        <p:spPr>
          <a:xfrm>
            <a:off x="5587662" y="1089000"/>
            <a:ext cx="3595991" cy="4680000"/>
          </a:xfrm>
          <a:prstGeom prst="rect">
            <a:avLst/>
          </a:prstGeom>
        </p:spPr>
      </p:pic>
      <p:pic>
        <p:nvPicPr>
          <p:cNvPr id="10" name="Picture 9" descr="B&amp;C Logo">
            <a:extLst>
              <a:ext uri="{FF2B5EF4-FFF2-40B4-BE49-F238E27FC236}">
                <a16:creationId xmlns:a16="http://schemas.microsoft.com/office/drawing/2014/main" id="{B85FC349-2B48-48E9-B408-5403DF2E29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E11BA0F-94F2-4386-A52A-4B064CF6FACE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DAMPING MATERIAL</a:t>
            </a:r>
            <a:endParaRPr lang="it-IT" sz="2400" u="sng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C18F65-1526-4982-9AEB-3F82350BAC76}"/>
              </a:ext>
            </a:extLst>
          </p:cNvPr>
          <p:cNvSpPr txBox="1"/>
          <p:nvPr/>
        </p:nvSpPr>
        <p:spPr>
          <a:xfrm>
            <a:off x="194749" y="598188"/>
            <a:ext cx="39734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EDILFIBER (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Polyester</a:t>
            </a:r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 30Kg/m3 – 30mm 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thick</a:t>
            </a:r>
            <a:endParaRPr lang="it-IT" sz="1600" i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35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www.bcspeakers.com - Suggested designs</a:t>
            </a:r>
            <a:endParaRPr lang="it-IT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15</a:t>
            </a:fld>
            <a:endParaRPr lang="it-IT"/>
          </a:p>
        </p:txBody>
      </p:sp>
      <p:pic>
        <p:nvPicPr>
          <p:cNvPr id="10" name="Picture 9" descr="A picture containing electronics, box, sitting, camera&#10;&#10;Description automatically generated">
            <a:extLst>
              <a:ext uri="{FF2B5EF4-FFF2-40B4-BE49-F238E27FC236}">
                <a16:creationId xmlns:a16="http://schemas.microsoft.com/office/drawing/2014/main" id="{493F923A-B590-45B7-A19F-A9F4F59A0F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5727" r="9118" b="5898"/>
          <a:stretch/>
        </p:blipFill>
        <p:spPr>
          <a:xfrm>
            <a:off x="699724" y="1157158"/>
            <a:ext cx="3847195" cy="4680000"/>
          </a:xfrm>
          <a:prstGeom prst="rect">
            <a:avLst/>
          </a:prstGeom>
        </p:spPr>
      </p:pic>
      <p:pic>
        <p:nvPicPr>
          <p:cNvPr id="13" name="Picture 12" descr="A close up of a device&#10;&#10;Description automatically generated">
            <a:extLst>
              <a:ext uri="{FF2B5EF4-FFF2-40B4-BE49-F238E27FC236}">
                <a16:creationId xmlns:a16="http://schemas.microsoft.com/office/drawing/2014/main" id="{6DFC9A9E-07CF-4881-9823-27B137CACF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97" t="6923" r="14930" b="10598"/>
          <a:stretch/>
        </p:blipFill>
        <p:spPr>
          <a:xfrm>
            <a:off x="5423513" y="1089000"/>
            <a:ext cx="3331770" cy="4680000"/>
          </a:xfrm>
          <a:prstGeom prst="rect">
            <a:avLst/>
          </a:prstGeom>
        </p:spPr>
      </p:pic>
      <p:pic>
        <p:nvPicPr>
          <p:cNvPr id="12" name="Picture 11" descr="B&amp;C Logo">
            <a:extLst>
              <a:ext uri="{FF2B5EF4-FFF2-40B4-BE49-F238E27FC236}">
                <a16:creationId xmlns:a16="http://schemas.microsoft.com/office/drawing/2014/main" id="{9F192874-A2E0-4B58-B770-71501B9DB7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59321A2-6058-4E17-8400-70EF75EDB370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DAMPING MATERIAL</a:t>
            </a:r>
            <a:endParaRPr lang="it-IT" sz="2400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AC0BB3-C536-495B-B293-92EA2CBBEA4B}"/>
              </a:ext>
            </a:extLst>
          </p:cNvPr>
          <p:cNvSpPr txBox="1"/>
          <p:nvPr/>
        </p:nvSpPr>
        <p:spPr>
          <a:xfrm>
            <a:off x="194749" y="598188"/>
            <a:ext cx="39734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EDILFIBER (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Polyester</a:t>
            </a:r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 30Kg/m3 – 30mm 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thick</a:t>
            </a:r>
            <a:endParaRPr lang="it-IT" sz="1600" i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C554E5-8B77-4A00-A210-9194E606B58A}"/>
              </a:ext>
            </a:extLst>
          </p:cNvPr>
          <p:cNvSpPr txBox="1"/>
          <p:nvPr/>
        </p:nvSpPr>
        <p:spPr>
          <a:xfrm>
            <a:off x="3023088" y="5959841"/>
            <a:ext cx="3859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Follow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carefully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the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quantity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and positioning</a:t>
            </a:r>
          </a:p>
        </p:txBody>
      </p:sp>
    </p:spTree>
    <p:extLst>
      <p:ext uri="{BB962C8B-B14F-4D97-AF65-F5344CB8AC3E}">
        <p14:creationId xmlns:p14="http://schemas.microsoft.com/office/powerpoint/2010/main" val="4137383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16</a:t>
            </a:fld>
            <a:endParaRPr lang="it-IT"/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2F84B446-979E-4EEE-9ECD-550D78DAD3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4" t="10000" r="20610" b="14359"/>
          <a:stretch/>
        </p:blipFill>
        <p:spPr>
          <a:xfrm>
            <a:off x="1600253" y="637672"/>
            <a:ext cx="6705493" cy="5582655"/>
          </a:xfrm>
          <a:prstGeom prst="rect">
            <a:avLst/>
          </a:prstGeom>
        </p:spPr>
      </p:pic>
      <p:pic>
        <p:nvPicPr>
          <p:cNvPr id="7" name="Picture 6" descr="B&amp;C Logo">
            <a:extLst>
              <a:ext uri="{FF2B5EF4-FFF2-40B4-BE49-F238E27FC236}">
                <a16:creationId xmlns:a16="http://schemas.microsoft.com/office/drawing/2014/main" id="{01E7C594-3431-4727-AA32-63021AAB34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9149D31-D376-4F6D-9C96-A02CB345A2D1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GLOBAL DIMENSIONS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32827672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17</a:t>
            </a:fld>
            <a:endParaRPr lang="it-IT"/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AE45D84C-201F-4C9E-A3A8-74A756C219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4" t="7094" r="28750" b="20427"/>
          <a:stretch/>
        </p:blipFill>
        <p:spPr>
          <a:xfrm>
            <a:off x="2097155" y="649604"/>
            <a:ext cx="5711689" cy="5706641"/>
          </a:xfrm>
          <a:prstGeom prst="rect">
            <a:avLst/>
          </a:prstGeom>
        </p:spPr>
      </p:pic>
      <p:pic>
        <p:nvPicPr>
          <p:cNvPr id="7" name="Picture 6" descr="B&amp;C Logo">
            <a:extLst>
              <a:ext uri="{FF2B5EF4-FFF2-40B4-BE49-F238E27FC236}">
                <a16:creationId xmlns:a16="http://schemas.microsoft.com/office/drawing/2014/main" id="{444F0062-6200-4026-B7AC-E81A2F4D1A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57CE732-E354-4A5C-93D3-D6EA13B496C6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ENCLOSURE DESIGN – TOP VIEW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4210955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18</a:t>
            </a:fld>
            <a:endParaRPr lang="it-IT"/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ED6A0B9C-8D1D-4A7A-AA83-A1B69C579B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9" t="10171" r="27148" b="9146"/>
          <a:stretch/>
        </p:blipFill>
        <p:spPr>
          <a:xfrm>
            <a:off x="2232021" y="660818"/>
            <a:ext cx="5441957" cy="5632903"/>
          </a:xfrm>
          <a:prstGeom prst="rect">
            <a:avLst/>
          </a:prstGeom>
        </p:spPr>
      </p:pic>
      <p:pic>
        <p:nvPicPr>
          <p:cNvPr id="11" name="Picture 10" descr="B&amp;C Logo">
            <a:extLst>
              <a:ext uri="{FF2B5EF4-FFF2-40B4-BE49-F238E27FC236}">
                <a16:creationId xmlns:a16="http://schemas.microsoft.com/office/drawing/2014/main" id="{0F5A3356-9163-4A5B-82CA-4D981409F0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C32A19A-F524-4D37-A190-24C834105E85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ENCLOSURE DESIGN – FRONT VIEW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26489506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www.bcspeakers.com - Suggested designs</a:t>
            </a:r>
            <a:endParaRPr lang="it-IT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19</a:t>
            </a:fld>
            <a:endParaRPr lang="it-IT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CCB13B-E73F-4E25-B114-D12739FA267F}"/>
              </a:ext>
            </a:extLst>
          </p:cNvPr>
          <p:cNvSpPr txBox="1"/>
          <p:nvPr/>
        </p:nvSpPr>
        <p:spPr>
          <a:xfrm>
            <a:off x="3023088" y="5959841"/>
            <a:ext cx="3859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Connectors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position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MANDATORY</a:t>
            </a:r>
          </a:p>
        </p:txBody>
      </p:sp>
      <p:pic>
        <p:nvPicPr>
          <p:cNvPr id="14" name="Picture 13" descr="A screenshot of a cell phone&#10;&#10;Description automatically generated">
            <a:extLst>
              <a:ext uri="{FF2B5EF4-FFF2-40B4-BE49-F238E27FC236}">
                <a16:creationId xmlns:a16="http://schemas.microsoft.com/office/drawing/2014/main" id="{2C630D16-BA1F-4222-8B1E-9035D5E1F3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3" t="24927" r="15234" b="24258"/>
          <a:stretch/>
        </p:blipFill>
        <p:spPr>
          <a:xfrm>
            <a:off x="1551294" y="657691"/>
            <a:ext cx="6803409" cy="5302150"/>
          </a:xfrm>
          <a:prstGeom prst="rect">
            <a:avLst/>
          </a:prstGeom>
        </p:spPr>
      </p:pic>
      <p:pic>
        <p:nvPicPr>
          <p:cNvPr id="12" name="Picture 11" descr="B&amp;C Logo">
            <a:extLst>
              <a:ext uri="{FF2B5EF4-FFF2-40B4-BE49-F238E27FC236}">
                <a16:creationId xmlns:a16="http://schemas.microsoft.com/office/drawing/2014/main" id="{9B6AC850-580A-4F2E-9796-EF7885451E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416"/>
            <a:ext cx="1160145" cy="46177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0908D9E-F5B5-4D24-BE22-FB5E2E1595EB}"/>
              </a:ext>
            </a:extLst>
          </p:cNvPr>
          <p:cNvSpPr/>
          <p:nvPr/>
        </p:nvSpPr>
        <p:spPr>
          <a:xfrm>
            <a:off x="194749" y="123025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ENCLOSURE DESIGN – BACK VIEW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949600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2</a:t>
            </a:fld>
            <a:endParaRPr lang="it-IT"/>
          </a:p>
        </p:txBody>
      </p:sp>
      <p:pic>
        <p:nvPicPr>
          <p:cNvPr id="5" name="Picture 4" descr="A close up of a speaker&#10;&#10;Description automatically generated">
            <a:extLst>
              <a:ext uri="{FF2B5EF4-FFF2-40B4-BE49-F238E27FC236}">
                <a16:creationId xmlns:a16="http://schemas.microsoft.com/office/drawing/2014/main" id="{C05CE98F-8C1C-4F8B-B8AE-D0AB2900A0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766257"/>
            <a:ext cx="9144000" cy="5325486"/>
          </a:xfrm>
          <a:prstGeom prst="rect">
            <a:avLst/>
          </a:prstGeom>
        </p:spPr>
      </p:pic>
      <p:pic>
        <p:nvPicPr>
          <p:cNvPr id="6" name="Picture 5" descr="B&amp;C Logo">
            <a:extLst>
              <a:ext uri="{FF2B5EF4-FFF2-40B4-BE49-F238E27FC236}">
                <a16:creationId xmlns:a16="http://schemas.microsoft.com/office/drawing/2014/main" id="{59574E9A-0998-4D0C-B22B-FDAA32868E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086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20</a:t>
            </a:fld>
            <a:endParaRPr lang="it-IT"/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B6FE2FB8-ED72-4EF6-A2EB-A6382813A7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5" t="8724" r="27281" b="12308"/>
          <a:stretch/>
        </p:blipFill>
        <p:spPr>
          <a:xfrm>
            <a:off x="2551982" y="709026"/>
            <a:ext cx="4802036" cy="5761998"/>
          </a:xfrm>
          <a:prstGeom prst="rect">
            <a:avLst/>
          </a:prstGeom>
        </p:spPr>
      </p:pic>
      <p:pic>
        <p:nvPicPr>
          <p:cNvPr id="11" name="Picture 10" descr="B&amp;C Logo">
            <a:extLst>
              <a:ext uri="{FF2B5EF4-FFF2-40B4-BE49-F238E27FC236}">
                <a16:creationId xmlns:a16="http://schemas.microsoft.com/office/drawing/2014/main" id="{A6DDD3A9-67BD-463D-ADDC-6E2CCB207F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BBB3D39-8471-4F1E-8078-6EACB40E9CE4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ENCLOSURE DESIGN – SIDE VIEW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23801878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21</a:t>
            </a:fld>
            <a:endParaRPr lang="it-IT"/>
          </a:p>
        </p:txBody>
      </p:sp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AC7336F9-96BF-420F-8656-761F0A8ACA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3" t="6838" r="26091" b="7315"/>
          <a:stretch/>
        </p:blipFill>
        <p:spPr>
          <a:xfrm>
            <a:off x="2783640" y="665732"/>
            <a:ext cx="4338719" cy="5623075"/>
          </a:xfrm>
          <a:prstGeom prst="rect">
            <a:avLst/>
          </a:prstGeom>
        </p:spPr>
      </p:pic>
      <p:pic>
        <p:nvPicPr>
          <p:cNvPr id="11" name="Picture 10" descr="B&amp;C Logo">
            <a:extLst>
              <a:ext uri="{FF2B5EF4-FFF2-40B4-BE49-F238E27FC236}">
                <a16:creationId xmlns:a16="http://schemas.microsoft.com/office/drawing/2014/main" id="{1337C7DD-2D96-4FD2-9F3C-73F28BC2E0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4D0BCEE-9F81-4A8F-A756-F4DC38401712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ENCLOSURE DESIGN – INTERNAL VIEW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24851001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22</a:t>
            </a:fld>
            <a:endParaRPr lang="it-IT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A15C8E-710C-4454-8E66-76040C3A41E6}"/>
              </a:ext>
            </a:extLst>
          </p:cNvPr>
          <p:cNvSpPr txBox="1"/>
          <p:nvPr/>
        </p:nvSpPr>
        <p:spPr>
          <a:xfrm>
            <a:off x="1025772" y="5959841"/>
            <a:ext cx="7870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View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perpendicular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left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side panel</a:t>
            </a: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4968B3A-6097-4F8C-873D-64A068897B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6" t="13096" r="28205" b="10256"/>
          <a:stretch/>
        </p:blipFill>
        <p:spPr>
          <a:xfrm>
            <a:off x="2963580" y="657942"/>
            <a:ext cx="3978839" cy="5301792"/>
          </a:xfrm>
          <a:prstGeom prst="rect">
            <a:avLst/>
          </a:prstGeom>
        </p:spPr>
      </p:pic>
      <p:pic>
        <p:nvPicPr>
          <p:cNvPr id="12" name="Picture 11" descr="B&amp;C Logo">
            <a:extLst>
              <a:ext uri="{FF2B5EF4-FFF2-40B4-BE49-F238E27FC236}">
                <a16:creationId xmlns:a16="http://schemas.microsoft.com/office/drawing/2014/main" id="{D20AB2C3-BB7F-465F-90D5-CADEB3D18A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BA1AEB2-E7AF-4EC4-BA46-CE1C27FD60F1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ENCLOSURE DESIGN – PORTS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35949234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23</a:t>
            </a:fld>
            <a:endParaRPr lang="it-IT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A15C8E-710C-4454-8E66-76040C3A41E6}"/>
              </a:ext>
            </a:extLst>
          </p:cNvPr>
          <p:cNvSpPr txBox="1"/>
          <p:nvPr/>
        </p:nvSpPr>
        <p:spPr>
          <a:xfrm>
            <a:off x="1025772" y="5959841"/>
            <a:ext cx="7870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Driver Support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MANDATORY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but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can be made of the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shape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you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6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prefer</a:t>
            </a:r>
            <a:endParaRPr lang="it-IT" sz="16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2" name="Picture 11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40F1A562-C895-4D48-A8CF-F7AF75E884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2" t="25098" r="21799" b="18974"/>
          <a:stretch/>
        </p:blipFill>
        <p:spPr>
          <a:xfrm>
            <a:off x="1916307" y="1026268"/>
            <a:ext cx="6073385" cy="4805463"/>
          </a:xfrm>
          <a:prstGeom prst="rect">
            <a:avLst/>
          </a:prstGeom>
        </p:spPr>
      </p:pic>
      <p:pic>
        <p:nvPicPr>
          <p:cNvPr id="13" name="Picture 12" descr="B&amp;C Logo">
            <a:extLst>
              <a:ext uri="{FF2B5EF4-FFF2-40B4-BE49-F238E27FC236}">
                <a16:creationId xmlns:a16="http://schemas.microsoft.com/office/drawing/2014/main" id="{FD5B06E3-B060-455E-9E10-C9146B0AF2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3934142-2DC4-4385-B5EA-550F93463DC1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ENCLOSURE DESIGN – DRIVER SUPPORT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4039329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3</a:t>
            </a:fld>
            <a:endParaRPr lang="it-IT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089821-40AB-4066-800A-65DBB1A8AF0F}"/>
              </a:ext>
            </a:extLst>
          </p:cNvPr>
          <p:cNvSpPr txBox="1"/>
          <p:nvPr/>
        </p:nvSpPr>
        <p:spPr>
          <a:xfrm>
            <a:off x="194749" y="364786"/>
            <a:ext cx="665284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1x 12NDL88 8 ohm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1x DE780TN 8 ohm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1x ME90 Horn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2x </a:t>
            </a:r>
            <a:r>
              <a:rPr lang="it-IT" sz="1600" dirty="0" err="1"/>
              <a:t>Neutrik</a:t>
            </a:r>
            <a:r>
              <a:rPr lang="it-IT" sz="1600" dirty="0"/>
              <a:t> NL4MPR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16x M5 Wood T-Nuts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8x TSEI M5x30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8x TCEI M5x30 with </a:t>
            </a:r>
            <a:r>
              <a:rPr lang="it-IT" sz="1600" dirty="0" err="1"/>
              <a:t>washer</a:t>
            </a:r>
            <a:r>
              <a:rPr lang="it-IT" sz="1600" dirty="0"/>
              <a:t> and </a:t>
            </a:r>
            <a:r>
              <a:rPr lang="it-IT" sz="1600" dirty="0" err="1"/>
              <a:t>grower</a:t>
            </a:r>
            <a:r>
              <a:rPr lang="it-IT" sz="1600" dirty="0"/>
              <a:t> </a:t>
            </a:r>
            <a:r>
              <a:rPr lang="it-IT" sz="1600" dirty="0" err="1"/>
              <a:t>washer</a:t>
            </a:r>
            <a:endParaRPr lang="it-I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3mm EPDM stripes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Edilfiber </a:t>
            </a:r>
            <a:r>
              <a:rPr lang="it-IT" sz="1600" dirty="0" err="1"/>
              <a:t>damping</a:t>
            </a:r>
            <a:r>
              <a:rPr lang="it-IT" sz="1600" dirty="0"/>
              <a:t> </a:t>
            </a:r>
            <a:r>
              <a:rPr lang="it-IT" sz="1600" dirty="0" err="1"/>
              <a:t>material</a:t>
            </a:r>
            <a:endParaRPr lang="it-I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600" dirty="0"/>
          </a:p>
          <a:p>
            <a:r>
              <a:rPr lang="it-IT" sz="1600" dirty="0" err="1"/>
              <a:t>Enclosure</a:t>
            </a:r>
            <a:r>
              <a:rPr lang="it-IT" sz="1600" dirty="0"/>
              <a:t> </a:t>
            </a:r>
            <a:r>
              <a:rPr lang="it-IT" sz="1600" dirty="0" err="1"/>
              <a:t>material</a:t>
            </a:r>
            <a:r>
              <a:rPr lang="it-IT" sz="1600" dirty="0"/>
              <a:t>: 15mm </a:t>
            </a:r>
            <a:r>
              <a:rPr lang="it-IT" sz="1600" dirty="0" err="1"/>
              <a:t>Birch</a:t>
            </a:r>
            <a:r>
              <a:rPr lang="it-IT" sz="1600" dirty="0"/>
              <a:t> </a:t>
            </a:r>
            <a:r>
              <a:rPr lang="it-IT" sz="1600" dirty="0" err="1"/>
              <a:t>plywood</a:t>
            </a:r>
            <a:endParaRPr lang="it-IT" sz="1600" dirty="0"/>
          </a:p>
        </p:txBody>
      </p:sp>
      <p:pic>
        <p:nvPicPr>
          <p:cNvPr id="6" name="Picture 5" descr="B&amp;C Logo">
            <a:extLst>
              <a:ext uri="{FF2B5EF4-FFF2-40B4-BE49-F238E27FC236}">
                <a16:creationId xmlns:a16="http://schemas.microsoft.com/office/drawing/2014/main" id="{8CF1976D-C108-4906-AE1B-87C5C61963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771B1F5-C265-4CB4-9653-EC24A7B91B4F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COMPONENTS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3827866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4</a:t>
            </a:fld>
            <a:endParaRPr lang="it-IT"/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F98B28F8-02FC-4327-9FF3-BEF71191B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"/>
          <a:stretch/>
        </p:blipFill>
        <p:spPr>
          <a:xfrm>
            <a:off x="715800" y="765464"/>
            <a:ext cx="4237200" cy="5423611"/>
          </a:xfrm>
          <a:prstGeom prst="rect">
            <a:avLst/>
          </a:prstGeom>
        </p:spPr>
      </p:pic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9700A6F-76C8-4D97-B5CF-421DC929DF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369" y="765464"/>
            <a:ext cx="3683246" cy="5213640"/>
          </a:xfrm>
          <a:prstGeom prst="rect">
            <a:avLst/>
          </a:prstGeom>
        </p:spPr>
      </p:pic>
      <p:pic>
        <p:nvPicPr>
          <p:cNvPr id="11" name="Picture 10" descr="B&amp;C Logo">
            <a:extLst>
              <a:ext uri="{FF2B5EF4-FFF2-40B4-BE49-F238E27FC236}">
                <a16:creationId xmlns:a16="http://schemas.microsoft.com/office/drawing/2014/main" id="{6C9F47BC-F506-4C9A-9CA9-250ED06584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D6EFF25-DA3E-4510-85AE-18E851EAE559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LF TRANSDUCER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1539450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5</a:t>
            </a:fld>
            <a:endParaRPr lang="it-IT"/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78AAB61-C04B-4BDB-80C1-AFDAA575F8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9"/>
          <a:stretch/>
        </p:blipFill>
        <p:spPr>
          <a:xfrm>
            <a:off x="720000" y="720000"/>
            <a:ext cx="4210672" cy="5400000"/>
          </a:xfrm>
          <a:prstGeom prst="rect">
            <a:avLst/>
          </a:prstGeom>
        </p:spPr>
      </p:pic>
      <p:pic>
        <p:nvPicPr>
          <p:cNvPr id="7" name="Picture 6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0EF9251A-30D2-476D-A963-E4C9F750B7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330" y="729000"/>
            <a:ext cx="3814902" cy="5400000"/>
          </a:xfrm>
          <a:prstGeom prst="rect">
            <a:avLst/>
          </a:prstGeom>
        </p:spPr>
      </p:pic>
      <p:pic>
        <p:nvPicPr>
          <p:cNvPr id="10" name="Picture 9" descr="B&amp;C Logo">
            <a:extLst>
              <a:ext uri="{FF2B5EF4-FFF2-40B4-BE49-F238E27FC236}">
                <a16:creationId xmlns:a16="http://schemas.microsoft.com/office/drawing/2014/main" id="{9275BBF8-BDF6-48DA-B1FF-99A24D4424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9C8B927-0FA4-44C8-896C-155B27D978D3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HF TRANSDUCER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4046375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6</a:t>
            </a:fld>
            <a:endParaRPr lang="it-IT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48F783-51B9-4B19-94F8-5E5368AA98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9"/>
          <a:stretch/>
        </p:blipFill>
        <p:spPr>
          <a:xfrm>
            <a:off x="720000" y="720000"/>
            <a:ext cx="4222757" cy="5400000"/>
          </a:xfrm>
          <a:prstGeom prst="rect">
            <a:avLst/>
          </a:prstGeom>
        </p:spPr>
      </p:pic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140A59E3-B187-49A4-B459-C36302CFBC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245" y="777270"/>
            <a:ext cx="3814902" cy="5400000"/>
          </a:xfrm>
          <a:prstGeom prst="rect">
            <a:avLst/>
          </a:prstGeom>
        </p:spPr>
      </p:pic>
      <p:pic>
        <p:nvPicPr>
          <p:cNvPr id="10" name="Picture 9" descr="B&amp;C Logo">
            <a:extLst>
              <a:ext uri="{FF2B5EF4-FFF2-40B4-BE49-F238E27FC236}">
                <a16:creationId xmlns:a16="http://schemas.microsoft.com/office/drawing/2014/main" id="{8A3EAF00-0339-485C-9F5A-2633AE07AE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D546668-1CAD-48F1-BEDA-C0D8FA1DDF36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HORN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3935233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7</a:t>
            </a:fld>
            <a:endParaRPr lang="it-IT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2B840A-586D-4BC5-B7F0-C2CDEBAE9BB3}"/>
              </a:ext>
            </a:extLst>
          </p:cNvPr>
          <p:cNvSpPr txBox="1"/>
          <p:nvPr/>
        </p:nvSpPr>
        <p:spPr>
          <a:xfrm>
            <a:off x="1840522" y="5861125"/>
            <a:ext cx="6224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LF Frequency 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response</a:t>
            </a:r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2.83V@1m and 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Impedance</a:t>
            </a:r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response</a:t>
            </a:r>
            <a:endParaRPr lang="it-IT" sz="1600" i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A40558-F007-49BC-A941-6629142050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1793" b="16855"/>
          <a:stretch/>
        </p:blipFill>
        <p:spPr>
          <a:xfrm>
            <a:off x="181707" y="937423"/>
            <a:ext cx="9542585" cy="4923702"/>
          </a:xfrm>
          <a:prstGeom prst="rect">
            <a:avLst/>
          </a:prstGeom>
        </p:spPr>
      </p:pic>
      <p:pic>
        <p:nvPicPr>
          <p:cNvPr id="11" name="Picture 10" descr="B&amp;C Logo">
            <a:extLst>
              <a:ext uri="{FF2B5EF4-FFF2-40B4-BE49-F238E27FC236}">
                <a16:creationId xmlns:a16="http://schemas.microsoft.com/office/drawing/2014/main" id="{55D26F9B-3D18-4036-8482-457CD5F881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B970540-B9F6-4B87-B516-680D70AC6EB4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MEASUREMENTS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3298451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8</a:t>
            </a:fld>
            <a:endParaRPr lang="it-IT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2B840A-586D-4BC5-B7F0-C2CDEBAE9BB3}"/>
              </a:ext>
            </a:extLst>
          </p:cNvPr>
          <p:cNvSpPr txBox="1"/>
          <p:nvPr/>
        </p:nvSpPr>
        <p:spPr>
          <a:xfrm>
            <a:off x="1840523" y="5899016"/>
            <a:ext cx="6224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HF Frequency 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response</a:t>
            </a:r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2.83V@1m and 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Impedance</a:t>
            </a:r>
            <a:r>
              <a:rPr lang="it-IT" sz="1600" i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600" i="1" u="sng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response</a:t>
            </a:r>
            <a:endParaRPr lang="it-IT" sz="1600" i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E373F5-C2BC-4C51-9B18-FF8454B770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689" b="18276"/>
          <a:stretch/>
        </p:blipFill>
        <p:spPr>
          <a:xfrm>
            <a:off x="-879" y="847951"/>
            <a:ext cx="9613937" cy="4932283"/>
          </a:xfrm>
          <a:prstGeom prst="rect">
            <a:avLst/>
          </a:prstGeom>
        </p:spPr>
      </p:pic>
      <p:pic>
        <p:nvPicPr>
          <p:cNvPr id="13" name="Picture 12" descr="B&amp;C Logo">
            <a:extLst>
              <a:ext uri="{FF2B5EF4-FFF2-40B4-BE49-F238E27FC236}">
                <a16:creationId xmlns:a16="http://schemas.microsoft.com/office/drawing/2014/main" id="{AC1E657B-3518-4394-99E0-E608893D74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89B3F5E-CBB5-46BE-B3DA-AC9CFB413E92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MEASUREMENTS</a:t>
            </a:r>
            <a:endParaRPr lang="it-IT" sz="2400" u="sng" dirty="0"/>
          </a:p>
        </p:txBody>
      </p:sp>
    </p:spTree>
    <p:extLst>
      <p:ext uri="{BB962C8B-B14F-4D97-AF65-F5344CB8AC3E}">
        <p14:creationId xmlns:p14="http://schemas.microsoft.com/office/powerpoint/2010/main" val="1487835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759C7-5BAC-45AF-9B51-224055E3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www.bcspeakers.com - Suggested designs</a:t>
            </a:r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69678-05AA-454F-A4A3-B0724A02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D963-5F6E-411A-BEA7-EC39F8FA6B8D}" type="slidenum">
              <a:rPr lang="it-IT" smtClean="0"/>
              <a:t>9</a:t>
            </a:fld>
            <a:endParaRPr lang="it-IT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E0E6D8A3-EAD1-429E-9340-E4072919B3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516288"/>
              </p:ext>
            </p:extLst>
          </p:nvPr>
        </p:nvGraphicFramePr>
        <p:xfrm>
          <a:off x="6682150" y="2004059"/>
          <a:ext cx="3006972" cy="284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927">
                  <a:extLst>
                    <a:ext uri="{9D8B030D-6E8A-4147-A177-3AD203B41FA5}">
                      <a16:colId xmlns:a16="http://schemas.microsoft.com/office/drawing/2014/main" val="2471231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12617156"/>
                    </a:ext>
                  </a:extLst>
                </a:gridCol>
                <a:gridCol w="1412631">
                  <a:extLst>
                    <a:ext uri="{9D8B030D-6E8A-4147-A177-3AD203B41FA5}">
                      <a16:colId xmlns:a16="http://schemas.microsoft.com/office/drawing/2014/main" val="2120500178"/>
                    </a:ext>
                  </a:extLst>
                </a:gridCol>
                <a:gridCol w="439614">
                  <a:extLst>
                    <a:ext uri="{9D8B030D-6E8A-4147-A177-3AD203B41FA5}">
                      <a16:colId xmlns:a16="http://schemas.microsoft.com/office/drawing/2014/main" val="2488427018"/>
                    </a:ext>
                  </a:extLst>
                </a:gridCol>
              </a:tblGrid>
              <a:tr h="206312">
                <a:tc>
                  <a:txBody>
                    <a:bodyPr/>
                    <a:lstStyle/>
                    <a:p>
                      <a:r>
                        <a:rPr lang="it-IT" sz="1100" dirty="0"/>
                        <a:t>Part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 err="1"/>
                        <a:t>Specs</a:t>
                      </a:r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 err="1"/>
                        <a:t>Qty</a:t>
                      </a:r>
                      <a:endParaRPr lang="it-IT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605549"/>
                  </a:ext>
                </a:extLst>
              </a:tr>
              <a:tr h="206312">
                <a:tc>
                  <a:txBody>
                    <a:bodyPr/>
                    <a:lstStyle/>
                    <a:p>
                      <a:r>
                        <a:rPr lang="it-IT" sz="1100" dirty="0"/>
                        <a:t>L1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2.5mH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/>
                        <a:t>RCC 0.4ohm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074356"/>
                  </a:ext>
                </a:extLst>
              </a:tr>
              <a:tr h="206312">
                <a:tc>
                  <a:txBody>
                    <a:bodyPr/>
                    <a:lstStyle/>
                    <a:p>
                      <a:r>
                        <a:rPr lang="it-IT" sz="1100" dirty="0"/>
                        <a:t>L2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1mH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/>
                        <a:t>RCC 0.4ohm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7737439"/>
                  </a:ext>
                </a:extLst>
              </a:tr>
              <a:tr h="206312">
                <a:tc>
                  <a:txBody>
                    <a:bodyPr/>
                    <a:lstStyle/>
                    <a:p>
                      <a:r>
                        <a:rPr lang="it-IT" sz="1100" dirty="0"/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18uF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84843"/>
                  </a:ext>
                </a:extLst>
              </a:tr>
              <a:tr h="206312">
                <a:tc>
                  <a:txBody>
                    <a:bodyPr/>
                    <a:lstStyle/>
                    <a:p>
                      <a:r>
                        <a:rPr lang="it-IT" sz="1100" dirty="0"/>
                        <a:t>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1uF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416242"/>
                  </a:ext>
                </a:extLst>
              </a:tr>
              <a:tr h="206312">
                <a:tc>
                  <a:txBody>
                    <a:bodyPr/>
                    <a:lstStyle/>
                    <a:p>
                      <a:r>
                        <a:rPr lang="it-IT" sz="1100" dirty="0"/>
                        <a:t>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2.2uF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67964"/>
                  </a:ext>
                </a:extLst>
              </a:tr>
              <a:tr h="206312">
                <a:tc>
                  <a:txBody>
                    <a:bodyPr/>
                    <a:lstStyle/>
                    <a:p>
                      <a:r>
                        <a:rPr lang="it-IT" sz="1100" dirty="0"/>
                        <a:t>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10ohm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u="sng" dirty="0"/>
                        <a:t>20W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283248"/>
                  </a:ext>
                </a:extLst>
              </a:tr>
              <a:tr h="206312">
                <a:tc>
                  <a:txBody>
                    <a:bodyPr/>
                    <a:lstStyle/>
                    <a:p>
                      <a:r>
                        <a:rPr lang="it-IT" sz="1100" dirty="0"/>
                        <a:t>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4.7ohm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u="sng" dirty="0"/>
                        <a:t>5W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655912"/>
                  </a:ext>
                </a:extLst>
              </a:tr>
              <a:tr h="206312">
                <a:tc>
                  <a:txBody>
                    <a:bodyPr/>
                    <a:lstStyle/>
                    <a:p>
                      <a:r>
                        <a:rPr lang="it-IT" sz="1100" dirty="0"/>
                        <a:t>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4.7ohm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u="sng" dirty="0"/>
                        <a:t>20W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211243"/>
                  </a:ext>
                </a:extLst>
              </a:tr>
              <a:tr h="206312">
                <a:tc>
                  <a:txBody>
                    <a:bodyPr/>
                    <a:lstStyle/>
                    <a:p>
                      <a:r>
                        <a:rPr lang="it-IT" sz="1100" dirty="0"/>
                        <a:t>PTC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0.5A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 err="1"/>
                        <a:t>Rmax</a:t>
                      </a:r>
                      <a:r>
                        <a:rPr lang="it-IT" sz="1100" dirty="0"/>
                        <a:t> 0.8 ohm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1006090"/>
                  </a:ext>
                </a:extLst>
              </a:tr>
              <a:tr h="206312">
                <a:tc>
                  <a:txBody>
                    <a:bodyPr/>
                    <a:lstStyle/>
                    <a:p>
                      <a:r>
                        <a:rPr lang="it-IT" sz="1100" dirty="0"/>
                        <a:t>LMP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37Veff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/>
                        <a:t>1.5A - RCC 1.35ohm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1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978170"/>
                  </a:ext>
                </a:extLst>
              </a:tr>
            </a:tbl>
          </a:graphicData>
        </a:graphic>
      </p:graphicFrame>
      <p:pic>
        <p:nvPicPr>
          <p:cNvPr id="7" name="Picture 6" descr="A screenshot of text&#10;&#10;Description automatically generated">
            <a:extLst>
              <a:ext uri="{FF2B5EF4-FFF2-40B4-BE49-F238E27FC236}">
                <a16:creationId xmlns:a16="http://schemas.microsoft.com/office/drawing/2014/main" id="{44610875-F706-4277-8CE7-7D988C3C6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5" y="1779531"/>
            <a:ext cx="6173475" cy="3298937"/>
          </a:xfrm>
          <a:prstGeom prst="rect">
            <a:avLst/>
          </a:prstGeom>
        </p:spPr>
      </p:pic>
      <p:pic>
        <p:nvPicPr>
          <p:cNvPr id="10" name="Picture 9" descr="B&amp;C Logo">
            <a:extLst>
              <a:ext uri="{FF2B5EF4-FFF2-40B4-BE49-F238E27FC236}">
                <a16:creationId xmlns:a16="http://schemas.microsoft.com/office/drawing/2014/main" id="{B3FB69E5-DA1E-409F-9506-B555D1B0DA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3"/>
          <a:stretch/>
        </p:blipFill>
        <p:spPr>
          <a:xfrm>
            <a:off x="8644890" y="136523"/>
            <a:ext cx="1160145" cy="46177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2D9C44D-8B41-49DA-B665-C6FE09B32908}"/>
              </a:ext>
            </a:extLst>
          </p:cNvPr>
          <p:cNvSpPr/>
          <p:nvPr/>
        </p:nvSpPr>
        <p:spPr>
          <a:xfrm>
            <a:off x="194749" y="136523"/>
            <a:ext cx="8247184" cy="46166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it-IT" sz="2400" i="1" u="sng" dirty="0">
                <a:solidFill>
                  <a:schemeClr val="bg1"/>
                </a:solidFill>
              </a:rPr>
              <a:t>PASSIVE CROSSOVER</a:t>
            </a:r>
            <a:endParaRPr lang="it-IT" sz="2400" u="sng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6682150" y="5078468"/>
            <a:ext cx="3006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err="1" smtClean="0"/>
              <a:t>Acoustic</a:t>
            </a:r>
            <a:r>
              <a:rPr lang="it-IT" sz="1200" dirty="0" smtClean="0"/>
              <a:t> crossover </a:t>
            </a:r>
            <a:r>
              <a:rPr lang="it-IT" sz="1200" dirty="0" err="1" smtClean="0"/>
              <a:t>frequency</a:t>
            </a:r>
            <a:r>
              <a:rPr lang="it-IT" sz="1200" dirty="0" smtClean="0"/>
              <a:t> = 1380 Hz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735580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978</TotalTime>
  <Words>458</Words>
  <Application>Microsoft Office PowerPoint</Application>
  <PresentationFormat>A4 (21x29,7 cm)</PresentationFormat>
  <Paragraphs>148</Paragraphs>
  <Slides>23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Gabriele GC. Candini</dc:creator>
  <cp:lastModifiedBy>Giacomo Bartolini</cp:lastModifiedBy>
  <cp:revision>56</cp:revision>
  <dcterms:created xsi:type="dcterms:W3CDTF">2020-05-29T13:09:59Z</dcterms:created>
  <dcterms:modified xsi:type="dcterms:W3CDTF">2023-05-08T08:05:44Z</dcterms:modified>
</cp:coreProperties>
</file>